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</p:sldMasterIdLst>
  <p:notesMasterIdLst>
    <p:notesMasterId r:id="rId20"/>
  </p:notesMasterIdLst>
  <p:sldIdLst>
    <p:sldId id="286" r:id="rId2"/>
    <p:sldId id="719" r:id="rId3"/>
    <p:sldId id="259" r:id="rId4"/>
    <p:sldId id="2504" r:id="rId5"/>
    <p:sldId id="478" r:id="rId6"/>
    <p:sldId id="2509" r:id="rId7"/>
    <p:sldId id="2511" r:id="rId8"/>
    <p:sldId id="717" r:id="rId9"/>
    <p:sldId id="718" r:id="rId10"/>
    <p:sldId id="2512" r:id="rId11"/>
    <p:sldId id="2513" r:id="rId12"/>
    <p:sldId id="427" r:id="rId13"/>
    <p:sldId id="2516" r:id="rId14"/>
    <p:sldId id="2517" r:id="rId15"/>
    <p:sldId id="2518" r:id="rId16"/>
    <p:sldId id="2519" r:id="rId17"/>
    <p:sldId id="2520" r:id="rId18"/>
    <p:sldId id="2515" r:id="rId19"/>
  </p:sldIdLst>
  <p:sldSz cx="9144000" cy="5143500" type="screen16x9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A3D4"/>
    <a:srgbClr val="76D6FF"/>
    <a:srgbClr val="FF0000"/>
    <a:srgbClr val="3E3E3E"/>
    <a:srgbClr val="4F4F4F"/>
    <a:srgbClr val="0000FF"/>
    <a:srgbClr val="343434"/>
    <a:srgbClr val="212121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899"/>
    <p:restoredTop sz="99648" autoAdjust="0"/>
  </p:normalViewPr>
  <p:slideViewPr>
    <p:cSldViewPr>
      <p:cViewPr varScale="1">
        <p:scale>
          <a:sx n="140" d="100"/>
          <a:sy n="140" d="100"/>
        </p:scale>
        <p:origin x="192" y="4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A25D7A-9977-0942-B53A-16A85F172BAD}" type="doc">
      <dgm:prSet loTypeId="urn:microsoft.com/office/officeart/2005/8/layout/matrix1" loCatId="" qsTypeId="urn:microsoft.com/office/officeart/2005/8/quickstyle/3d7" qsCatId="3D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25404084-1A85-AF4B-83D7-B69B828BEBCF}">
      <dgm:prSet phldrT="[Texte]"/>
      <dgm:spPr/>
      <dgm:t>
        <a:bodyPr/>
        <a:lstStyle/>
        <a:p>
          <a:r>
            <a:rPr lang="en-US" b="1" noProof="0" dirty="0"/>
            <a:t>Liver diseases</a:t>
          </a:r>
        </a:p>
      </dgm:t>
    </dgm:pt>
    <dgm:pt modelId="{DB9CD74D-D195-E040-99CD-CADF65AC7280}" type="parTrans" cxnId="{94C54CF7-132C-7549-B46C-B2E014E8A405}">
      <dgm:prSet/>
      <dgm:spPr/>
      <dgm:t>
        <a:bodyPr/>
        <a:lstStyle/>
        <a:p>
          <a:endParaRPr lang="en-US" b="1" noProof="0" dirty="0"/>
        </a:p>
      </dgm:t>
    </dgm:pt>
    <dgm:pt modelId="{62CC9B04-C833-A243-A255-7C60AD7F5C3B}" type="sibTrans" cxnId="{94C54CF7-132C-7549-B46C-B2E014E8A405}">
      <dgm:prSet/>
      <dgm:spPr/>
      <dgm:t>
        <a:bodyPr/>
        <a:lstStyle/>
        <a:p>
          <a:endParaRPr lang="en-US" b="1" noProof="0" dirty="0"/>
        </a:p>
      </dgm:t>
    </dgm:pt>
    <dgm:pt modelId="{A0F21F3D-8D4C-6748-A484-DBB95DBE74BA}">
      <dgm:prSet phldrT="[Texte]"/>
      <dgm:spPr/>
      <dgm:t>
        <a:bodyPr/>
        <a:lstStyle/>
        <a:p>
          <a:r>
            <a:rPr lang="en-US" b="1" noProof="0" dirty="0"/>
            <a:t>Medical drugs; drugs/narcotics; alcohol</a:t>
          </a:r>
        </a:p>
      </dgm:t>
    </dgm:pt>
    <dgm:pt modelId="{67B94645-9BF3-BB4B-A49B-3BA025EBD479}" type="parTrans" cxnId="{BC000E30-A51E-E747-ABE2-3FC29A137E5F}">
      <dgm:prSet/>
      <dgm:spPr/>
      <dgm:t>
        <a:bodyPr/>
        <a:lstStyle/>
        <a:p>
          <a:endParaRPr lang="en-US" b="1" noProof="0" dirty="0"/>
        </a:p>
      </dgm:t>
    </dgm:pt>
    <dgm:pt modelId="{A1B60EDB-3CB3-9740-8A3E-7A3323F20965}" type="sibTrans" cxnId="{BC000E30-A51E-E747-ABE2-3FC29A137E5F}">
      <dgm:prSet/>
      <dgm:spPr/>
      <dgm:t>
        <a:bodyPr/>
        <a:lstStyle/>
        <a:p>
          <a:endParaRPr lang="en-US" b="1" noProof="0" dirty="0"/>
        </a:p>
      </dgm:t>
    </dgm:pt>
    <dgm:pt modelId="{9C66E02A-1A45-074B-A094-9F3A9C47BE13}">
      <dgm:prSet phldrT="[Texte]"/>
      <dgm:spPr/>
      <dgm:t>
        <a:bodyPr/>
        <a:lstStyle/>
        <a:p>
          <a:r>
            <a:rPr lang="en-US" b="1" noProof="0" dirty="0"/>
            <a:t>Chemical contaminants: toxins; occupational, some environmental, tobacco smoke</a:t>
          </a:r>
        </a:p>
      </dgm:t>
    </dgm:pt>
    <dgm:pt modelId="{66E2368B-4184-3242-B218-DA18176C59F9}" type="parTrans" cxnId="{3A1FFBC5-FB1C-5F49-A069-A19B78014424}">
      <dgm:prSet/>
      <dgm:spPr/>
      <dgm:t>
        <a:bodyPr/>
        <a:lstStyle/>
        <a:p>
          <a:endParaRPr lang="en-US" b="1" noProof="0" dirty="0"/>
        </a:p>
      </dgm:t>
    </dgm:pt>
    <dgm:pt modelId="{5D03D824-BDBF-4645-8C10-3292EEE7D066}" type="sibTrans" cxnId="{3A1FFBC5-FB1C-5F49-A069-A19B78014424}">
      <dgm:prSet/>
      <dgm:spPr/>
      <dgm:t>
        <a:bodyPr/>
        <a:lstStyle/>
        <a:p>
          <a:endParaRPr lang="en-US" b="1" noProof="0" dirty="0"/>
        </a:p>
      </dgm:t>
    </dgm:pt>
    <dgm:pt modelId="{132C8598-A3A3-5245-94B9-928C64C25F76}">
      <dgm:prSet phldrT="[Texte]"/>
      <dgm:spPr/>
      <dgm:t>
        <a:bodyPr/>
        <a:lstStyle/>
        <a:p>
          <a:r>
            <a:rPr lang="en-US" b="1" noProof="0" dirty="0"/>
            <a:t>Infectious agents: viruses, parasites, bacteria</a:t>
          </a:r>
        </a:p>
      </dgm:t>
    </dgm:pt>
    <dgm:pt modelId="{FB2DF4F9-0F06-F64F-B041-C39D89DBD077}" type="parTrans" cxnId="{0E801234-8605-0A4A-83BD-C0D0F0BDB9BE}">
      <dgm:prSet/>
      <dgm:spPr/>
      <dgm:t>
        <a:bodyPr/>
        <a:lstStyle/>
        <a:p>
          <a:endParaRPr lang="en-US" b="1" noProof="0" dirty="0"/>
        </a:p>
      </dgm:t>
    </dgm:pt>
    <dgm:pt modelId="{F19B7313-2CDE-F94B-9DD2-F8EF09ED8A5B}" type="sibTrans" cxnId="{0E801234-8605-0A4A-83BD-C0D0F0BDB9BE}">
      <dgm:prSet/>
      <dgm:spPr/>
      <dgm:t>
        <a:bodyPr/>
        <a:lstStyle/>
        <a:p>
          <a:endParaRPr lang="en-US" b="1" noProof="0" dirty="0"/>
        </a:p>
      </dgm:t>
    </dgm:pt>
    <dgm:pt modelId="{44A18BFE-79C6-3848-9E62-8BA9F0DB62AC}">
      <dgm:prSet phldrT="[Texte]"/>
      <dgm:spPr/>
      <dgm:t>
        <a:bodyPr/>
        <a:lstStyle/>
        <a:p>
          <a:r>
            <a:rPr lang="en-US" b="1" noProof="0" dirty="0"/>
            <a:t>Nutritional imbalance</a:t>
          </a:r>
        </a:p>
      </dgm:t>
    </dgm:pt>
    <dgm:pt modelId="{6B9B8450-67CE-F947-9E32-6A5A54B780CE}" type="parTrans" cxnId="{09B79BA8-0668-EB4F-B087-E7C4976A950D}">
      <dgm:prSet/>
      <dgm:spPr/>
      <dgm:t>
        <a:bodyPr/>
        <a:lstStyle/>
        <a:p>
          <a:endParaRPr lang="en-US" b="1" noProof="0" dirty="0"/>
        </a:p>
      </dgm:t>
    </dgm:pt>
    <dgm:pt modelId="{01FE016A-D8A2-FB4D-BFE6-09D15B27A10E}" type="sibTrans" cxnId="{09B79BA8-0668-EB4F-B087-E7C4976A950D}">
      <dgm:prSet/>
      <dgm:spPr/>
      <dgm:t>
        <a:bodyPr/>
        <a:lstStyle/>
        <a:p>
          <a:endParaRPr lang="en-US" b="1" noProof="0" dirty="0"/>
        </a:p>
      </dgm:t>
    </dgm:pt>
    <dgm:pt modelId="{A7F164F2-70F2-5741-922E-3C1C180D157B}" type="pres">
      <dgm:prSet presAssocID="{90A25D7A-9977-0942-B53A-16A85F172BAD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5F7897E-D58D-3D4F-9BA5-CBBE56E59E1B}" type="pres">
      <dgm:prSet presAssocID="{90A25D7A-9977-0942-B53A-16A85F172BAD}" presName="matrix" presStyleCnt="0"/>
      <dgm:spPr/>
    </dgm:pt>
    <dgm:pt modelId="{B03764A7-7E1D-7244-BEA2-2576DA185683}" type="pres">
      <dgm:prSet presAssocID="{90A25D7A-9977-0942-B53A-16A85F172BAD}" presName="tile1" presStyleLbl="node1" presStyleIdx="0" presStyleCnt="4"/>
      <dgm:spPr/>
    </dgm:pt>
    <dgm:pt modelId="{EC955D59-8192-3B44-9807-530FC830209C}" type="pres">
      <dgm:prSet presAssocID="{90A25D7A-9977-0942-B53A-16A85F172BAD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63F9F4E-5825-E84F-A439-0D235AA04205}" type="pres">
      <dgm:prSet presAssocID="{90A25D7A-9977-0942-B53A-16A85F172BAD}" presName="tile2" presStyleLbl="node1" presStyleIdx="1" presStyleCnt="4"/>
      <dgm:spPr/>
    </dgm:pt>
    <dgm:pt modelId="{F2A07D7E-328D-2C4B-92A6-5D9EC5C50543}" type="pres">
      <dgm:prSet presAssocID="{90A25D7A-9977-0942-B53A-16A85F172BAD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F0A52397-8A75-2542-9519-B78EA8872EE9}" type="pres">
      <dgm:prSet presAssocID="{90A25D7A-9977-0942-B53A-16A85F172BAD}" presName="tile3" presStyleLbl="node1" presStyleIdx="2" presStyleCnt="4"/>
      <dgm:spPr/>
    </dgm:pt>
    <dgm:pt modelId="{1AE612F3-49B2-4E41-8BAE-A907C7886FFB}" type="pres">
      <dgm:prSet presAssocID="{90A25D7A-9977-0942-B53A-16A85F172BAD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2FAAB55-F0BE-EF4B-A8A8-C9FA8844ECCF}" type="pres">
      <dgm:prSet presAssocID="{90A25D7A-9977-0942-B53A-16A85F172BAD}" presName="tile4" presStyleLbl="node1" presStyleIdx="3" presStyleCnt="4"/>
      <dgm:spPr/>
    </dgm:pt>
    <dgm:pt modelId="{F7F79786-D704-5940-BE16-6545858BF73E}" type="pres">
      <dgm:prSet presAssocID="{90A25D7A-9977-0942-B53A-16A85F172BAD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5F36BA40-BDD6-C94B-A8A1-7149FAC65A43}" type="pres">
      <dgm:prSet presAssocID="{90A25D7A-9977-0942-B53A-16A85F172BAD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04A2F41C-FFAA-BD43-9ADB-B9BF3DA86661}" type="presOf" srcId="{44A18BFE-79C6-3848-9E62-8BA9F0DB62AC}" destId="{E2FAAB55-F0BE-EF4B-A8A8-C9FA8844ECCF}" srcOrd="0" destOrd="0" presId="urn:microsoft.com/office/officeart/2005/8/layout/matrix1"/>
    <dgm:cxn modelId="{D7DE261E-ACCD-104C-BBE6-FD5D110474E3}" type="presOf" srcId="{44A18BFE-79C6-3848-9E62-8BA9F0DB62AC}" destId="{F7F79786-D704-5940-BE16-6545858BF73E}" srcOrd="1" destOrd="0" presId="urn:microsoft.com/office/officeart/2005/8/layout/matrix1"/>
    <dgm:cxn modelId="{BC000E30-A51E-E747-ABE2-3FC29A137E5F}" srcId="{25404084-1A85-AF4B-83D7-B69B828BEBCF}" destId="{A0F21F3D-8D4C-6748-A484-DBB95DBE74BA}" srcOrd="0" destOrd="0" parTransId="{67B94645-9BF3-BB4B-A49B-3BA025EBD479}" sibTransId="{A1B60EDB-3CB3-9740-8A3E-7A3323F20965}"/>
    <dgm:cxn modelId="{0E801234-8605-0A4A-83BD-C0D0F0BDB9BE}" srcId="{25404084-1A85-AF4B-83D7-B69B828BEBCF}" destId="{132C8598-A3A3-5245-94B9-928C64C25F76}" srcOrd="2" destOrd="0" parTransId="{FB2DF4F9-0F06-F64F-B041-C39D89DBD077}" sibTransId="{F19B7313-2CDE-F94B-9DD2-F8EF09ED8A5B}"/>
    <dgm:cxn modelId="{B5EAAE4E-2ADC-394E-9CCA-27B545080317}" type="presOf" srcId="{A0F21F3D-8D4C-6748-A484-DBB95DBE74BA}" destId="{B03764A7-7E1D-7244-BEA2-2576DA185683}" srcOrd="0" destOrd="0" presId="urn:microsoft.com/office/officeart/2005/8/layout/matrix1"/>
    <dgm:cxn modelId="{4EB1D44E-99AA-EC43-BFE8-1C5EA5BFB73E}" type="presOf" srcId="{132C8598-A3A3-5245-94B9-928C64C25F76}" destId="{1AE612F3-49B2-4E41-8BAE-A907C7886FFB}" srcOrd="1" destOrd="0" presId="urn:microsoft.com/office/officeart/2005/8/layout/matrix1"/>
    <dgm:cxn modelId="{C32F2451-0BD1-6C4D-A22C-F5D457F83F86}" type="presOf" srcId="{25404084-1A85-AF4B-83D7-B69B828BEBCF}" destId="{5F36BA40-BDD6-C94B-A8A1-7149FAC65A43}" srcOrd="0" destOrd="0" presId="urn:microsoft.com/office/officeart/2005/8/layout/matrix1"/>
    <dgm:cxn modelId="{D5313460-5A63-C54B-A5D2-B9E3F49B0515}" type="presOf" srcId="{132C8598-A3A3-5245-94B9-928C64C25F76}" destId="{F0A52397-8A75-2542-9519-B78EA8872EE9}" srcOrd="0" destOrd="0" presId="urn:microsoft.com/office/officeart/2005/8/layout/matrix1"/>
    <dgm:cxn modelId="{98622C95-E40C-2A4C-917B-4FFC38A820C7}" type="presOf" srcId="{A0F21F3D-8D4C-6748-A484-DBB95DBE74BA}" destId="{EC955D59-8192-3B44-9807-530FC830209C}" srcOrd="1" destOrd="0" presId="urn:microsoft.com/office/officeart/2005/8/layout/matrix1"/>
    <dgm:cxn modelId="{0FA9009B-9256-AF40-ADC8-562DD4325D5D}" type="presOf" srcId="{9C66E02A-1A45-074B-A094-9F3A9C47BE13}" destId="{963F9F4E-5825-E84F-A439-0D235AA04205}" srcOrd="0" destOrd="0" presId="urn:microsoft.com/office/officeart/2005/8/layout/matrix1"/>
    <dgm:cxn modelId="{09B79BA8-0668-EB4F-B087-E7C4976A950D}" srcId="{25404084-1A85-AF4B-83D7-B69B828BEBCF}" destId="{44A18BFE-79C6-3848-9E62-8BA9F0DB62AC}" srcOrd="3" destOrd="0" parTransId="{6B9B8450-67CE-F947-9E32-6A5A54B780CE}" sibTransId="{01FE016A-D8A2-FB4D-BFE6-09D15B27A10E}"/>
    <dgm:cxn modelId="{BB9D44B5-ADA3-BD4F-80EC-F4093F2CD166}" type="presOf" srcId="{90A25D7A-9977-0942-B53A-16A85F172BAD}" destId="{A7F164F2-70F2-5741-922E-3C1C180D157B}" srcOrd="0" destOrd="0" presId="urn:microsoft.com/office/officeart/2005/8/layout/matrix1"/>
    <dgm:cxn modelId="{3A1FFBC5-FB1C-5F49-A069-A19B78014424}" srcId="{25404084-1A85-AF4B-83D7-B69B828BEBCF}" destId="{9C66E02A-1A45-074B-A094-9F3A9C47BE13}" srcOrd="1" destOrd="0" parTransId="{66E2368B-4184-3242-B218-DA18176C59F9}" sibTransId="{5D03D824-BDBF-4645-8C10-3292EEE7D066}"/>
    <dgm:cxn modelId="{07C747DE-565B-3049-AA5B-3A5A4E7BE134}" type="presOf" srcId="{9C66E02A-1A45-074B-A094-9F3A9C47BE13}" destId="{F2A07D7E-328D-2C4B-92A6-5D9EC5C50543}" srcOrd="1" destOrd="0" presId="urn:microsoft.com/office/officeart/2005/8/layout/matrix1"/>
    <dgm:cxn modelId="{94C54CF7-132C-7549-B46C-B2E014E8A405}" srcId="{90A25D7A-9977-0942-B53A-16A85F172BAD}" destId="{25404084-1A85-AF4B-83D7-B69B828BEBCF}" srcOrd="0" destOrd="0" parTransId="{DB9CD74D-D195-E040-99CD-CADF65AC7280}" sibTransId="{62CC9B04-C833-A243-A255-7C60AD7F5C3B}"/>
    <dgm:cxn modelId="{9FE08F21-8568-DB46-9A06-01411E08961B}" type="presParOf" srcId="{A7F164F2-70F2-5741-922E-3C1C180D157B}" destId="{85F7897E-D58D-3D4F-9BA5-CBBE56E59E1B}" srcOrd="0" destOrd="0" presId="urn:microsoft.com/office/officeart/2005/8/layout/matrix1"/>
    <dgm:cxn modelId="{930E8177-7E3E-E543-AEF9-BAB4021EC7F4}" type="presParOf" srcId="{85F7897E-D58D-3D4F-9BA5-CBBE56E59E1B}" destId="{B03764A7-7E1D-7244-BEA2-2576DA185683}" srcOrd="0" destOrd="0" presId="urn:microsoft.com/office/officeart/2005/8/layout/matrix1"/>
    <dgm:cxn modelId="{4974D5DD-4652-C346-B10E-3452FA4854E6}" type="presParOf" srcId="{85F7897E-D58D-3D4F-9BA5-CBBE56E59E1B}" destId="{EC955D59-8192-3B44-9807-530FC830209C}" srcOrd="1" destOrd="0" presId="urn:microsoft.com/office/officeart/2005/8/layout/matrix1"/>
    <dgm:cxn modelId="{0BF4FE3C-2DEF-0540-8A41-02DFC1B406FC}" type="presParOf" srcId="{85F7897E-D58D-3D4F-9BA5-CBBE56E59E1B}" destId="{963F9F4E-5825-E84F-A439-0D235AA04205}" srcOrd="2" destOrd="0" presId="urn:microsoft.com/office/officeart/2005/8/layout/matrix1"/>
    <dgm:cxn modelId="{7E731CD4-D543-D24B-8D25-4AE7EFFCDFF3}" type="presParOf" srcId="{85F7897E-D58D-3D4F-9BA5-CBBE56E59E1B}" destId="{F2A07D7E-328D-2C4B-92A6-5D9EC5C50543}" srcOrd="3" destOrd="0" presId="urn:microsoft.com/office/officeart/2005/8/layout/matrix1"/>
    <dgm:cxn modelId="{31C279CA-8D60-0048-B324-5C0082D1675F}" type="presParOf" srcId="{85F7897E-D58D-3D4F-9BA5-CBBE56E59E1B}" destId="{F0A52397-8A75-2542-9519-B78EA8872EE9}" srcOrd="4" destOrd="0" presId="urn:microsoft.com/office/officeart/2005/8/layout/matrix1"/>
    <dgm:cxn modelId="{5139AB07-8C2A-C041-A542-2FE04A519E65}" type="presParOf" srcId="{85F7897E-D58D-3D4F-9BA5-CBBE56E59E1B}" destId="{1AE612F3-49B2-4E41-8BAE-A907C7886FFB}" srcOrd="5" destOrd="0" presId="urn:microsoft.com/office/officeart/2005/8/layout/matrix1"/>
    <dgm:cxn modelId="{768AB821-B2FA-2A40-AC53-EE648BFABDEA}" type="presParOf" srcId="{85F7897E-D58D-3D4F-9BA5-CBBE56E59E1B}" destId="{E2FAAB55-F0BE-EF4B-A8A8-C9FA8844ECCF}" srcOrd="6" destOrd="0" presId="urn:microsoft.com/office/officeart/2005/8/layout/matrix1"/>
    <dgm:cxn modelId="{DBF68794-8E89-AB4A-B13E-64D800B9CB32}" type="presParOf" srcId="{85F7897E-D58D-3D4F-9BA5-CBBE56E59E1B}" destId="{F7F79786-D704-5940-BE16-6545858BF73E}" srcOrd="7" destOrd="0" presId="urn:microsoft.com/office/officeart/2005/8/layout/matrix1"/>
    <dgm:cxn modelId="{D36B63CA-BEC7-CE4F-9C95-D06F3E9F5A58}" type="presParOf" srcId="{A7F164F2-70F2-5741-922E-3C1C180D157B}" destId="{5F36BA40-BDD6-C94B-A8A1-7149FAC65A4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A25D7A-9977-0942-B53A-16A85F172BAD}" type="doc">
      <dgm:prSet loTypeId="urn:microsoft.com/office/officeart/2005/8/layout/matrix1" loCatId="" qsTypeId="urn:microsoft.com/office/officeart/2005/8/quickstyle/3d7" qsCatId="3D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A0F21F3D-8D4C-6748-A484-DBB95DBE74BA}">
      <dgm:prSet phldrT="[Texte]"/>
      <dgm:spPr/>
      <dgm:t>
        <a:bodyPr/>
        <a:lstStyle/>
        <a:p>
          <a:r>
            <a:rPr lang="en-US" b="1" noProof="0" dirty="0"/>
            <a:t>Medical drugs; drugs/narcotics; alcohol</a:t>
          </a:r>
        </a:p>
      </dgm:t>
    </dgm:pt>
    <dgm:pt modelId="{67B94645-9BF3-BB4B-A49B-3BA025EBD479}" type="parTrans" cxnId="{BC000E30-A51E-E747-ABE2-3FC29A137E5F}">
      <dgm:prSet/>
      <dgm:spPr/>
      <dgm:t>
        <a:bodyPr/>
        <a:lstStyle/>
        <a:p>
          <a:endParaRPr lang="en-US" b="1" noProof="0" dirty="0"/>
        </a:p>
      </dgm:t>
    </dgm:pt>
    <dgm:pt modelId="{A1B60EDB-3CB3-9740-8A3E-7A3323F20965}" type="sibTrans" cxnId="{BC000E30-A51E-E747-ABE2-3FC29A137E5F}">
      <dgm:prSet/>
      <dgm:spPr/>
      <dgm:t>
        <a:bodyPr/>
        <a:lstStyle/>
        <a:p>
          <a:endParaRPr lang="en-US" b="1" noProof="0" dirty="0"/>
        </a:p>
      </dgm:t>
    </dgm:pt>
    <dgm:pt modelId="{9C66E02A-1A45-074B-A094-9F3A9C47BE13}">
      <dgm:prSet phldrT="[Texte]"/>
      <dgm:spPr/>
      <dgm:t>
        <a:bodyPr/>
        <a:lstStyle/>
        <a:p>
          <a:r>
            <a:rPr lang="en-US" b="1" noProof="0" dirty="0"/>
            <a:t>Chemical contaminants: toxins; occupational, some environmental, tobacco smoke</a:t>
          </a:r>
        </a:p>
      </dgm:t>
    </dgm:pt>
    <dgm:pt modelId="{66E2368B-4184-3242-B218-DA18176C59F9}" type="parTrans" cxnId="{3A1FFBC5-FB1C-5F49-A069-A19B78014424}">
      <dgm:prSet/>
      <dgm:spPr/>
      <dgm:t>
        <a:bodyPr/>
        <a:lstStyle/>
        <a:p>
          <a:endParaRPr lang="en-US" b="1" noProof="0" dirty="0"/>
        </a:p>
      </dgm:t>
    </dgm:pt>
    <dgm:pt modelId="{5D03D824-BDBF-4645-8C10-3292EEE7D066}" type="sibTrans" cxnId="{3A1FFBC5-FB1C-5F49-A069-A19B78014424}">
      <dgm:prSet/>
      <dgm:spPr/>
      <dgm:t>
        <a:bodyPr/>
        <a:lstStyle/>
        <a:p>
          <a:endParaRPr lang="en-US" b="1" noProof="0" dirty="0"/>
        </a:p>
      </dgm:t>
    </dgm:pt>
    <dgm:pt modelId="{132C8598-A3A3-5245-94B9-928C64C25F76}">
      <dgm:prSet phldrT="[Texte]"/>
      <dgm:spPr/>
      <dgm:t>
        <a:bodyPr/>
        <a:lstStyle/>
        <a:p>
          <a:r>
            <a:rPr lang="en-US" b="1" noProof="0" dirty="0"/>
            <a:t>Infectious agents: viruses, parasites, bacteria</a:t>
          </a:r>
        </a:p>
      </dgm:t>
    </dgm:pt>
    <dgm:pt modelId="{FB2DF4F9-0F06-F64F-B041-C39D89DBD077}" type="parTrans" cxnId="{0E801234-8605-0A4A-83BD-C0D0F0BDB9BE}">
      <dgm:prSet/>
      <dgm:spPr/>
      <dgm:t>
        <a:bodyPr/>
        <a:lstStyle/>
        <a:p>
          <a:endParaRPr lang="en-US" b="1" noProof="0" dirty="0"/>
        </a:p>
      </dgm:t>
    </dgm:pt>
    <dgm:pt modelId="{F19B7313-2CDE-F94B-9DD2-F8EF09ED8A5B}" type="sibTrans" cxnId="{0E801234-8605-0A4A-83BD-C0D0F0BDB9BE}">
      <dgm:prSet/>
      <dgm:spPr/>
      <dgm:t>
        <a:bodyPr/>
        <a:lstStyle/>
        <a:p>
          <a:endParaRPr lang="en-US" b="1" noProof="0" dirty="0"/>
        </a:p>
      </dgm:t>
    </dgm:pt>
    <dgm:pt modelId="{44A18BFE-79C6-3848-9E62-8BA9F0DB62AC}">
      <dgm:prSet phldrT="[Texte]"/>
      <dgm:spPr/>
      <dgm:t>
        <a:bodyPr/>
        <a:lstStyle/>
        <a:p>
          <a:r>
            <a:rPr lang="en-US" b="1" noProof="0" dirty="0"/>
            <a:t>Nutritional imbalance</a:t>
          </a:r>
        </a:p>
      </dgm:t>
    </dgm:pt>
    <dgm:pt modelId="{6B9B8450-67CE-F947-9E32-6A5A54B780CE}" type="parTrans" cxnId="{09B79BA8-0668-EB4F-B087-E7C4976A950D}">
      <dgm:prSet/>
      <dgm:spPr/>
      <dgm:t>
        <a:bodyPr/>
        <a:lstStyle/>
        <a:p>
          <a:endParaRPr lang="en-US" b="1" noProof="0" dirty="0"/>
        </a:p>
      </dgm:t>
    </dgm:pt>
    <dgm:pt modelId="{01FE016A-D8A2-FB4D-BFE6-09D15B27A10E}" type="sibTrans" cxnId="{09B79BA8-0668-EB4F-B087-E7C4976A950D}">
      <dgm:prSet/>
      <dgm:spPr/>
      <dgm:t>
        <a:bodyPr/>
        <a:lstStyle/>
        <a:p>
          <a:endParaRPr lang="en-US" b="1" noProof="0" dirty="0"/>
        </a:p>
      </dgm:t>
    </dgm:pt>
    <dgm:pt modelId="{25404084-1A85-AF4B-83D7-B69B828BEBCF}">
      <dgm:prSet phldrT="[Texte]"/>
      <dgm:spPr/>
      <dgm:t>
        <a:bodyPr/>
        <a:lstStyle/>
        <a:p>
          <a:r>
            <a:rPr lang="en-US" b="1" noProof="0" dirty="0"/>
            <a:t>Liver diseases</a:t>
          </a:r>
        </a:p>
      </dgm:t>
    </dgm:pt>
    <dgm:pt modelId="{62CC9B04-C833-A243-A255-7C60AD7F5C3B}" type="sibTrans" cxnId="{94C54CF7-132C-7549-B46C-B2E014E8A405}">
      <dgm:prSet/>
      <dgm:spPr/>
      <dgm:t>
        <a:bodyPr/>
        <a:lstStyle/>
        <a:p>
          <a:endParaRPr lang="en-US" b="1" noProof="0" dirty="0"/>
        </a:p>
      </dgm:t>
    </dgm:pt>
    <dgm:pt modelId="{DB9CD74D-D195-E040-99CD-CADF65AC7280}" type="parTrans" cxnId="{94C54CF7-132C-7549-B46C-B2E014E8A405}">
      <dgm:prSet/>
      <dgm:spPr/>
      <dgm:t>
        <a:bodyPr/>
        <a:lstStyle/>
        <a:p>
          <a:endParaRPr lang="en-US" b="1" noProof="0" dirty="0"/>
        </a:p>
      </dgm:t>
    </dgm:pt>
    <dgm:pt modelId="{A7F164F2-70F2-5741-922E-3C1C180D157B}" type="pres">
      <dgm:prSet presAssocID="{90A25D7A-9977-0942-B53A-16A85F172BAD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5F7897E-D58D-3D4F-9BA5-CBBE56E59E1B}" type="pres">
      <dgm:prSet presAssocID="{90A25D7A-9977-0942-B53A-16A85F172BAD}" presName="matrix" presStyleCnt="0"/>
      <dgm:spPr/>
    </dgm:pt>
    <dgm:pt modelId="{B03764A7-7E1D-7244-BEA2-2576DA185683}" type="pres">
      <dgm:prSet presAssocID="{90A25D7A-9977-0942-B53A-16A85F172BAD}" presName="tile1" presStyleLbl="node1" presStyleIdx="0" presStyleCnt="4" custLinFactNeighborX="-6311"/>
      <dgm:spPr/>
    </dgm:pt>
    <dgm:pt modelId="{EC955D59-8192-3B44-9807-530FC830209C}" type="pres">
      <dgm:prSet presAssocID="{90A25D7A-9977-0942-B53A-16A85F172BAD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63F9F4E-5825-E84F-A439-0D235AA04205}" type="pres">
      <dgm:prSet presAssocID="{90A25D7A-9977-0942-B53A-16A85F172BAD}" presName="tile2" presStyleLbl="node1" presStyleIdx="1" presStyleCnt="4"/>
      <dgm:spPr/>
    </dgm:pt>
    <dgm:pt modelId="{F2A07D7E-328D-2C4B-92A6-5D9EC5C50543}" type="pres">
      <dgm:prSet presAssocID="{90A25D7A-9977-0942-B53A-16A85F172BAD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F0A52397-8A75-2542-9519-B78EA8872EE9}" type="pres">
      <dgm:prSet presAssocID="{90A25D7A-9977-0942-B53A-16A85F172BAD}" presName="tile3" presStyleLbl="node1" presStyleIdx="2" presStyleCnt="4"/>
      <dgm:spPr/>
    </dgm:pt>
    <dgm:pt modelId="{1AE612F3-49B2-4E41-8BAE-A907C7886FFB}" type="pres">
      <dgm:prSet presAssocID="{90A25D7A-9977-0942-B53A-16A85F172BAD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2FAAB55-F0BE-EF4B-A8A8-C9FA8844ECCF}" type="pres">
      <dgm:prSet presAssocID="{90A25D7A-9977-0942-B53A-16A85F172BAD}" presName="tile4" presStyleLbl="node1" presStyleIdx="3" presStyleCnt="4"/>
      <dgm:spPr/>
    </dgm:pt>
    <dgm:pt modelId="{F7F79786-D704-5940-BE16-6545858BF73E}" type="pres">
      <dgm:prSet presAssocID="{90A25D7A-9977-0942-B53A-16A85F172BAD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5F36BA40-BDD6-C94B-A8A1-7149FAC65A43}" type="pres">
      <dgm:prSet presAssocID="{90A25D7A-9977-0942-B53A-16A85F172BAD}" presName="centerTile" presStyleLbl="fgShp" presStyleIdx="0" presStyleCnt="1" custLinFactNeighborX="2055" custLinFactNeighborY="0">
        <dgm:presLayoutVars>
          <dgm:chMax val="0"/>
          <dgm:chPref val="0"/>
        </dgm:presLayoutVars>
      </dgm:prSet>
      <dgm:spPr/>
    </dgm:pt>
  </dgm:ptLst>
  <dgm:cxnLst>
    <dgm:cxn modelId="{04A2F41C-FFAA-BD43-9ADB-B9BF3DA86661}" type="presOf" srcId="{44A18BFE-79C6-3848-9E62-8BA9F0DB62AC}" destId="{E2FAAB55-F0BE-EF4B-A8A8-C9FA8844ECCF}" srcOrd="0" destOrd="0" presId="urn:microsoft.com/office/officeart/2005/8/layout/matrix1"/>
    <dgm:cxn modelId="{D7DE261E-ACCD-104C-BBE6-FD5D110474E3}" type="presOf" srcId="{44A18BFE-79C6-3848-9E62-8BA9F0DB62AC}" destId="{F7F79786-D704-5940-BE16-6545858BF73E}" srcOrd="1" destOrd="0" presId="urn:microsoft.com/office/officeart/2005/8/layout/matrix1"/>
    <dgm:cxn modelId="{BC000E30-A51E-E747-ABE2-3FC29A137E5F}" srcId="{25404084-1A85-AF4B-83D7-B69B828BEBCF}" destId="{A0F21F3D-8D4C-6748-A484-DBB95DBE74BA}" srcOrd="0" destOrd="0" parTransId="{67B94645-9BF3-BB4B-A49B-3BA025EBD479}" sibTransId="{A1B60EDB-3CB3-9740-8A3E-7A3323F20965}"/>
    <dgm:cxn modelId="{0E801234-8605-0A4A-83BD-C0D0F0BDB9BE}" srcId="{25404084-1A85-AF4B-83D7-B69B828BEBCF}" destId="{132C8598-A3A3-5245-94B9-928C64C25F76}" srcOrd="2" destOrd="0" parTransId="{FB2DF4F9-0F06-F64F-B041-C39D89DBD077}" sibTransId="{F19B7313-2CDE-F94B-9DD2-F8EF09ED8A5B}"/>
    <dgm:cxn modelId="{B5EAAE4E-2ADC-394E-9CCA-27B545080317}" type="presOf" srcId="{A0F21F3D-8D4C-6748-A484-DBB95DBE74BA}" destId="{B03764A7-7E1D-7244-BEA2-2576DA185683}" srcOrd="0" destOrd="0" presId="urn:microsoft.com/office/officeart/2005/8/layout/matrix1"/>
    <dgm:cxn modelId="{4EB1D44E-99AA-EC43-BFE8-1C5EA5BFB73E}" type="presOf" srcId="{132C8598-A3A3-5245-94B9-928C64C25F76}" destId="{1AE612F3-49B2-4E41-8BAE-A907C7886FFB}" srcOrd="1" destOrd="0" presId="urn:microsoft.com/office/officeart/2005/8/layout/matrix1"/>
    <dgm:cxn modelId="{C32F2451-0BD1-6C4D-A22C-F5D457F83F86}" type="presOf" srcId="{25404084-1A85-AF4B-83D7-B69B828BEBCF}" destId="{5F36BA40-BDD6-C94B-A8A1-7149FAC65A43}" srcOrd="0" destOrd="0" presId="urn:microsoft.com/office/officeart/2005/8/layout/matrix1"/>
    <dgm:cxn modelId="{D5313460-5A63-C54B-A5D2-B9E3F49B0515}" type="presOf" srcId="{132C8598-A3A3-5245-94B9-928C64C25F76}" destId="{F0A52397-8A75-2542-9519-B78EA8872EE9}" srcOrd="0" destOrd="0" presId="urn:microsoft.com/office/officeart/2005/8/layout/matrix1"/>
    <dgm:cxn modelId="{98622C95-E40C-2A4C-917B-4FFC38A820C7}" type="presOf" srcId="{A0F21F3D-8D4C-6748-A484-DBB95DBE74BA}" destId="{EC955D59-8192-3B44-9807-530FC830209C}" srcOrd="1" destOrd="0" presId="urn:microsoft.com/office/officeart/2005/8/layout/matrix1"/>
    <dgm:cxn modelId="{0FA9009B-9256-AF40-ADC8-562DD4325D5D}" type="presOf" srcId="{9C66E02A-1A45-074B-A094-9F3A9C47BE13}" destId="{963F9F4E-5825-E84F-A439-0D235AA04205}" srcOrd="0" destOrd="0" presId="urn:microsoft.com/office/officeart/2005/8/layout/matrix1"/>
    <dgm:cxn modelId="{09B79BA8-0668-EB4F-B087-E7C4976A950D}" srcId="{25404084-1A85-AF4B-83D7-B69B828BEBCF}" destId="{44A18BFE-79C6-3848-9E62-8BA9F0DB62AC}" srcOrd="3" destOrd="0" parTransId="{6B9B8450-67CE-F947-9E32-6A5A54B780CE}" sibTransId="{01FE016A-D8A2-FB4D-BFE6-09D15B27A10E}"/>
    <dgm:cxn modelId="{BB9D44B5-ADA3-BD4F-80EC-F4093F2CD166}" type="presOf" srcId="{90A25D7A-9977-0942-B53A-16A85F172BAD}" destId="{A7F164F2-70F2-5741-922E-3C1C180D157B}" srcOrd="0" destOrd="0" presId="urn:microsoft.com/office/officeart/2005/8/layout/matrix1"/>
    <dgm:cxn modelId="{3A1FFBC5-FB1C-5F49-A069-A19B78014424}" srcId="{25404084-1A85-AF4B-83D7-B69B828BEBCF}" destId="{9C66E02A-1A45-074B-A094-9F3A9C47BE13}" srcOrd="1" destOrd="0" parTransId="{66E2368B-4184-3242-B218-DA18176C59F9}" sibTransId="{5D03D824-BDBF-4645-8C10-3292EEE7D066}"/>
    <dgm:cxn modelId="{07C747DE-565B-3049-AA5B-3A5A4E7BE134}" type="presOf" srcId="{9C66E02A-1A45-074B-A094-9F3A9C47BE13}" destId="{F2A07D7E-328D-2C4B-92A6-5D9EC5C50543}" srcOrd="1" destOrd="0" presId="urn:microsoft.com/office/officeart/2005/8/layout/matrix1"/>
    <dgm:cxn modelId="{94C54CF7-132C-7549-B46C-B2E014E8A405}" srcId="{90A25D7A-9977-0942-B53A-16A85F172BAD}" destId="{25404084-1A85-AF4B-83D7-B69B828BEBCF}" srcOrd="0" destOrd="0" parTransId="{DB9CD74D-D195-E040-99CD-CADF65AC7280}" sibTransId="{62CC9B04-C833-A243-A255-7C60AD7F5C3B}"/>
    <dgm:cxn modelId="{9FE08F21-8568-DB46-9A06-01411E08961B}" type="presParOf" srcId="{A7F164F2-70F2-5741-922E-3C1C180D157B}" destId="{85F7897E-D58D-3D4F-9BA5-CBBE56E59E1B}" srcOrd="0" destOrd="0" presId="urn:microsoft.com/office/officeart/2005/8/layout/matrix1"/>
    <dgm:cxn modelId="{930E8177-7E3E-E543-AEF9-BAB4021EC7F4}" type="presParOf" srcId="{85F7897E-D58D-3D4F-9BA5-CBBE56E59E1B}" destId="{B03764A7-7E1D-7244-BEA2-2576DA185683}" srcOrd="0" destOrd="0" presId="urn:microsoft.com/office/officeart/2005/8/layout/matrix1"/>
    <dgm:cxn modelId="{4974D5DD-4652-C346-B10E-3452FA4854E6}" type="presParOf" srcId="{85F7897E-D58D-3D4F-9BA5-CBBE56E59E1B}" destId="{EC955D59-8192-3B44-9807-530FC830209C}" srcOrd="1" destOrd="0" presId="urn:microsoft.com/office/officeart/2005/8/layout/matrix1"/>
    <dgm:cxn modelId="{0BF4FE3C-2DEF-0540-8A41-02DFC1B406FC}" type="presParOf" srcId="{85F7897E-D58D-3D4F-9BA5-CBBE56E59E1B}" destId="{963F9F4E-5825-E84F-A439-0D235AA04205}" srcOrd="2" destOrd="0" presId="urn:microsoft.com/office/officeart/2005/8/layout/matrix1"/>
    <dgm:cxn modelId="{7E731CD4-D543-D24B-8D25-4AE7EFFCDFF3}" type="presParOf" srcId="{85F7897E-D58D-3D4F-9BA5-CBBE56E59E1B}" destId="{F2A07D7E-328D-2C4B-92A6-5D9EC5C50543}" srcOrd="3" destOrd="0" presId="urn:microsoft.com/office/officeart/2005/8/layout/matrix1"/>
    <dgm:cxn modelId="{31C279CA-8D60-0048-B324-5C0082D1675F}" type="presParOf" srcId="{85F7897E-D58D-3D4F-9BA5-CBBE56E59E1B}" destId="{F0A52397-8A75-2542-9519-B78EA8872EE9}" srcOrd="4" destOrd="0" presId="urn:microsoft.com/office/officeart/2005/8/layout/matrix1"/>
    <dgm:cxn modelId="{5139AB07-8C2A-C041-A542-2FE04A519E65}" type="presParOf" srcId="{85F7897E-D58D-3D4F-9BA5-CBBE56E59E1B}" destId="{1AE612F3-49B2-4E41-8BAE-A907C7886FFB}" srcOrd="5" destOrd="0" presId="urn:microsoft.com/office/officeart/2005/8/layout/matrix1"/>
    <dgm:cxn modelId="{768AB821-B2FA-2A40-AC53-EE648BFABDEA}" type="presParOf" srcId="{85F7897E-D58D-3D4F-9BA5-CBBE56E59E1B}" destId="{E2FAAB55-F0BE-EF4B-A8A8-C9FA8844ECCF}" srcOrd="6" destOrd="0" presId="urn:microsoft.com/office/officeart/2005/8/layout/matrix1"/>
    <dgm:cxn modelId="{DBF68794-8E89-AB4A-B13E-64D800B9CB32}" type="presParOf" srcId="{85F7897E-D58D-3D4F-9BA5-CBBE56E59E1B}" destId="{F7F79786-D704-5940-BE16-6545858BF73E}" srcOrd="7" destOrd="0" presId="urn:microsoft.com/office/officeart/2005/8/layout/matrix1"/>
    <dgm:cxn modelId="{D36B63CA-BEC7-CE4F-9C95-D06F3E9F5A58}" type="presParOf" srcId="{A7F164F2-70F2-5741-922E-3C1C180D157B}" destId="{5F36BA40-BDD6-C94B-A8A1-7149FAC65A4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87420BA-2BD4-6943-8BE8-31B4973553EA}" type="doc">
      <dgm:prSet loTypeId="urn:microsoft.com/office/officeart/2008/layout/VerticalCurvedList" loCatId="" qsTypeId="urn:microsoft.com/office/officeart/2005/8/quickstyle/3d7" qsCatId="3D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4D9CDA06-6565-104F-BBC6-14EF45CA60DD}">
      <dgm:prSet phldrT="[Texte]"/>
      <dgm:spPr/>
      <dgm:t>
        <a:bodyPr/>
        <a:lstStyle/>
        <a:p>
          <a:r>
            <a:rPr lang="fr-FR" dirty="0"/>
            <a:t> Pollution; </a:t>
          </a:r>
          <a:r>
            <a:rPr lang="fr-FR" dirty="0" err="1"/>
            <a:t>particles</a:t>
          </a:r>
          <a:r>
            <a:rPr lang="fr-FR" dirty="0"/>
            <a:t>;</a:t>
          </a:r>
        </a:p>
      </dgm:t>
    </dgm:pt>
    <dgm:pt modelId="{39720CC3-5BDA-7A4E-9E87-9C60DEBF8495}" type="parTrans" cxnId="{A02D496F-603B-A24C-AE76-F74AAA54938C}">
      <dgm:prSet/>
      <dgm:spPr/>
      <dgm:t>
        <a:bodyPr/>
        <a:lstStyle/>
        <a:p>
          <a:endParaRPr lang="fr-FR"/>
        </a:p>
      </dgm:t>
    </dgm:pt>
    <dgm:pt modelId="{420287C6-F8B1-694E-89D5-412447EA9012}" type="sibTrans" cxnId="{A02D496F-603B-A24C-AE76-F74AAA54938C}">
      <dgm:prSet/>
      <dgm:spPr/>
      <dgm:t>
        <a:bodyPr/>
        <a:lstStyle/>
        <a:p>
          <a:endParaRPr lang="fr-FR"/>
        </a:p>
      </dgm:t>
    </dgm:pt>
    <dgm:pt modelId="{A2DA7311-F2B1-0A43-A7D1-B48E964D0B67}">
      <dgm:prSet phldrT="[Texte]"/>
      <dgm:spPr/>
      <dgm:t>
        <a:bodyPr/>
        <a:lstStyle/>
        <a:p>
          <a:r>
            <a:rPr lang="fr-FR" dirty="0" err="1"/>
            <a:t>Stressor</a:t>
          </a:r>
          <a:r>
            <a:rPr lang="fr-FR" dirty="0"/>
            <a:t> combination</a:t>
          </a:r>
        </a:p>
      </dgm:t>
    </dgm:pt>
    <dgm:pt modelId="{019D9125-E84C-244B-B8BF-FF9B377843A0}" type="parTrans" cxnId="{454DC0BE-642F-6B41-BD38-B5992F4D5E9B}">
      <dgm:prSet/>
      <dgm:spPr/>
      <dgm:t>
        <a:bodyPr/>
        <a:lstStyle/>
        <a:p>
          <a:endParaRPr lang="fr-FR"/>
        </a:p>
      </dgm:t>
    </dgm:pt>
    <dgm:pt modelId="{BA7EB3A7-9049-3B48-9947-21063725A51D}" type="sibTrans" cxnId="{454DC0BE-642F-6B41-BD38-B5992F4D5E9B}">
      <dgm:prSet/>
      <dgm:spPr/>
      <dgm:t>
        <a:bodyPr/>
        <a:lstStyle/>
        <a:p>
          <a:endParaRPr lang="fr-FR"/>
        </a:p>
      </dgm:t>
    </dgm:pt>
    <dgm:pt modelId="{766941C2-1EC9-0645-986E-8FDCF4B41D07}">
      <dgm:prSet/>
      <dgm:spPr/>
      <dgm:t>
        <a:bodyPr/>
        <a:lstStyle/>
        <a:p>
          <a:r>
            <a:rPr lang="fr-FR" dirty="0" err="1"/>
            <a:t>internal</a:t>
          </a:r>
          <a:r>
            <a:rPr lang="fr-FR" dirty="0"/>
            <a:t> </a:t>
          </a:r>
          <a:r>
            <a:rPr lang="fr-FR" dirty="0" err="1"/>
            <a:t>pollutants</a:t>
          </a:r>
          <a:endParaRPr lang="fr-FR" dirty="0"/>
        </a:p>
      </dgm:t>
    </dgm:pt>
    <dgm:pt modelId="{ADAE6C79-B23B-5E4B-B2D3-371BD5AAD840}" type="parTrans" cxnId="{A56C5CC3-DAF5-084E-BCEE-FF0BBF70B2FB}">
      <dgm:prSet/>
      <dgm:spPr/>
    </dgm:pt>
    <dgm:pt modelId="{AE20FB8B-FC6A-6A4A-BE32-C4125010E2BC}" type="sibTrans" cxnId="{A56C5CC3-DAF5-084E-BCEE-FF0BBF70B2FB}">
      <dgm:prSet/>
      <dgm:spPr/>
    </dgm:pt>
    <dgm:pt modelId="{021D93EE-D8B4-624F-B145-8A73373DB9F5}">
      <dgm:prSet/>
      <dgm:spPr/>
      <dgm:t>
        <a:bodyPr/>
        <a:lstStyle/>
        <a:p>
          <a:r>
            <a:rPr lang="fr-FR" dirty="0"/>
            <a:t>Chemical mixtures </a:t>
          </a:r>
        </a:p>
      </dgm:t>
    </dgm:pt>
    <dgm:pt modelId="{43BB0158-E0DD-EE47-9628-AB5ABD2655FF}" type="parTrans" cxnId="{E6A1EF0E-7B00-7F44-A9D0-12BAF0C278C6}">
      <dgm:prSet/>
      <dgm:spPr/>
    </dgm:pt>
    <dgm:pt modelId="{C26B7B2F-5CB5-224C-9CB5-610EF67D236C}" type="sibTrans" cxnId="{E6A1EF0E-7B00-7F44-A9D0-12BAF0C278C6}">
      <dgm:prSet/>
      <dgm:spPr/>
    </dgm:pt>
    <dgm:pt modelId="{6D6AFE71-8B26-D343-AC3D-DF3D6514F476}">
      <dgm:prSet phldrT="[Texte]"/>
      <dgm:spPr/>
      <dgm:t>
        <a:bodyPr/>
        <a:lstStyle/>
        <a:p>
          <a:r>
            <a:rPr lang="fr-FR" dirty="0" err="1"/>
            <a:t>Microbiota</a:t>
          </a:r>
          <a:r>
            <a:rPr lang="fr-FR" dirty="0"/>
            <a:t> </a:t>
          </a:r>
          <a:r>
            <a:rPr lang="fr-FR" dirty="0" err="1"/>
            <a:t>metabolites</a:t>
          </a:r>
          <a:endParaRPr lang="fr-FR" dirty="0"/>
        </a:p>
      </dgm:t>
    </dgm:pt>
    <dgm:pt modelId="{C812490F-D967-6D4F-9D28-B03FFE50A07D}" type="sibTrans" cxnId="{1F9320BF-88CD-4540-9223-0C4A4B65F432}">
      <dgm:prSet/>
      <dgm:spPr/>
      <dgm:t>
        <a:bodyPr/>
        <a:lstStyle/>
        <a:p>
          <a:endParaRPr lang="fr-FR"/>
        </a:p>
      </dgm:t>
    </dgm:pt>
    <dgm:pt modelId="{8DE846AB-6602-0246-987F-DA474AC3CA77}" type="parTrans" cxnId="{1F9320BF-88CD-4540-9223-0C4A4B65F432}">
      <dgm:prSet/>
      <dgm:spPr/>
      <dgm:t>
        <a:bodyPr/>
        <a:lstStyle/>
        <a:p>
          <a:endParaRPr lang="fr-FR"/>
        </a:p>
      </dgm:t>
    </dgm:pt>
    <dgm:pt modelId="{B1C7539A-870A-A843-8D74-2257EB7220E1}" type="pres">
      <dgm:prSet presAssocID="{687420BA-2BD4-6943-8BE8-31B4973553EA}" presName="Name0" presStyleCnt="0">
        <dgm:presLayoutVars>
          <dgm:chMax val="7"/>
          <dgm:chPref val="7"/>
          <dgm:dir/>
        </dgm:presLayoutVars>
      </dgm:prSet>
      <dgm:spPr/>
    </dgm:pt>
    <dgm:pt modelId="{1DE3A95D-ADB4-3542-A72C-4A882F166102}" type="pres">
      <dgm:prSet presAssocID="{687420BA-2BD4-6943-8BE8-31B4973553EA}" presName="Name1" presStyleCnt="0"/>
      <dgm:spPr/>
    </dgm:pt>
    <dgm:pt modelId="{DC24A799-9B0D-C94D-88CD-7DD8C80F58C7}" type="pres">
      <dgm:prSet presAssocID="{687420BA-2BD4-6943-8BE8-31B4973553EA}" presName="cycle" presStyleCnt="0"/>
      <dgm:spPr/>
    </dgm:pt>
    <dgm:pt modelId="{D44735A2-F1FE-0041-B9EC-120CEC416866}" type="pres">
      <dgm:prSet presAssocID="{687420BA-2BD4-6943-8BE8-31B4973553EA}" presName="srcNode" presStyleLbl="node1" presStyleIdx="0" presStyleCnt="5"/>
      <dgm:spPr/>
    </dgm:pt>
    <dgm:pt modelId="{B5B66507-F6F2-7142-BBE5-CCE754856026}" type="pres">
      <dgm:prSet presAssocID="{687420BA-2BD4-6943-8BE8-31B4973553EA}" presName="conn" presStyleLbl="parChTrans1D2" presStyleIdx="0" presStyleCnt="1"/>
      <dgm:spPr/>
    </dgm:pt>
    <dgm:pt modelId="{A8B6DBDF-60FE-2F41-8645-507D6DF5D731}" type="pres">
      <dgm:prSet presAssocID="{687420BA-2BD4-6943-8BE8-31B4973553EA}" presName="extraNode" presStyleLbl="node1" presStyleIdx="0" presStyleCnt="5"/>
      <dgm:spPr/>
    </dgm:pt>
    <dgm:pt modelId="{44A0D729-C0BF-C248-8CEE-F36D7F48829F}" type="pres">
      <dgm:prSet presAssocID="{687420BA-2BD4-6943-8BE8-31B4973553EA}" presName="dstNode" presStyleLbl="node1" presStyleIdx="0" presStyleCnt="5"/>
      <dgm:spPr/>
    </dgm:pt>
    <dgm:pt modelId="{7314F063-CEA6-7149-BCDA-38369F602CCA}" type="pres">
      <dgm:prSet presAssocID="{4D9CDA06-6565-104F-BBC6-14EF45CA60DD}" presName="text_1" presStyleLbl="node1" presStyleIdx="0" presStyleCnt="5">
        <dgm:presLayoutVars>
          <dgm:bulletEnabled val="1"/>
        </dgm:presLayoutVars>
      </dgm:prSet>
      <dgm:spPr/>
    </dgm:pt>
    <dgm:pt modelId="{FCF33FB7-7F39-0B45-82DC-0D8CF7686E32}" type="pres">
      <dgm:prSet presAssocID="{4D9CDA06-6565-104F-BBC6-14EF45CA60DD}" presName="accent_1" presStyleCnt="0"/>
      <dgm:spPr/>
    </dgm:pt>
    <dgm:pt modelId="{71502694-DFBA-7749-BB3A-F503989363F8}" type="pres">
      <dgm:prSet presAssocID="{4D9CDA06-6565-104F-BBC6-14EF45CA60DD}" presName="accentRepeatNode" presStyleLbl="solidFgAcc1" presStyleIdx="0" presStyleCnt="5"/>
      <dgm:spPr/>
    </dgm:pt>
    <dgm:pt modelId="{8CB4BF57-1DC6-FD4F-B4A7-4D306BCC7F6D}" type="pres">
      <dgm:prSet presAssocID="{766941C2-1EC9-0645-986E-8FDCF4B41D07}" presName="text_2" presStyleLbl="node1" presStyleIdx="1" presStyleCnt="5">
        <dgm:presLayoutVars>
          <dgm:bulletEnabled val="1"/>
        </dgm:presLayoutVars>
      </dgm:prSet>
      <dgm:spPr/>
    </dgm:pt>
    <dgm:pt modelId="{903783A6-DE5A-7F46-8A5A-1DFD9438C7D5}" type="pres">
      <dgm:prSet presAssocID="{766941C2-1EC9-0645-986E-8FDCF4B41D07}" presName="accent_2" presStyleCnt="0"/>
      <dgm:spPr/>
    </dgm:pt>
    <dgm:pt modelId="{405502C6-AE5F-9B4D-89FB-58124BA081A5}" type="pres">
      <dgm:prSet presAssocID="{766941C2-1EC9-0645-986E-8FDCF4B41D07}" presName="accentRepeatNode" presStyleLbl="solidFgAcc1" presStyleIdx="1" presStyleCnt="5"/>
      <dgm:spPr/>
    </dgm:pt>
    <dgm:pt modelId="{3A278517-63AD-9C4D-95EB-6E5C27746637}" type="pres">
      <dgm:prSet presAssocID="{6D6AFE71-8B26-D343-AC3D-DF3D6514F476}" presName="text_3" presStyleLbl="node1" presStyleIdx="2" presStyleCnt="5">
        <dgm:presLayoutVars>
          <dgm:bulletEnabled val="1"/>
        </dgm:presLayoutVars>
      </dgm:prSet>
      <dgm:spPr/>
    </dgm:pt>
    <dgm:pt modelId="{38665F15-A7C0-C34C-855F-388568C00EA2}" type="pres">
      <dgm:prSet presAssocID="{6D6AFE71-8B26-D343-AC3D-DF3D6514F476}" presName="accent_3" presStyleCnt="0"/>
      <dgm:spPr/>
    </dgm:pt>
    <dgm:pt modelId="{A2C799A6-918C-7147-B706-6D2E782F6EEC}" type="pres">
      <dgm:prSet presAssocID="{6D6AFE71-8B26-D343-AC3D-DF3D6514F476}" presName="accentRepeatNode" presStyleLbl="solidFgAcc1" presStyleIdx="2" presStyleCnt="5"/>
      <dgm:spPr/>
    </dgm:pt>
    <dgm:pt modelId="{DC1B67E7-8EFB-8247-9E2B-5BE6CD5CCB89}" type="pres">
      <dgm:prSet presAssocID="{021D93EE-D8B4-624F-B145-8A73373DB9F5}" presName="text_4" presStyleLbl="node1" presStyleIdx="3" presStyleCnt="5">
        <dgm:presLayoutVars>
          <dgm:bulletEnabled val="1"/>
        </dgm:presLayoutVars>
      </dgm:prSet>
      <dgm:spPr/>
    </dgm:pt>
    <dgm:pt modelId="{65F49CF9-66D5-9848-81A7-FEDB7E0E7C97}" type="pres">
      <dgm:prSet presAssocID="{021D93EE-D8B4-624F-B145-8A73373DB9F5}" presName="accent_4" presStyleCnt="0"/>
      <dgm:spPr/>
    </dgm:pt>
    <dgm:pt modelId="{35FA58CF-FE5D-234E-8D66-74B6C409AB38}" type="pres">
      <dgm:prSet presAssocID="{021D93EE-D8B4-624F-B145-8A73373DB9F5}" presName="accentRepeatNode" presStyleLbl="solidFgAcc1" presStyleIdx="3" presStyleCnt="5"/>
      <dgm:spPr/>
    </dgm:pt>
    <dgm:pt modelId="{276BA32D-B4A5-BE45-AB47-2369B8BC8E1B}" type="pres">
      <dgm:prSet presAssocID="{A2DA7311-F2B1-0A43-A7D1-B48E964D0B67}" presName="text_5" presStyleLbl="node1" presStyleIdx="4" presStyleCnt="5">
        <dgm:presLayoutVars>
          <dgm:bulletEnabled val="1"/>
        </dgm:presLayoutVars>
      </dgm:prSet>
      <dgm:spPr/>
    </dgm:pt>
    <dgm:pt modelId="{17332CB0-6945-9B4C-B597-7E862D0F6F43}" type="pres">
      <dgm:prSet presAssocID="{A2DA7311-F2B1-0A43-A7D1-B48E964D0B67}" presName="accent_5" presStyleCnt="0"/>
      <dgm:spPr/>
    </dgm:pt>
    <dgm:pt modelId="{31FF3F3E-568C-3B4F-B084-3E1B276E004F}" type="pres">
      <dgm:prSet presAssocID="{A2DA7311-F2B1-0A43-A7D1-B48E964D0B67}" presName="accentRepeatNode" presStyleLbl="solidFgAcc1" presStyleIdx="4" presStyleCnt="5"/>
      <dgm:spPr/>
    </dgm:pt>
  </dgm:ptLst>
  <dgm:cxnLst>
    <dgm:cxn modelId="{E6A1EF0E-7B00-7F44-A9D0-12BAF0C278C6}" srcId="{687420BA-2BD4-6943-8BE8-31B4973553EA}" destId="{021D93EE-D8B4-624F-B145-8A73373DB9F5}" srcOrd="3" destOrd="0" parTransId="{43BB0158-E0DD-EE47-9628-AB5ABD2655FF}" sibTransId="{C26B7B2F-5CB5-224C-9CB5-610EF67D236C}"/>
    <dgm:cxn modelId="{49C19328-F1B4-F842-848C-886C95341475}" type="presOf" srcId="{420287C6-F8B1-694E-89D5-412447EA9012}" destId="{B5B66507-F6F2-7142-BBE5-CCE754856026}" srcOrd="0" destOrd="0" presId="urn:microsoft.com/office/officeart/2008/layout/VerticalCurvedList"/>
    <dgm:cxn modelId="{CE154861-6E13-724E-8DE2-3D1BCF61685C}" type="presOf" srcId="{021D93EE-D8B4-624F-B145-8A73373DB9F5}" destId="{DC1B67E7-8EFB-8247-9E2B-5BE6CD5CCB89}" srcOrd="0" destOrd="0" presId="urn:microsoft.com/office/officeart/2008/layout/VerticalCurvedList"/>
    <dgm:cxn modelId="{EF0CFA61-5704-024D-AD4D-CB1C550BD37B}" type="presOf" srcId="{6D6AFE71-8B26-D343-AC3D-DF3D6514F476}" destId="{3A278517-63AD-9C4D-95EB-6E5C27746637}" srcOrd="0" destOrd="0" presId="urn:microsoft.com/office/officeart/2008/layout/VerticalCurvedList"/>
    <dgm:cxn modelId="{A02D496F-603B-A24C-AE76-F74AAA54938C}" srcId="{687420BA-2BD4-6943-8BE8-31B4973553EA}" destId="{4D9CDA06-6565-104F-BBC6-14EF45CA60DD}" srcOrd="0" destOrd="0" parTransId="{39720CC3-5BDA-7A4E-9E87-9C60DEBF8495}" sibTransId="{420287C6-F8B1-694E-89D5-412447EA9012}"/>
    <dgm:cxn modelId="{5BBDAA7F-8C38-F744-A045-17C6AF408B86}" type="presOf" srcId="{766941C2-1EC9-0645-986E-8FDCF4B41D07}" destId="{8CB4BF57-1DC6-FD4F-B4A7-4D306BCC7F6D}" srcOrd="0" destOrd="0" presId="urn:microsoft.com/office/officeart/2008/layout/VerticalCurvedList"/>
    <dgm:cxn modelId="{454DC0BE-642F-6B41-BD38-B5992F4D5E9B}" srcId="{687420BA-2BD4-6943-8BE8-31B4973553EA}" destId="{A2DA7311-F2B1-0A43-A7D1-B48E964D0B67}" srcOrd="4" destOrd="0" parTransId="{019D9125-E84C-244B-B8BF-FF9B377843A0}" sibTransId="{BA7EB3A7-9049-3B48-9947-21063725A51D}"/>
    <dgm:cxn modelId="{1F9320BF-88CD-4540-9223-0C4A4B65F432}" srcId="{687420BA-2BD4-6943-8BE8-31B4973553EA}" destId="{6D6AFE71-8B26-D343-AC3D-DF3D6514F476}" srcOrd="2" destOrd="0" parTransId="{8DE846AB-6602-0246-987F-DA474AC3CA77}" sibTransId="{C812490F-D967-6D4F-9D28-B03FFE50A07D}"/>
    <dgm:cxn modelId="{A56C5CC3-DAF5-084E-BCEE-FF0BBF70B2FB}" srcId="{687420BA-2BD4-6943-8BE8-31B4973553EA}" destId="{766941C2-1EC9-0645-986E-8FDCF4B41D07}" srcOrd="1" destOrd="0" parTransId="{ADAE6C79-B23B-5E4B-B2D3-371BD5AAD840}" sibTransId="{AE20FB8B-FC6A-6A4A-BE32-C4125010E2BC}"/>
    <dgm:cxn modelId="{EF9539D6-9304-9F47-8764-65189338C642}" type="presOf" srcId="{A2DA7311-F2B1-0A43-A7D1-B48E964D0B67}" destId="{276BA32D-B4A5-BE45-AB47-2369B8BC8E1B}" srcOrd="0" destOrd="0" presId="urn:microsoft.com/office/officeart/2008/layout/VerticalCurvedList"/>
    <dgm:cxn modelId="{B51053DC-F742-C24A-A86E-94AAE779A280}" type="presOf" srcId="{687420BA-2BD4-6943-8BE8-31B4973553EA}" destId="{B1C7539A-870A-A843-8D74-2257EB7220E1}" srcOrd="0" destOrd="0" presId="urn:microsoft.com/office/officeart/2008/layout/VerticalCurvedList"/>
    <dgm:cxn modelId="{7B1AA6FA-EBEB-4946-B6BB-52FC19CDC42E}" type="presOf" srcId="{4D9CDA06-6565-104F-BBC6-14EF45CA60DD}" destId="{7314F063-CEA6-7149-BCDA-38369F602CCA}" srcOrd="0" destOrd="0" presId="urn:microsoft.com/office/officeart/2008/layout/VerticalCurvedList"/>
    <dgm:cxn modelId="{27C3A24D-5AC7-D744-9E3E-E09F231CEFCF}" type="presParOf" srcId="{B1C7539A-870A-A843-8D74-2257EB7220E1}" destId="{1DE3A95D-ADB4-3542-A72C-4A882F166102}" srcOrd="0" destOrd="0" presId="urn:microsoft.com/office/officeart/2008/layout/VerticalCurvedList"/>
    <dgm:cxn modelId="{AEB40ECC-5005-4C46-8BBF-EA8818CDC993}" type="presParOf" srcId="{1DE3A95D-ADB4-3542-A72C-4A882F166102}" destId="{DC24A799-9B0D-C94D-88CD-7DD8C80F58C7}" srcOrd="0" destOrd="0" presId="urn:microsoft.com/office/officeart/2008/layout/VerticalCurvedList"/>
    <dgm:cxn modelId="{23329B35-854B-E143-A12E-C6AC02BCF637}" type="presParOf" srcId="{DC24A799-9B0D-C94D-88CD-7DD8C80F58C7}" destId="{D44735A2-F1FE-0041-B9EC-120CEC416866}" srcOrd="0" destOrd="0" presId="urn:microsoft.com/office/officeart/2008/layout/VerticalCurvedList"/>
    <dgm:cxn modelId="{E40229CE-A1E6-7548-A2A9-9E55879DE5B9}" type="presParOf" srcId="{DC24A799-9B0D-C94D-88CD-7DD8C80F58C7}" destId="{B5B66507-F6F2-7142-BBE5-CCE754856026}" srcOrd="1" destOrd="0" presId="urn:microsoft.com/office/officeart/2008/layout/VerticalCurvedList"/>
    <dgm:cxn modelId="{D1B00E38-CED3-FA43-8002-98478608A97B}" type="presParOf" srcId="{DC24A799-9B0D-C94D-88CD-7DD8C80F58C7}" destId="{A8B6DBDF-60FE-2F41-8645-507D6DF5D731}" srcOrd="2" destOrd="0" presId="urn:microsoft.com/office/officeart/2008/layout/VerticalCurvedList"/>
    <dgm:cxn modelId="{0B1BB0F9-A28F-6344-9383-513B7A80A901}" type="presParOf" srcId="{DC24A799-9B0D-C94D-88CD-7DD8C80F58C7}" destId="{44A0D729-C0BF-C248-8CEE-F36D7F48829F}" srcOrd="3" destOrd="0" presId="urn:microsoft.com/office/officeart/2008/layout/VerticalCurvedList"/>
    <dgm:cxn modelId="{D3890B29-61E3-2945-9AA9-B72A4EB7D805}" type="presParOf" srcId="{1DE3A95D-ADB4-3542-A72C-4A882F166102}" destId="{7314F063-CEA6-7149-BCDA-38369F602CCA}" srcOrd="1" destOrd="0" presId="urn:microsoft.com/office/officeart/2008/layout/VerticalCurvedList"/>
    <dgm:cxn modelId="{6470BFCD-9C7B-1345-8DFD-B89DF2E438CC}" type="presParOf" srcId="{1DE3A95D-ADB4-3542-A72C-4A882F166102}" destId="{FCF33FB7-7F39-0B45-82DC-0D8CF7686E32}" srcOrd="2" destOrd="0" presId="urn:microsoft.com/office/officeart/2008/layout/VerticalCurvedList"/>
    <dgm:cxn modelId="{7FCF160B-EF92-344B-935E-C247A0FE18B5}" type="presParOf" srcId="{FCF33FB7-7F39-0B45-82DC-0D8CF7686E32}" destId="{71502694-DFBA-7749-BB3A-F503989363F8}" srcOrd="0" destOrd="0" presId="urn:microsoft.com/office/officeart/2008/layout/VerticalCurvedList"/>
    <dgm:cxn modelId="{E8FACF54-A78B-1541-A045-DB748AD11EF8}" type="presParOf" srcId="{1DE3A95D-ADB4-3542-A72C-4A882F166102}" destId="{8CB4BF57-1DC6-FD4F-B4A7-4D306BCC7F6D}" srcOrd="3" destOrd="0" presId="urn:microsoft.com/office/officeart/2008/layout/VerticalCurvedList"/>
    <dgm:cxn modelId="{C7F0F04D-3A14-9842-B3A0-EB6904301A67}" type="presParOf" srcId="{1DE3A95D-ADB4-3542-A72C-4A882F166102}" destId="{903783A6-DE5A-7F46-8A5A-1DFD9438C7D5}" srcOrd="4" destOrd="0" presId="urn:microsoft.com/office/officeart/2008/layout/VerticalCurvedList"/>
    <dgm:cxn modelId="{F13413C6-9CA4-2745-BC3F-E8CD89B7300A}" type="presParOf" srcId="{903783A6-DE5A-7F46-8A5A-1DFD9438C7D5}" destId="{405502C6-AE5F-9B4D-89FB-58124BA081A5}" srcOrd="0" destOrd="0" presId="urn:microsoft.com/office/officeart/2008/layout/VerticalCurvedList"/>
    <dgm:cxn modelId="{B4A28BEC-592A-164C-85B9-DC4F8940BB40}" type="presParOf" srcId="{1DE3A95D-ADB4-3542-A72C-4A882F166102}" destId="{3A278517-63AD-9C4D-95EB-6E5C27746637}" srcOrd="5" destOrd="0" presId="urn:microsoft.com/office/officeart/2008/layout/VerticalCurvedList"/>
    <dgm:cxn modelId="{0CBB2960-E773-4145-A997-91049B9A6A9A}" type="presParOf" srcId="{1DE3A95D-ADB4-3542-A72C-4A882F166102}" destId="{38665F15-A7C0-C34C-855F-388568C00EA2}" srcOrd="6" destOrd="0" presId="urn:microsoft.com/office/officeart/2008/layout/VerticalCurvedList"/>
    <dgm:cxn modelId="{F031812B-FB19-AB4F-8379-6C4FADF4D34D}" type="presParOf" srcId="{38665F15-A7C0-C34C-855F-388568C00EA2}" destId="{A2C799A6-918C-7147-B706-6D2E782F6EEC}" srcOrd="0" destOrd="0" presId="urn:microsoft.com/office/officeart/2008/layout/VerticalCurvedList"/>
    <dgm:cxn modelId="{4E718025-AD4E-C34A-920E-74AD5FC82E01}" type="presParOf" srcId="{1DE3A95D-ADB4-3542-A72C-4A882F166102}" destId="{DC1B67E7-8EFB-8247-9E2B-5BE6CD5CCB89}" srcOrd="7" destOrd="0" presId="urn:microsoft.com/office/officeart/2008/layout/VerticalCurvedList"/>
    <dgm:cxn modelId="{17F18717-F577-484F-81FD-8F6CC83B9880}" type="presParOf" srcId="{1DE3A95D-ADB4-3542-A72C-4A882F166102}" destId="{65F49CF9-66D5-9848-81A7-FEDB7E0E7C97}" srcOrd="8" destOrd="0" presId="urn:microsoft.com/office/officeart/2008/layout/VerticalCurvedList"/>
    <dgm:cxn modelId="{30257359-408F-EB4E-A4F8-7B75DCDF5A1F}" type="presParOf" srcId="{65F49CF9-66D5-9848-81A7-FEDB7E0E7C97}" destId="{35FA58CF-FE5D-234E-8D66-74B6C409AB38}" srcOrd="0" destOrd="0" presId="urn:microsoft.com/office/officeart/2008/layout/VerticalCurvedList"/>
    <dgm:cxn modelId="{95E7D204-1704-FD4A-8CF2-403BA035F6BB}" type="presParOf" srcId="{1DE3A95D-ADB4-3542-A72C-4A882F166102}" destId="{276BA32D-B4A5-BE45-AB47-2369B8BC8E1B}" srcOrd="9" destOrd="0" presId="urn:microsoft.com/office/officeart/2008/layout/VerticalCurvedList"/>
    <dgm:cxn modelId="{B2F6DD36-8E1B-6F4C-96AD-2761A013CAE6}" type="presParOf" srcId="{1DE3A95D-ADB4-3542-A72C-4A882F166102}" destId="{17332CB0-6945-9B4C-B597-7E862D0F6F43}" srcOrd="10" destOrd="0" presId="urn:microsoft.com/office/officeart/2008/layout/VerticalCurvedList"/>
    <dgm:cxn modelId="{CEB1456A-C05D-614B-9A6F-43B278680BB0}" type="presParOf" srcId="{17332CB0-6945-9B4C-B597-7E862D0F6F43}" destId="{31FF3F3E-568C-3B4F-B084-3E1B276E004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3764A7-7E1D-7244-BEA2-2576DA185683}">
      <dsp:nvSpPr>
        <dsp:cNvPr id="0" name=""/>
        <dsp:cNvSpPr/>
      </dsp:nvSpPr>
      <dsp:spPr>
        <a:xfrm rot="16200000">
          <a:off x="508000" y="-508000"/>
          <a:ext cx="2032000" cy="3048000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noProof="0" dirty="0"/>
            <a:t>Medical drugs; drugs/narcotics; alcohol</a:t>
          </a:r>
        </a:p>
      </dsp:txBody>
      <dsp:txXfrm rot="5400000">
        <a:off x="0" y="0"/>
        <a:ext cx="3048000" cy="1524000"/>
      </dsp:txXfrm>
    </dsp:sp>
    <dsp:sp modelId="{963F9F4E-5825-E84F-A439-0D235AA04205}">
      <dsp:nvSpPr>
        <dsp:cNvPr id="0" name=""/>
        <dsp:cNvSpPr/>
      </dsp:nvSpPr>
      <dsp:spPr>
        <a:xfrm>
          <a:off x="3048000" y="0"/>
          <a:ext cx="3048000" cy="2032000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noProof="0" dirty="0"/>
            <a:t>Chemical contaminants: toxins; occupational, some environmental, tobacco smoke</a:t>
          </a:r>
        </a:p>
      </dsp:txBody>
      <dsp:txXfrm>
        <a:off x="3048000" y="0"/>
        <a:ext cx="3048000" cy="1524000"/>
      </dsp:txXfrm>
    </dsp:sp>
    <dsp:sp modelId="{F0A52397-8A75-2542-9519-B78EA8872EE9}">
      <dsp:nvSpPr>
        <dsp:cNvPr id="0" name=""/>
        <dsp:cNvSpPr/>
      </dsp:nvSpPr>
      <dsp:spPr>
        <a:xfrm rot="10800000">
          <a:off x="0" y="2032000"/>
          <a:ext cx="3048000" cy="2032000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noProof="0" dirty="0"/>
            <a:t>Infectious agents: viruses, parasites, bacteria</a:t>
          </a:r>
        </a:p>
      </dsp:txBody>
      <dsp:txXfrm rot="10800000">
        <a:off x="0" y="2539999"/>
        <a:ext cx="3048000" cy="1524000"/>
      </dsp:txXfrm>
    </dsp:sp>
    <dsp:sp modelId="{E2FAAB55-F0BE-EF4B-A8A8-C9FA8844ECCF}">
      <dsp:nvSpPr>
        <dsp:cNvPr id="0" name=""/>
        <dsp:cNvSpPr/>
      </dsp:nvSpPr>
      <dsp:spPr>
        <a:xfrm rot="5400000">
          <a:off x="3556000" y="1523999"/>
          <a:ext cx="2032000" cy="3048000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noProof="0" dirty="0"/>
            <a:t>Nutritional imbalance</a:t>
          </a:r>
        </a:p>
      </dsp:txBody>
      <dsp:txXfrm rot="-5400000">
        <a:off x="3048000" y="2539999"/>
        <a:ext cx="3048000" cy="1524000"/>
      </dsp:txXfrm>
    </dsp:sp>
    <dsp:sp modelId="{5F36BA40-BDD6-C94B-A8A1-7149FAC65A43}">
      <dsp:nvSpPr>
        <dsp:cNvPr id="0" name=""/>
        <dsp:cNvSpPr/>
      </dsp:nvSpPr>
      <dsp:spPr>
        <a:xfrm>
          <a:off x="2133600" y="1523999"/>
          <a:ext cx="1828800" cy="1016000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 prstMaterial="plastic">
          <a:bevelT w="80600" h="18600" prst="relaxedInset"/>
          <a:bevelB w="80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noProof="0" dirty="0"/>
            <a:t>Liver diseases</a:t>
          </a:r>
        </a:p>
      </dsp:txBody>
      <dsp:txXfrm>
        <a:off x="2183197" y="1573596"/>
        <a:ext cx="1729606" cy="9168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3764A7-7E1D-7244-BEA2-2576DA185683}">
      <dsp:nvSpPr>
        <dsp:cNvPr id="0" name=""/>
        <dsp:cNvSpPr/>
      </dsp:nvSpPr>
      <dsp:spPr>
        <a:xfrm rot="16200000">
          <a:off x="397218" y="-397218"/>
          <a:ext cx="1833855" cy="2628291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noProof="0" dirty="0"/>
            <a:t>Medical drugs; drugs/narcotics; alcohol</a:t>
          </a:r>
        </a:p>
      </dsp:txBody>
      <dsp:txXfrm rot="5400000">
        <a:off x="0" y="0"/>
        <a:ext cx="2628291" cy="1375391"/>
      </dsp:txXfrm>
    </dsp:sp>
    <dsp:sp modelId="{963F9F4E-5825-E84F-A439-0D235AA04205}">
      <dsp:nvSpPr>
        <dsp:cNvPr id="0" name=""/>
        <dsp:cNvSpPr/>
      </dsp:nvSpPr>
      <dsp:spPr>
        <a:xfrm>
          <a:off x="2628291" y="0"/>
          <a:ext cx="2628291" cy="1833855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noProof="0" dirty="0"/>
            <a:t>Chemical contaminants: toxins; occupational, some environmental, tobacco smoke</a:t>
          </a:r>
        </a:p>
      </dsp:txBody>
      <dsp:txXfrm>
        <a:off x="2628291" y="0"/>
        <a:ext cx="2628291" cy="1375391"/>
      </dsp:txXfrm>
    </dsp:sp>
    <dsp:sp modelId="{F0A52397-8A75-2542-9519-B78EA8872EE9}">
      <dsp:nvSpPr>
        <dsp:cNvPr id="0" name=""/>
        <dsp:cNvSpPr/>
      </dsp:nvSpPr>
      <dsp:spPr>
        <a:xfrm rot="10800000">
          <a:off x="0" y="1833855"/>
          <a:ext cx="2628291" cy="1833855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noProof="0" dirty="0"/>
            <a:t>Infectious agents: viruses, parasites, bacteria</a:t>
          </a:r>
        </a:p>
      </dsp:txBody>
      <dsp:txXfrm rot="10800000">
        <a:off x="0" y="2292318"/>
        <a:ext cx="2628291" cy="1375391"/>
      </dsp:txXfrm>
    </dsp:sp>
    <dsp:sp modelId="{E2FAAB55-F0BE-EF4B-A8A8-C9FA8844ECCF}">
      <dsp:nvSpPr>
        <dsp:cNvPr id="0" name=""/>
        <dsp:cNvSpPr/>
      </dsp:nvSpPr>
      <dsp:spPr>
        <a:xfrm rot="5400000">
          <a:off x="3025510" y="1436636"/>
          <a:ext cx="1833855" cy="2628291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noProof="0" dirty="0"/>
            <a:t>Nutritional imbalance</a:t>
          </a:r>
        </a:p>
      </dsp:txBody>
      <dsp:txXfrm rot="-5400000">
        <a:off x="2628292" y="2292318"/>
        <a:ext cx="2628291" cy="1375391"/>
      </dsp:txXfrm>
    </dsp:sp>
    <dsp:sp modelId="{5F36BA40-BDD6-C94B-A8A1-7149FAC65A43}">
      <dsp:nvSpPr>
        <dsp:cNvPr id="0" name=""/>
        <dsp:cNvSpPr/>
      </dsp:nvSpPr>
      <dsp:spPr>
        <a:xfrm>
          <a:off x="1872211" y="1375391"/>
          <a:ext cx="1576975" cy="916927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 prstMaterial="plastic">
          <a:bevelT w="80600" h="18600" prst="relaxedInset"/>
          <a:bevelB w="80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noProof="0" dirty="0"/>
            <a:t>Liver diseases</a:t>
          </a:r>
        </a:p>
      </dsp:txBody>
      <dsp:txXfrm>
        <a:off x="1916972" y="1420152"/>
        <a:ext cx="1487453" cy="8274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B66507-F6F2-7142-BBE5-CCE754856026}">
      <dsp:nvSpPr>
        <dsp:cNvPr id="0" name=""/>
        <dsp:cNvSpPr/>
      </dsp:nvSpPr>
      <dsp:spPr>
        <a:xfrm>
          <a:off x="-3743952" y="-575127"/>
          <a:ext cx="4462622" cy="4462622"/>
        </a:xfrm>
        <a:prstGeom prst="blockArc">
          <a:avLst>
            <a:gd name="adj1" fmla="val 18900000"/>
            <a:gd name="adj2" fmla="val 2700000"/>
            <a:gd name="adj3" fmla="val 484"/>
          </a:avLst>
        </a:prstGeom>
        <a:noFill/>
        <a:ln w="11429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14F063-CEA6-7149-BCDA-38369F602CCA}">
      <dsp:nvSpPr>
        <dsp:cNvPr id="0" name=""/>
        <dsp:cNvSpPr/>
      </dsp:nvSpPr>
      <dsp:spPr>
        <a:xfrm>
          <a:off x="315082" y="206956"/>
          <a:ext cx="4498290" cy="41417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875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 Pollution; </a:t>
          </a:r>
          <a:r>
            <a:rPr lang="fr-FR" sz="2200" kern="1200" dirty="0" err="1"/>
            <a:t>particles</a:t>
          </a:r>
          <a:r>
            <a:rPr lang="fr-FR" sz="2200" kern="1200" dirty="0"/>
            <a:t>;</a:t>
          </a:r>
        </a:p>
      </dsp:txBody>
      <dsp:txXfrm>
        <a:off x="315082" y="206956"/>
        <a:ext cx="4498290" cy="414178"/>
      </dsp:txXfrm>
    </dsp:sp>
    <dsp:sp modelId="{71502694-DFBA-7749-BB3A-F503989363F8}">
      <dsp:nvSpPr>
        <dsp:cNvPr id="0" name=""/>
        <dsp:cNvSpPr/>
      </dsp:nvSpPr>
      <dsp:spPr>
        <a:xfrm>
          <a:off x="56221" y="155184"/>
          <a:ext cx="517723" cy="5177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B4BF57-1DC6-FD4F-B4A7-4D306BCC7F6D}">
      <dsp:nvSpPr>
        <dsp:cNvPr id="0" name=""/>
        <dsp:cNvSpPr/>
      </dsp:nvSpPr>
      <dsp:spPr>
        <a:xfrm>
          <a:off x="611871" y="828025"/>
          <a:ext cx="4201502" cy="414178"/>
        </a:xfrm>
        <a:prstGeom prst="rect">
          <a:avLst/>
        </a:prstGeom>
        <a:solidFill>
          <a:schemeClr val="accent2">
            <a:hueOff val="686585"/>
            <a:satOff val="-12202"/>
            <a:lumOff val="392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875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 err="1"/>
            <a:t>internal</a:t>
          </a:r>
          <a:r>
            <a:rPr lang="fr-FR" sz="2200" kern="1200" dirty="0"/>
            <a:t> </a:t>
          </a:r>
          <a:r>
            <a:rPr lang="fr-FR" sz="2200" kern="1200" dirty="0" err="1"/>
            <a:t>pollutants</a:t>
          </a:r>
          <a:endParaRPr lang="fr-FR" sz="2200" kern="1200" dirty="0"/>
        </a:p>
      </dsp:txBody>
      <dsp:txXfrm>
        <a:off x="611871" y="828025"/>
        <a:ext cx="4201502" cy="414178"/>
      </dsp:txXfrm>
    </dsp:sp>
    <dsp:sp modelId="{405502C6-AE5F-9B4D-89FB-58124BA081A5}">
      <dsp:nvSpPr>
        <dsp:cNvPr id="0" name=""/>
        <dsp:cNvSpPr/>
      </dsp:nvSpPr>
      <dsp:spPr>
        <a:xfrm>
          <a:off x="353009" y="776253"/>
          <a:ext cx="517723" cy="5177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278517-63AD-9C4D-95EB-6E5C27746637}">
      <dsp:nvSpPr>
        <dsp:cNvPr id="0" name=""/>
        <dsp:cNvSpPr/>
      </dsp:nvSpPr>
      <dsp:spPr>
        <a:xfrm>
          <a:off x="702961" y="1449094"/>
          <a:ext cx="4110412" cy="414178"/>
        </a:xfrm>
        <a:prstGeom prst="rect">
          <a:avLst/>
        </a:prstGeom>
        <a:solidFill>
          <a:schemeClr val="accent2">
            <a:hueOff val="1373170"/>
            <a:satOff val="-24404"/>
            <a:lumOff val="785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875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 err="1"/>
            <a:t>Microbiota</a:t>
          </a:r>
          <a:r>
            <a:rPr lang="fr-FR" sz="2200" kern="1200" dirty="0"/>
            <a:t> </a:t>
          </a:r>
          <a:r>
            <a:rPr lang="fr-FR" sz="2200" kern="1200" dirty="0" err="1"/>
            <a:t>metabolites</a:t>
          </a:r>
          <a:endParaRPr lang="fr-FR" sz="2200" kern="1200" dirty="0"/>
        </a:p>
      </dsp:txBody>
      <dsp:txXfrm>
        <a:off x="702961" y="1449094"/>
        <a:ext cx="4110412" cy="414178"/>
      </dsp:txXfrm>
    </dsp:sp>
    <dsp:sp modelId="{A2C799A6-918C-7147-B706-6D2E782F6EEC}">
      <dsp:nvSpPr>
        <dsp:cNvPr id="0" name=""/>
        <dsp:cNvSpPr/>
      </dsp:nvSpPr>
      <dsp:spPr>
        <a:xfrm>
          <a:off x="444099" y="1397322"/>
          <a:ext cx="517723" cy="5177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1B67E7-8EFB-8247-9E2B-5BE6CD5CCB89}">
      <dsp:nvSpPr>
        <dsp:cNvPr id="0" name=""/>
        <dsp:cNvSpPr/>
      </dsp:nvSpPr>
      <dsp:spPr>
        <a:xfrm>
          <a:off x="611871" y="2070163"/>
          <a:ext cx="4201502" cy="414178"/>
        </a:xfrm>
        <a:prstGeom prst="rect">
          <a:avLst/>
        </a:prstGeom>
        <a:solidFill>
          <a:schemeClr val="accent2">
            <a:hueOff val="2059755"/>
            <a:satOff val="-36606"/>
            <a:lumOff val="1177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875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Chemical mixtures </a:t>
          </a:r>
        </a:p>
      </dsp:txBody>
      <dsp:txXfrm>
        <a:off x="611871" y="2070163"/>
        <a:ext cx="4201502" cy="414178"/>
      </dsp:txXfrm>
    </dsp:sp>
    <dsp:sp modelId="{35FA58CF-FE5D-234E-8D66-74B6C409AB38}">
      <dsp:nvSpPr>
        <dsp:cNvPr id="0" name=""/>
        <dsp:cNvSpPr/>
      </dsp:nvSpPr>
      <dsp:spPr>
        <a:xfrm>
          <a:off x="353009" y="2018391"/>
          <a:ext cx="517723" cy="5177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6BA32D-B4A5-BE45-AB47-2369B8BC8E1B}">
      <dsp:nvSpPr>
        <dsp:cNvPr id="0" name=""/>
        <dsp:cNvSpPr/>
      </dsp:nvSpPr>
      <dsp:spPr>
        <a:xfrm>
          <a:off x="315082" y="2691232"/>
          <a:ext cx="4498290" cy="414178"/>
        </a:xfrm>
        <a:prstGeom prst="rect">
          <a:avLst/>
        </a:prstGeom>
        <a:solidFill>
          <a:schemeClr val="accent2">
            <a:hueOff val="2746340"/>
            <a:satOff val="-48808"/>
            <a:lumOff val="1569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875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 err="1"/>
            <a:t>Stressor</a:t>
          </a:r>
          <a:r>
            <a:rPr lang="fr-FR" sz="2200" kern="1200" dirty="0"/>
            <a:t> combination</a:t>
          </a:r>
        </a:p>
      </dsp:txBody>
      <dsp:txXfrm>
        <a:off x="315082" y="2691232"/>
        <a:ext cx="4498290" cy="414178"/>
      </dsp:txXfrm>
    </dsp:sp>
    <dsp:sp modelId="{31FF3F3E-568C-3B4F-B084-3E1B276E004F}">
      <dsp:nvSpPr>
        <dsp:cNvPr id="0" name=""/>
        <dsp:cNvSpPr/>
      </dsp:nvSpPr>
      <dsp:spPr>
        <a:xfrm>
          <a:off x="56221" y="2639460"/>
          <a:ext cx="517723" cy="5177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0D55A21-4640-914B-AF45-8436379F1E94}" type="datetimeFigureOut">
              <a:rPr lang="fr-FR"/>
              <a:pPr/>
              <a:t>17/02/2023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BD15FA60-2CEA-6440-98DE-3BAD769C580E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47433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74762C9A-1A35-954E-8507-DF31EDF77F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5C5EE25-20FA-4F4F-9314-DF3DB6EE90D3}" type="slidenum">
              <a:rPr lang="fr-FR" altLang="fr-FR"/>
              <a:pPr>
                <a:spcBef>
                  <a:spcPct val="0"/>
                </a:spcBef>
              </a:pPr>
              <a:t>1</a:t>
            </a:fld>
            <a:endParaRPr lang="fr-FR" altLang="fr-FR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2550FB38-13EC-4C41-84D0-34823D51E3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FE6F941E-0040-8749-8702-43C8ECF6E0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5978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932ED5B5-C2B7-0D48-98C1-9DED16A4BF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98F1E85-A396-D841-B06D-377D0B757BEA}" type="slidenum">
              <a:rPr lang="fr-FR" altLang="fr-FR"/>
              <a:pPr>
                <a:spcBef>
                  <a:spcPct val="0"/>
                </a:spcBef>
              </a:pPr>
              <a:t>5</a:t>
            </a:fld>
            <a:endParaRPr lang="fr-FR" altLang="fr-FR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F9C4AF6C-6419-6447-9A73-2163774B80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solidFill>
            <a:srgbClr val="FFFFFF"/>
          </a:solidFill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04225823-395F-1C45-B476-4A642D6D21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1067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white">
          <a:xfrm>
            <a:off x="0" y="926306"/>
            <a:ext cx="9144000" cy="23931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64D9A9F-8D2A-8447-AA14-27FFC8614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3" y="4579712"/>
            <a:ext cx="933047" cy="52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78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33B9-D7F2-4806-B634-5EAFC8B7AF55}" type="datetimeFigureOut">
              <a:rPr lang="fr-FR" smtClean="0"/>
              <a:t>17/02/2023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B7D97-C15B-4E2B-ADDA-3076DA3809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1740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1812727" y="863947"/>
            <a:ext cx="5518547" cy="1741289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812727" y="2658814"/>
            <a:ext cx="5518547" cy="59605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950"/>
            </a:lvl1pPr>
            <a:lvl2pPr marL="0" indent="0" algn="ctr">
              <a:spcBef>
                <a:spcPts val="0"/>
              </a:spcBef>
              <a:buSzTx/>
              <a:buNone/>
              <a:defRPr sz="1950"/>
            </a:lvl2pPr>
            <a:lvl3pPr marL="0" indent="0" algn="ctr">
              <a:spcBef>
                <a:spcPts val="0"/>
              </a:spcBef>
              <a:buSzTx/>
              <a:buNone/>
              <a:defRPr sz="1950"/>
            </a:lvl3pPr>
            <a:lvl4pPr marL="0" indent="0" algn="ctr">
              <a:spcBef>
                <a:spcPts val="0"/>
              </a:spcBef>
              <a:buSzTx/>
              <a:buNone/>
              <a:defRPr sz="1950"/>
            </a:lvl4pPr>
            <a:lvl5pPr marL="0" indent="0" algn="ctr">
              <a:spcBef>
                <a:spcPts val="0"/>
              </a:spcBef>
              <a:buSzTx/>
              <a:buNone/>
              <a:defRPr sz="195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761684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609600" y="171450"/>
            <a:ext cx="81534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  <a:endParaRPr lang="en-US"/>
          </a:p>
        </p:txBody>
      </p:sp>
      <p:sp>
        <p:nvSpPr>
          <p:cNvPr id="6150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612775" y="1200151"/>
            <a:ext cx="81534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0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6096000" y="4686300"/>
            <a:ext cx="26670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50">
                <a:solidFill>
                  <a:schemeClr val="tx2"/>
                </a:solidFill>
                <a:latin typeface="Calibri" charset="0"/>
              </a:defRPr>
            </a:lvl1pPr>
          </a:lstStyle>
          <a:p>
            <a:fld id="{F08C9362-906A-3546-B396-4D206E8DC332}" type="datetimeFigureOut">
              <a:rPr lang="fr-FR"/>
              <a:pPr/>
              <a:t>17/02/2023</a:t>
            </a:fld>
            <a:endParaRPr lang="fr-FR"/>
          </a:p>
        </p:txBody>
      </p:sp>
      <p:sp>
        <p:nvSpPr>
          <p:cNvPr id="11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609601" y="4686300"/>
            <a:ext cx="5421313" cy="273844"/>
          </a:xfrm>
          <a:prstGeom prst="rect">
            <a:avLst/>
          </a:prstGeom>
        </p:spPr>
        <p:txBody>
          <a:bodyPr vert="horz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0" y="4686300"/>
            <a:ext cx="533400" cy="2857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050" b="1">
                <a:solidFill>
                  <a:schemeClr val="tx2"/>
                </a:solidFill>
                <a:latin typeface="Calibri" charset="0"/>
              </a:defRPr>
            </a:lvl1pPr>
          </a:lstStyle>
          <a:p>
            <a:fld id="{87E9164A-ECAA-1242-A923-4E016ED44E97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800" r:id="rId2"/>
    <p:sldLayoutId id="2147483802" r:id="rId3"/>
  </p:sldLayoutIdLst>
  <p:txStyles>
    <p:titleStyle>
      <a:lvl1pPr algn="l" rtl="0" fontAlgn="base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alibri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alibri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alibri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alibri" charset="0"/>
          <a:ea typeface="ＭＳ Ｐゴシック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alibri" charset="0"/>
          <a:ea typeface="ＭＳ Ｐゴシック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alibri" charset="0"/>
          <a:ea typeface="ＭＳ Ｐゴシック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alibri" charset="0"/>
          <a:ea typeface="ＭＳ Ｐゴシック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alibri" charset="0"/>
          <a:ea typeface="ＭＳ Ｐゴシック" charset="0"/>
        </a:defRPr>
      </a:lvl9pPr>
    </p:titleStyle>
    <p:bodyStyle>
      <a:lvl1pPr marL="239316" indent="-239316" algn="l" rtl="0" fontAlgn="base">
        <a:spcBef>
          <a:spcPts val="525"/>
        </a:spcBef>
        <a:spcAft>
          <a:spcPct val="0"/>
        </a:spcAft>
        <a:buClr>
          <a:schemeClr val="accent2"/>
        </a:buClr>
        <a:buSzPct val="60000"/>
        <a:buFont typeface="Wingdings" charset="0"/>
        <a:buChar char=""/>
        <a:defRPr sz="2175" kern="1200">
          <a:solidFill>
            <a:schemeClr val="tx1"/>
          </a:solidFill>
          <a:latin typeface="+mn-lt"/>
          <a:ea typeface="+mn-ea"/>
          <a:cs typeface="+mn-cs"/>
        </a:defRPr>
      </a:lvl1pPr>
      <a:lvl2pPr marL="479822" indent="-204788" algn="l" rtl="0" fontAlgn="base">
        <a:spcBef>
          <a:spcPts val="413"/>
        </a:spcBef>
        <a:spcAft>
          <a:spcPct val="0"/>
        </a:spcAft>
        <a:buClr>
          <a:schemeClr val="accent1"/>
        </a:buClr>
        <a:buSzPct val="70000"/>
        <a:buFont typeface="Wingdings 2" charset="0"/>
        <a:buChar char="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rtl="0" fontAlgn="base">
        <a:spcBef>
          <a:spcPts val="375"/>
        </a:spcBef>
        <a:spcAft>
          <a:spcPct val="0"/>
        </a:spcAft>
        <a:buClr>
          <a:schemeClr val="accent2"/>
        </a:buClr>
        <a:buSzPct val="75000"/>
        <a:buFont typeface="Wingdings" charset="0"/>
        <a:buChar char=""/>
        <a:defRPr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-171450" algn="l" rtl="0" fontAlgn="base">
        <a:spcBef>
          <a:spcPts val="300"/>
        </a:spcBef>
        <a:spcAft>
          <a:spcPct val="0"/>
        </a:spcAft>
        <a:buClr>
          <a:srgbClr val="A5AB81"/>
        </a:buClr>
        <a:buSzPct val="75000"/>
        <a:buFont typeface="Wingdings" charset="0"/>
        <a:buChar char="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71450" algn="l" rtl="0" fontAlgn="base">
        <a:spcBef>
          <a:spcPts val="300"/>
        </a:spcBef>
        <a:spcAft>
          <a:spcPct val="0"/>
        </a:spcAft>
        <a:buClr>
          <a:srgbClr val="D8B25C"/>
        </a:buClr>
        <a:buSzPct val="65000"/>
        <a:buFont typeface="Wingdings" charset="0"/>
        <a:buChar char="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3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2">
            <a:extLst>
              <a:ext uri="{FF2B5EF4-FFF2-40B4-BE49-F238E27FC236}">
                <a16:creationId xmlns:a16="http://schemas.microsoft.com/office/drawing/2014/main" id="{F37D417C-78B1-C640-B568-6C63C07AB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1200150"/>
            <a:ext cx="6696744" cy="3896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None/>
            </a:pPr>
            <a:r>
              <a:rPr lang="fr-FR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Air pollution and the </a:t>
            </a:r>
            <a:r>
              <a:rPr lang="fr-FR" sz="2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liver</a:t>
            </a:r>
            <a:r>
              <a:rPr lang="fr-FR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buNone/>
            </a:pPr>
            <a:r>
              <a:rPr lang="fr-FR" sz="2000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including</a:t>
            </a:r>
            <a:r>
              <a:rPr lang="fr-FR" sz="20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liver</a:t>
            </a:r>
            <a:r>
              <a:rPr lang="fr-FR" sz="20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cancer</a:t>
            </a:r>
          </a:p>
          <a:p>
            <a:pPr algn="ctr">
              <a:buNone/>
            </a:pPr>
            <a:endParaRPr lang="en-US" sz="1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sz="1800" b="1" dirty="0"/>
              <a:t>Paris Hepatology Conference 2023</a:t>
            </a:r>
          </a:p>
          <a:p>
            <a:pPr algn="ctr">
              <a:spcBef>
                <a:spcPct val="0"/>
              </a:spcBef>
              <a:buNone/>
            </a:pPr>
            <a:r>
              <a:rPr lang="fr-FR" sz="1800" b="1" dirty="0"/>
              <a:t>Paris</a:t>
            </a:r>
            <a:endParaRPr lang="fr-FR" sz="1800" dirty="0"/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 b="1" dirty="0"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27 March 2023</a:t>
            </a:r>
            <a:endParaRPr lang="fr-FR" altLang="fr-FR" sz="2000" b="1" dirty="0"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1500" dirty="0">
              <a:solidFill>
                <a:srgbClr val="00B0F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500" dirty="0">
                <a:solidFill>
                  <a:srgbClr val="002060"/>
                </a:solidFill>
                <a:latin typeface="Calibri" panose="020F0502020204030204" pitchFamily="34" charset="0"/>
              </a:rPr>
              <a:t>Robert </a:t>
            </a:r>
            <a:r>
              <a:rPr lang="fr-FR" altLang="fr-FR" sz="1500" dirty="0" err="1">
                <a:solidFill>
                  <a:srgbClr val="002060"/>
                </a:solidFill>
                <a:latin typeface="Calibri" panose="020F0502020204030204" pitchFamily="34" charset="0"/>
              </a:rPr>
              <a:t>Barouki</a:t>
            </a:r>
            <a:endParaRPr lang="fr-FR" altLang="fr-FR" sz="15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500" dirty="0">
                <a:solidFill>
                  <a:srgbClr val="002060"/>
                </a:solidFill>
                <a:latin typeface="Calibri" panose="020F0502020204030204" pitchFamily="34" charset="0"/>
              </a:rPr>
              <a:t>INSERM UMR-S 1124, T3S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500" dirty="0">
                <a:solidFill>
                  <a:srgbClr val="002060"/>
                </a:solidFill>
                <a:latin typeface="Calibri" panose="020F0502020204030204" pitchFamily="34" charset="0"/>
              </a:rPr>
              <a:t>Service de Biochimie </a:t>
            </a:r>
            <a:r>
              <a:rPr lang="fr-FR" altLang="fr-FR" sz="1500" dirty="0" err="1">
                <a:solidFill>
                  <a:srgbClr val="002060"/>
                </a:solidFill>
                <a:latin typeface="Calibri" panose="020F0502020204030204" pitchFamily="34" charset="0"/>
              </a:rPr>
              <a:t>métabolomique</a:t>
            </a:r>
            <a:r>
              <a:rPr lang="fr-FR" altLang="fr-FR" sz="1500" dirty="0">
                <a:solidFill>
                  <a:srgbClr val="002060"/>
                </a:solidFill>
                <a:latin typeface="Calibri" panose="020F0502020204030204" pitchFamily="34" charset="0"/>
              </a:rPr>
              <a:t> et </a:t>
            </a:r>
            <a:r>
              <a:rPr lang="fr-FR" altLang="fr-FR" sz="1500" dirty="0" err="1">
                <a:solidFill>
                  <a:srgbClr val="002060"/>
                </a:solidFill>
                <a:latin typeface="Calibri" panose="020F0502020204030204" pitchFamily="34" charset="0"/>
              </a:rPr>
              <a:t>Protéomique</a:t>
            </a:r>
            <a:endParaRPr lang="fr-FR" altLang="fr-FR" sz="15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500" dirty="0">
                <a:solidFill>
                  <a:srgbClr val="002060"/>
                </a:solidFill>
                <a:latin typeface="Calibri" panose="020F0502020204030204" pitchFamily="34" charset="0"/>
              </a:rPr>
              <a:t>Hôpital Necker enfants maladies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500" dirty="0">
                <a:solidFill>
                  <a:srgbClr val="002060"/>
                </a:solidFill>
                <a:latin typeface="Calibri" panose="020F0502020204030204" pitchFamily="34" charset="0"/>
              </a:rPr>
              <a:t>Université de Paris</a:t>
            </a:r>
            <a:endParaRPr lang="fr-FR" altLang="fr-FR" sz="1800" dirty="0">
              <a:solidFill>
                <a:schemeClr val="accent2"/>
              </a:solidFill>
            </a:endParaRPr>
          </a:p>
        </p:txBody>
      </p:sp>
      <p:pic>
        <p:nvPicPr>
          <p:cNvPr id="16" name="Picture 11" descr="Sans-titre-1">
            <a:extLst>
              <a:ext uri="{FF2B5EF4-FFF2-40B4-BE49-F238E27FC236}">
                <a16:creationId xmlns:a16="http://schemas.microsoft.com/office/drawing/2014/main" id="{D285A937-C736-1940-A251-AB7FDE2A2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235" y="104946"/>
            <a:ext cx="2673491" cy="66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Object 12">
            <a:extLst>
              <a:ext uri="{FF2B5EF4-FFF2-40B4-BE49-F238E27FC236}">
                <a16:creationId xmlns:a16="http://schemas.microsoft.com/office/drawing/2014/main" id="{EFFE07BB-7F6A-DD4D-B311-A06C0AC501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7098541"/>
              </p:ext>
            </p:extLst>
          </p:nvPr>
        </p:nvGraphicFramePr>
        <p:xfrm>
          <a:off x="2029463" y="307236"/>
          <a:ext cx="1577274" cy="413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5923810" imgH="1228571" progId="">
                  <p:embed/>
                </p:oleObj>
              </mc:Choice>
              <mc:Fallback>
                <p:oleObj r:id="rId4" imgW="5923810" imgH="1228571" progId="">
                  <p:embed/>
                  <p:pic>
                    <p:nvPicPr>
                      <p:cNvPr id="17" name="Object 12">
                        <a:extLst>
                          <a:ext uri="{FF2B5EF4-FFF2-40B4-BE49-F238E27FC236}">
                            <a16:creationId xmlns:a16="http://schemas.microsoft.com/office/drawing/2014/main" id="{EFFE07BB-7F6A-DD4D-B311-A06C0AC501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9463" y="307236"/>
                        <a:ext cx="1577274" cy="413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Image 18" descr="Capture d’écran 2014-09-20 à 16.59.39.png">
            <a:extLst>
              <a:ext uri="{FF2B5EF4-FFF2-40B4-BE49-F238E27FC236}">
                <a16:creationId xmlns:a16="http://schemas.microsoft.com/office/drawing/2014/main" id="{DA365F11-1385-F746-ADFE-2F5AD7A35C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7"/>
          <a:stretch/>
        </p:blipFill>
        <p:spPr>
          <a:xfrm>
            <a:off x="611560" y="4369723"/>
            <a:ext cx="743029" cy="746958"/>
          </a:xfrm>
          <a:prstGeom prst="rect">
            <a:avLst/>
          </a:prstGeom>
        </p:spPr>
      </p:pic>
      <p:pic>
        <p:nvPicPr>
          <p:cNvPr id="20" name="Picture 15" descr="HBI_logo_drafts_v06b.pdf - Adobe Acrobat Reader DC">
            <a:extLst>
              <a:ext uri="{FF2B5EF4-FFF2-40B4-BE49-F238E27FC236}">
                <a16:creationId xmlns:a16="http://schemas.microsoft.com/office/drawing/2014/main" id="{715AB32D-83AD-C440-B087-F79B7A272D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8" t="37895" r="43683" b="9707"/>
          <a:stretch/>
        </p:blipFill>
        <p:spPr>
          <a:xfrm>
            <a:off x="1331640" y="3465881"/>
            <a:ext cx="678485" cy="83967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85B0361-EFC9-9B47-B6C2-B5749F341A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216" y="3596631"/>
            <a:ext cx="1168152" cy="40676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793FC89-C188-7D4E-AEF2-E781734C43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170" y="4185074"/>
            <a:ext cx="872278" cy="90154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DDC546B-0FF7-154E-9D16-A62EBF0BE9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811" y="104946"/>
            <a:ext cx="1289454" cy="731852"/>
          </a:xfrm>
          <a:prstGeom prst="rect">
            <a:avLst/>
          </a:prstGeom>
        </p:spPr>
      </p:pic>
      <p:pic>
        <p:nvPicPr>
          <p:cNvPr id="2" name="Image 2">
            <a:extLst>
              <a:ext uri="{FF2B5EF4-FFF2-40B4-BE49-F238E27FC236}">
                <a16:creationId xmlns:a16="http://schemas.microsoft.com/office/drawing/2014/main" id="{49C5A441-5DC5-CDD2-573A-835F5856A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38113"/>
            <a:ext cx="1568715" cy="58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0843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6DB83B1-8D63-44B5-EA40-ABAD219E4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319" y="51470"/>
            <a:ext cx="5050177" cy="5092030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CB516900-02F0-1268-DF33-75E1F4C26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7694"/>
            <a:ext cx="3444478" cy="137397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38DE6B6-0F6E-7B11-EB61-45FDB1DCFBB7}"/>
              </a:ext>
            </a:extLst>
          </p:cNvPr>
          <p:cNvSpPr txBox="1"/>
          <p:nvPr/>
        </p:nvSpPr>
        <p:spPr>
          <a:xfrm flipH="1">
            <a:off x="923412" y="4731990"/>
            <a:ext cx="30629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Zheng et al, J </a:t>
            </a:r>
            <a:r>
              <a:rPr lang="fr-FR" sz="12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hepatol</a:t>
            </a:r>
            <a:r>
              <a:rPr lang="fr-FR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, 2013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2665C30-57D5-6FB6-8434-CF2AED8A423B}"/>
              </a:ext>
            </a:extLst>
          </p:cNvPr>
          <p:cNvSpPr txBox="1">
            <a:spLocks/>
          </p:cNvSpPr>
          <p:nvPr/>
        </p:nvSpPr>
        <p:spPr>
          <a:xfrm>
            <a:off x="302024" y="135876"/>
            <a:ext cx="3981944" cy="92370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Narrow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en-US" sz="2400" b="1" dirty="0">
                <a:solidFill>
                  <a:srgbClr val="4AA3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Particulate matters and MAFLD: experimental study</a:t>
            </a:r>
          </a:p>
        </p:txBody>
      </p:sp>
    </p:spTree>
    <p:extLst>
      <p:ext uri="{BB962C8B-B14F-4D97-AF65-F5344CB8AC3E}">
        <p14:creationId xmlns:p14="http://schemas.microsoft.com/office/powerpoint/2010/main" val="3753667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E38DE6B6-0F6E-7B11-EB61-45FDB1DCFBB7}"/>
              </a:ext>
            </a:extLst>
          </p:cNvPr>
          <p:cNvSpPr txBox="1"/>
          <p:nvPr/>
        </p:nvSpPr>
        <p:spPr>
          <a:xfrm flipH="1">
            <a:off x="923412" y="4731990"/>
            <a:ext cx="30629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Zheng et al, J </a:t>
            </a:r>
            <a:r>
              <a:rPr lang="fr-FR" sz="12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hepatol</a:t>
            </a:r>
            <a:r>
              <a:rPr lang="fr-FR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, 2015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F210810-498E-B68A-DF02-6238A9FC7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984" y="0"/>
            <a:ext cx="4189464" cy="5143500"/>
          </a:xfrm>
          <a:prstGeom prst="rect">
            <a:avLst/>
          </a:prstGeom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A791DF96-A5FA-5A49-679D-CF45311B0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55726"/>
            <a:ext cx="4584700" cy="15494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7208D55-4FC2-8F4A-E943-7D12537B8494}"/>
              </a:ext>
            </a:extLst>
          </p:cNvPr>
          <p:cNvSpPr txBox="1">
            <a:spLocks/>
          </p:cNvSpPr>
          <p:nvPr/>
        </p:nvSpPr>
        <p:spPr>
          <a:xfrm>
            <a:off x="302024" y="135876"/>
            <a:ext cx="3981944" cy="92370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Narrow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en-US" sz="2400" b="1" dirty="0">
                <a:solidFill>
                  <a:srgbClr val="4AA3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Particulate matters and fibrosis: mechanisms</a:t>
            </a:r>
          </a:p>
        </p:txBody>
      </p:sp>
    </p:spTree>
    <p:extLst>
      <p:ext uri="{BB962C8B-B14F-4D97-AF65-F5344CB8AC3E}">
        <p14:creationId xmlns:p14="http://schemas.microsoft.com/office/powerpoint/2010/main" val="694594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0"/>
          <p:cNvGrpSpPr>
            <a:grpSpLocks noChangeAspect="1"/>
          </p:cNvGrpSpPr>
          <p:nvPr/>
        </p:nvGrpSpPr>
        <p:grpSpPr>
          <a:xfrm>
            <a:off x="225802" y="3505084"/>
            <a:ext cx="4386913" cy="1309947"/>
            <a:chOff x="1115616" y="1736845"/>
            <a:chExt cx="5903912" cy="1762928"/>
          </a:xfrm>
        </p:grpSpPr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1115616" y="1736845"/>
              <a:ext cx="5903912" cy="1762928"/>
              <a:chOff x="980226" y="4232121"/>
              <a:chExt cx="5902592" cy="1762898"/>
            </a:xfrm>
          </p:grpSpPr>
          <p:pic>
            <p:nvPicPr>
              <p:cNvPr id="9" name="Image 7" descr="233.tif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439780" y="4509120"/>
                <a:ext cx="1443038" cy="1079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Image 15" descr="272.tif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470200" y="4509120"/>
                <a:ext cx="1443038" cy="1079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Image 17" descr="257.tif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958432" y="4509120"/>
                <a:ext cx="1443038" cy="1079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Line 26"/>
              <p:cNvSpPr>
                <a:spLocks noChangeShapeType="1"/>
              </p:cNvSpPr>
              <p:nvPr/>
            </p:nvSpPr>
            <p:spPr bwMode="auto">
              <a:xfrm flipV="1">
                <a:off x="6199294" y="4991720"/>
                <a:ext cx="76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3" name="Line 28"/>
              <p:cNvSpPr>
                <a:spLocks noChangeShapeType="1"/>
              </p:cNvSpPr>
              <p:nvPr/>
            </p:nvSpPr>
            <p:spPr bwMode="auto">
              <a:xfrm flipV="1">
                <a:off x="3079800" y="5213970"/>
                <a:ext cx="76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pic>
            <p:nvPicPr>
              <p:cNvPr id="14" name="Image 14" descr="237.ti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980226" y="4509120"/>
                <a:ext cx="1443038" cy="1079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Text Box 17"/>
              <p:cNvSpPr txBox="1">
                <a:spLocks noChangeArrowheads="1"/>
              </p:cNvSpPr>
              <p:nvPr/>
            </p:nvSpPr>
            <p:spPr bwMode="auto">
              <a:xfrm>
                <a:off x="1412735" y="4232121"/>
                <a:ext cx="549892" cy="2655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900" b="1" i="1" dirty="0">
                    <a:latin typeface="Calibri" pitchFamily="34" charset="0"/>
                  </a:rPr>
                  <a:t>LF-ctrl</a:t>
                </a:r>
              </a:p>
            </p:txBody>
          </p:sp>
          <p:sp>
            <p:nvSpPr>
              <p:cNvPr id="16" name="Text Box 19"/>
              <p:cNvSpPr txBox="1">
                <a:spLocks noChangeArrowheads="1"/>
              </p:cNvSpPr>
              <p:nvPr/>
            </p:nvSpPr>
            <p:spPr bwMode="auto">
              <a:xfrm>
                <a:off x="2880470" y="4232121"/>
                <a:ext cx="610745" cy="2655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900" b="1" i="1">
                    <a:latin typeface="Calibri" pitchFamily="34" charset="0"/>
                  </a:rPr>
                  <a:t>LF-tcdd</a:t>
                </a:r>
              </a:p>
            </p:txBody>
          </p:sp>
          <p:sp>
            <p:nvSpPr>
              <p:cNvPr id="17" name="Text Box 17"/>
              <p:cNvSpPr txBox="1">
                <a:spLocks noChangeArrowheads="1"/>
              </p:cNvSpPr>
              <p:nvPr/>
            </p:nvSpPr>
            <p:spPr bwMode="auto">
              <a:xfrm>
                <a:off x="4386012" y="4232121"/>
                <a:ext cx="577552" cy="2655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900" b="1" i="1">
                    <a:latin typeface="Calibri" pitchFamily="34" charset="0"/>
                  </a:rPr>
                  <a:t>HF-ctrl</a:t>
                </a:r>
              </a:p>
            </p:txBody>
          </p:sp>
          <p:sp>
            <p:nvSpPr>
              <p:cNvPr id="18" name="Text Box 19"/>
              <p:cNvSpPr txBox="1">
                <a:spLocks noChangeArrowheads="1"/>
              </p:cNvSpPr>
              <p:nvPr/>
            </p:nvSpPr>
            <p:spPr bwMode="auto">
              <a:xfrm>
                <a:off x="5851050" y="4232121"/>
                <a:ext cx="638405" cy="2655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900" b="1" i="1">
                    <a:latin typeface="Calibri" pitchFamily="34" charset="0"/>
                  </a:rPr>
                  <a:t>HF-tcdd</a:t>
                </a:r>
              </a:p>
            </p:txBody>
          </p:sp>
          <p:sp>
            <p:nvSpPr>
              <p:cNvPr id="19" name="TextBox 28"/>
              <p:cNvSpPr txBox="1">
                <a:spLocks noChangeArrowheads="1"/>
              </p:cNvSpPr>
              <p:nvPr/>
            </p:nvSpPr>
            <p:spPr bwMode="auto">
              <a:xfrm>
                <a:off x="2899848" y="5702863"/>
                <a:ext cx="1774940" cy="2921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fr-FR" sz="1050" b="1" dirty="0">
                    <a:latin typeface="Calibri" pitchFamily="34" charset="0"/>
                  </a:rPr>
                  <a:t>H&amp;E </a:t>
                </a:r>
                <a:r>
                  <a:rPr lang="fr-FR" sz="1050" b="1" dirty="0" err="1">
                    <a:latin typeface="Calibri" pitchFamily="34" charset="0"/>
                  </a:rPr>
                  <a:t>staining</a:t>
                </a:r>
                <a:endParaRPr lang="fr-FR" sz="1050" b="1" dirty="0">
                  <a:latin typeface="Calibri" pitchFamily="34" charset="0"/>
                </a:endParaRPr>
              </a:p>
            </p:txBody>
          </p:sp>
        </p:grpSp>
        <p:cxnSp>
          <p:nvCxnSpPr>
            <p:cNvPr id="5" name="Connecteur droit 43"/>
            <p:cNvCxnSpPr/>
            <p:nvPr/>
          </p:nvCxnSpPr>
          <p:spPr>
            <a:xfrm>
              <a:off x="2325291" y="2988593"/>
              <a:ext cx="1428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5"/>
            <p:cNvCxnSpPr/>
            <p:nvPr/>
          </p:nvCxnSpPr>
          <p:spPr>
            <a:xfrm>
              <a:off x="3815953" y="2988593"/>
              <a:ext cx="1444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56"/>
            <p:cNvCxnSpPr/>
            <p:nvPr/>
          </p:nvCxnSpPr>
          <p:spPr>
            <a:xfrm>
              <a:off x="5303441" y="2988593"/>
              <a:ext cx="14446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57"/>
            <p:cNvCxnSpPr/>
            <p:nvPr/>
          </p:nvCxnSpPr>
          <p:spPr>
            <a:xfrm>
              <a:off x="6786166" y="2988593"/>
              <a:ext cx="14446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3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5859" y="1641882"/>
            <a:ext cx="1865234" cy="1645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79512" y="138551"/>
            <a:ext cx="45482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100" b="1" dirty="0">
                <a:solidFill>
                  <a:srgbClr val="4AA3D4"/>
                </a:solidFill>
                <a:latin typeface="+mn-lt"/>
              </a:rPr>
              <a:t>Dioxin and High </a:t>
            </a:r>
            <a:r>
              <a:rPr lang="en-US" sz="2400" b="1" dirty="0">
                <a:solidFill>
                  <a:srgbClr val="4AA3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fat</a:t>
            </a:r>
            <a:r>
              <a:rPr lang="en-US" sz="2100" b="1" dirty="0">
                <a:solidFill>
                  <a:srgbClr val="4AA3D4"/>
                </a:solidFill>
                <a:latin typeface="+mn-lt"/>
              </a:rPr>
              <a:t> diet: steatosis</a:t>
            </a:r>
            <a:endParaRPr lang="en-US" dirty="0">
              <a:solidFill>
                <a:srgbClr val="4AA3D4"/>
              </a:solidFill>
              <a:latin typeface="+mn-lt"/>
              <a:cs typeface="+mn-c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9C37991-E4F7-5646-8EB6-3A281426F01A}"/>
              </a:ext>
            </a:extLst>
          </p:cNvPr>
          <p:cNvSpPr txBox="1"/>
          <p:nvPr/>
        </p:nvSpPr>
        <p:spPr>
          <a:xfrm flipH="1">
            <a:off x="6012160" y="4815031"/>
            <a:ext cx="30629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Duval et al, </a:t>
            </a:r>
            <a:r>
              <a:rPr lang="fr-FR" sz="12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Env</a:t>
            </a:r>
            <a:r>
              <a:rPr lang="fr-FR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Health</a:t>
            </a:r>
            <a:r>
              <a:rPr lang="fr-FR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Perspect</a:t>
            </a:r>
            <a:r>
              <a:rPr lang="fr-FR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, 2017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7C78500-DD78-1C11-2C08-4FEE5C1F9F24}"/>
              </a:ext>
            </a:extLst>
          </p:cNvPr>
          <p:cNvSpPr txBox="1"/>
          <p:nvPr/>
        </p:nvSpPr>
        <p:spPr>
          <a:xfrm>
            <a:off x="242927" y="801881"/>
            <a:ext cx="8649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Dioxin is the prototypical activator of the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AhR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a receptor for a large number of air pollutants</a:t>
            </a:r>
          </a:p>
        </p:txBody>
      </p:sp>
      <p:grpSp>
        <p:nvGrpSpPr>
          <p:cNvPr id="24" name="Group 12">
            <a:extLst>
              <a:ext uri="{FF2B5EF4-FFF2-40B4-BE49-F238E27FC236}">
                <a16:creationId xmlns:a16="http://schemas.microsoft.com/office/drawing/2014/main" id="{A726436B-D117-C8CE-84C2-B8F880F17EAF}"/>
              </a:ext>
            </a:extLst>
          </p:cNvPr>
          <p:cNvGrpSpPr/>
          <p:nvPr/>
        </p:nvGrpSpPr>
        <p:grpSpPr>
          <a:xfrm>
            <a:off x="3274935" y="1521510"/>
            <a:ext cx="1952059" cy="1645206"/>
            <a:chOff x="2387252" y="1556792"/>
            <a:chExt cx="4354830" cy="3657600"/>
          </a:xfrm>
        </p:grpSpPr>
        <p:pic>
          <p:nvPicPr>
            <p:cNvPr id="25" name="Picture 25">
              <a:extLst>
                <a:ext uri="{FF2B5EF4-FFF2-40B4-BE49-F238E27FC236}">
                  <a16:creationId xmlns:a16="http://schemas.microsoft.com/office/drawing/2014/main" id="{EAAB550B-6F4C-4808-5501-0C4EA03C29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387252" y="1556792"/>
              <a:ext cx="4354830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8E24AC3-D573-A7FB-9B93-7605BD93C603}"/>
                </a:ext>
              </a:extLst>
            </p:cNvPr>
            <p:cNvSpPr/>
            <p:nvPr/>
          </p:nvSpPr>
          <p:spPr>
            <a:xfrm>
              <a:off x="3203848" y="1556792"/>
              <a:ext cx="3096344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7" name="Picture 27">
            <a:extLst>
              <a:ext uri="{FF2B5EF4-FFF2-40B4-BE49-F238E27FC236}">
                <a16:creationId xmlns:a16="http://schemas.microsoft.com/office/drawing/2014/main" id="{0BC23EE5-DDE0-FCDE-67A8-B44869DD7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44890" y="1544137"/>
            <a:ext cx="1985249" cy="1645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Group 24">
            <a:extLst>
              <a:ext uri="{FF2B5EF4-FFF2-40B4-BE49-F238E27FC236}">
                <a16:creationId xmlns:a16="http://schemas.microsoft.com/office/drawing/2014/main" id="{6D3F6B5B-4F93-E777-AE85-8260D37847CB}"/>
              </a:ext>
            </a:extLst>
          </p:cNvPr>
          <p:cNvGrpSpPr/>
          <p:nvPr/>
        </p:nvGrpSpPr>
        <p:grpSpPr>
          <a:xfrm>
            <a:off x="4768034" y="3217337"/>
            <a:ext cx="4287345" cy="1336399"/>
            <a:chOff x="1228568" y="1433959"/>
            <a:chExt cx="6814892" cy="2028014"/>
          </a:xfrm>
        </p:grpSpPr>
        <p:sp>
          <p:nvSpPr>
            <p:cNvPr id="29" name="Text Box 17">
              <a:extLst>
                <a:ext uri="{FF2B5EF4-FFF2-40B4-BE49-F238E27FC236}">
                  <a16:creationId xmlns:a16="http://schemas.microsoft.com/office/drawing/2014/main" id="{9D1CE070-ED64-A783-4A5C-3C527E36D0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8293" y="1875016"/>
              <a:ext cx="637355" cy="307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900" b="1" i="1" dirty="0">
                  <a:latin typeface="Calibri" pitchFamily="34" charset="0"/>
                </a:rPr>
                <a:t>LF-ctrl</a:t>
              </a:r>
            </a:p>
          </p:txBody>
        </p:sp>
        <p:sp>
          <p:nvSpPr>
            <p:cNvPr id="30" name="Text Box 19">
              <a:extLst>
                <a:ext uri="{FF2B5EF4-FFF2-40B4-BE49-F238E27FC236}">
                  <a16:creationId xmlns:a16="http://schemas.microsoft.com/office/drawing/2014/main" id="{16B5D3A1-299F-1C95-3DE2-E71625C15C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2349" y="1875016"/>
              <a:ext cx="707887" cy="307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900" b="1" i="1" dirty="0">
                  <a:latin typeface="Calibri" pitchFamily="34" charset="0"/>
                </a:rPr>
                <a:t>LF-</a:t>
              </a:r>
              <a:r>
                <a:rPr lang="fr-FR" sz="900" b="1" i="1" dirty="0" err="1">
                  <a:latin typeface="Calibri" pitchFamily="34" charset="0"/>
                </a:rPr>
                <a:t>tcdd</a:t>
              </a:r>
              <a:endParaRPr lang="fr-FR" sz="900" b="1" i="1" dirty="0">
                <a:latin typeface="Calibri" pitchFamily="34" charset="0"/>
              </a:endParaRPr>
            </a:p>
          </p:txBody>
        </p:sp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278D82A4-F9FF-07B6-8ED2-521EF4EADB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5760" y="1877895"/>
              <a:ext cx="669415" cy="307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900" b="1" i="1" dirty="0">
                  <a:solidFill>
                    <a:srgbClr val="000000"/>
                  </a:solidFill>
                  <a:latin typeface="Calibri" pitchFamily="34" charset="0"/>
                </a:rPr>
                <a:t>HF-ctrl</a:t>
              </a:r>
              <a:endParaRPr lang="fr-FR" dirty="0">
                <a:latin typeface="Calibri" pitchFamily="34" charset="0"/>
              </a:endParaRPr>
            </a:p>
          </p:txBody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id="{E0E72463-226A-EEAF-699A-3992DB295E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8297" y="1877895"/>
              <a:ext cx="739947" cy="307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900" b="1" i="1" dirty="0">
                  <a:solidFill>
                    <a:srgbClr val="000000"/>
                  </a:solidFill>
                  <a:latin typeface="Calibri" pitchFamily="34" charset="0"/>
                </a:rPr>
                <a:t>HF-</a:t>
              </a:r>
              <a:r>
                <a:rPr lang="fr-FR" sz="900" b="1" i="1" dirty="0" err="1">
                  <a:solidFill>
                    <a:srgbClr val="000000"/>
                  </a:solidFill>
                  <a:latin typeface="Calibri" pitchFamily="34" charset="0"/>
                </a:rPr>
                <a:t>tcdd</a:t>
              </a:r>
              <a:endParaRPr lang="fr-FR" dirty="0">
                <a:latin typeface="Calibri" pitchFamily="34" charset="0"/>
              </a:endParaRPr>
            </a:p>
          </p:txBody>
        </p:sp>
        <p:sp>
          <p:nvSpPr>
            <p:cNvPr id="33" name="TextBox 31">
              <a:extLst>
                <a:ext uri="{FF2B5EF4-FFF2-40B4-BE49-F238E27FC236}">
                  <a16:creationId xmlns:a16="http://schemas.microsoft.com/office/drawing/2014/main" id="{B4B9301C-2426-CDD1-D760-05889A3A46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2824" y="1433959"/>
              <a:ext cx="1774873" cy="338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sz="1050" b="1" dirty="0">
                  <a:latin typeface="Calibri" pitchFamily="34" charset="0"/>
                </a:rPr>
                <a:t>Sirius </a:t>
              </a:r>
              <a:r>
                <a:rPr lang="fr-FR" sz="1050" b="1" dirty="0" err="1">
                  <a:latin typeface="Calibri" pitchFamily="34" charset="0"/>
                </a:rPr>
                <a:t>Red</a:t>
              </a:r>
              <a:r>
                <a:rPr lang="fr-FR" sz="1050" b="1" dirty="0">
                  <a:latin typeface="Calibri" pitchFamily="34" charset="0"/>
                </a:rPr>
                <a:t> </a:t>
              </a:r>
              <a:r>
                <a:rPr lang="fr-FR" sz="1050" b="1" dirty="0" err="1">
                  <a:latin typeface="Calibri" pitchFamily="34" charset="0"/>
                </a:rPr>
                <a:t>Staining</a:t>
              </a:r>
              <a:endParaRPr lang="fr-FR" sz="1050" b="1" dirty="0">
                <a:latin typeface="Calibri" pitchFamily="34" charset="0"/>
              </a:endParaRPr>
            </a:p>
          </p:txBody>
        </p:sp>
        <p:grpSp>
          <p:nvGrpSpPr>
            <p:cNvPr id="34" name="Group 23">
              <a:extLst>
                <a:ext uri="{FF2B5EF4-FFF2-40B4-BE49-F238E27FC236}">
                  <a16:creationId xmlns:a16="http://schemas.microsoft.com/office/drawing/2014/main" id="{A084CEA8-CF46-5EEE-142B-5142D09E5D1F}"/>
                </a:ext>
              </a:extLst>
            </p:cNvPr>
            <p:cNvGrpSpPr/>
            <p:nvPr/>
          </p:nvGrpSpPr>
          <p:grpSpPr>
            <a:xfrm>
              <a:off x="1228568" y="2127867"/>
              <a:ext cx="6814892" cy="1334106"/>
              <a:chOff x="1228568" y="2127867"/>
              <a:chExt cx="6814892" cy="1334106"/>
            </a:xfrm>
          </p:grpSpPr>
          <p:grpSp>
            <p:nvGrpSpPr>
              <p:cNvPr id="35" name="Group 21">
                <a:extLst>
                  <a:ext uri="{FF2B5EF4-FFF2-40B4-BE49-F238E27FC236}">
                    <a16:creationId xmlns:a16="http://schemas.microsoft.com/office/drawing/2014/main" id="{0A91BE70-9826-7729-A5D8-334C0AE393E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228568" y="2165973"/>
                <a:ext cx="3384107" cy="1296000"/>
                <a:chOff x="1691680" y="2165974"/>
                <a:chExt cx="2921953" cy="1119010"/>
              </a:xfrm>
            </p:grpSpPr>
            <p:pic>
              <p:nvPicPr>
                <p:cNvPr id="40" name="Picture 18" descr="CD6 RS contrasté">
                  <a:extLst>
                    <a:ext uri="{FF2B5EF4-FFF2-40B4-BE49-F238E27FC236}">
                      <a16:creationId xmlns:a16="http://schemas.microsoft.com/office/drawing/2014/main" id="{6039BDA8-11E3-D9D9-3CCB-0E7D1CEE95E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 b="49117"/>
                <a:stretch>
                  <a:fillRect/>
                </a:stretch>
              </p:blipFill>
              <p:spPr bwMode="auto">
                <a:xfrm>
                  <a:off x="1691680" y="2165974"/>
                  <a:ext cx="2921953" cy="11190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41" name="Connecteur droit 15">
                  <a:extLst>
                    <a:ext uri="{FF2B5EF4-FFF2-40B4-BE49-F238E27FC236}">
                      <a16:creationId xmlns:a16="http://schemas.microsoft.com/office/drawing/2014/main" id="{F8AEEA6A-76DB-218C-D94D-18D3C4BA2E1B}"/>
                    </a:ext>
                  </a:extLst>
                </p:cNvPr>
                <p:cNvCxnSpPr/>
                <p:nvPr/>
              </p:nvCxnSpPr>
              <p:spPr bwMode="auto">
                <a:xfrm>
                  <a:off x="2869605" y="3156397"/>
                  <a:ext cx="14287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necteur droit 17">
                  <a:extLst>
                    <a:ext uri="{FF2B5EF4-FFF2-40B4-BE49-F238E27FC236}">
                      <a16:creationId xmlns:a16="http://schemas.microsoft.com/office/drawing/2014/main" id="{596EEC61-E0BB-8D36-2DC8-A6F756DDD8A9}"/>
                    </a:ext>
                  </a:extLst>
                </p:cNvPr>
                <p:cNvCxnSpPr/>
                <p:nvPr/>
              </p:nvCxnSpPr>
              <p:spPr bwMode="auto">
                <a:xfrm>
                  <a:off x="4366617" y="3156397"/>
                  <a:ext cx="14446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oup 22">
                <a:extLst>
                  <a:ext uri="{FF2B5EF4-FFF2-40B4-BE49-F238E27FC236}">
                    <a16:creationId xmlns:a16="http://schemas.microsoft.com/office/drawing/2014/main" id="{0CABA932-0F34-E903-9CD7-2692F1F14E7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9353" y="2127867"/>
                <a:ext cx="3384107" cy="1296000"/>
                <a:chOff x="4659352" y="2127868"/>
                <a:chExt cx="2921953" cy="1119010"/>
              </a:xfrm>
            </p:grpSpPr>
            <p:pic>
              <p:nvPicPr>
                <p:cNvPr id="37" name="Picture 18" descr="CD6 RS contrasté">
                  <a:extLst>
                    <a:ext uri="{FF2B5EF4-FFF2-40B4-BE49-F238E27FC236}">
                      <a16:creationId xmlns:a16="http://schemas.microsoft.com/office/drawing/2014/main" id="{6293C1F1-A26C-0E00-40FB-8576AB201B4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 t="49117"/>
                <a:stretch>
                  <a:fillRect/>
                </a:stretch>
              </p:blipFill>
              <p:spPr bwMode="auto">
                <a:xfrm>
                  <a:off x="4659352" y="2127868"/>
                  <a:ext cx="2921953" cy="11190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38" name="Connecteur droit 37">
                  <a:extLst>
                    <a:ext uri="{FF2B5EF4-FFF2-40B4-BE49-F238E27FC236}">
                      <a16:creationId xmlns:a16="http://schemas.microsoft.com/office/drawing/2014/main" id="{B3A7520F-912B-42C2-47AB-5CC5C67F8265}"/>
                    </a:ext>
                  </a:extLst>
                </p:cNvPr>
                <p:cNvCxnSpPr/>
                <p:nvPr/>
              </p:nvCxnSpPr>
              <p:spPr bwMode="auto">
                <a:xfrm>
                  <a:off x="5828705" y="3156397"/>
                  <a:ext cx="14446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cteur droit 18">
                  <a:extLst>
                    <a:ext uri="{FF2B5EF4-FFF2-40B4-BE49-F238E27FC236}">
                      <a16:creationId xmlns:a16="http://schemas.microsoft.com/office/drawing/2014/main" id="{CB412322-EB17-E299-346E-15B0E10EE1DA}"/>
                    </a:ext>
                  </a:extLst>
                </p:cNvPr>
                <p:cNvCxnSpPr/>
                <p:nvPr/>
              </p:nvCxnSpPr>
              <p:spPr bwMode="auto">
                <a:xfrm>
                  <a:off x="7319367" y="3156397"/>
                  <a:ext cx="14446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2908288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1F38562-BD28-18AB-5770-D5DC02DEB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1"/>
          <a:stretch/>
        </p:blipFill>
        <p:spPr>
          <a:xfrm>
            <a:off x="1116732" y="1099217"/>
            <a:ext cx="6910536" cy="1472533"/>
          </a:xfrm>
          <a:prstGeom prst="rect">
            <a:avLst/>
          </a:prstGeom>
        </p:spPr>
      </p:pic>
      <p:pic>
        <p:nvPicPr>
          <p:cNvPr id="7" name="Image 6" descr="Une image contenant table&#10;&#10;Description générée automatiquement">
            <a:extLst>
              <a:ext uri="{FF2B5EF4-FFF2-40B4-BE49-F238E27FC236}">
                <a16:creationId xmlns:a16="http://schemas.microsoft.com/office/drawing/2014/main" id="{54D283AF-A9D1-A203-6676-C3A314B1B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312" y="2571750"/>
            <a:ext cx="5562157" cy="2571750"/>
          </a:xfrm>
          <a:prstGeom prst="rect">
            <a:avLst/>
          </a:prstGeom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86649DBF-81EC-9108-3310-4CC358B24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70" y="131173"/>
            <a:ext cx="904454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4AA3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 pollution components and liver cancer incidence in 6 EU cohorts (ELAPSE)</a:t>
            </a:r>
            <a:endParaRPr lang="en-US" sz="2400" dirty="0">
              <a:solidFill>
                <a:srgbClr val="4AA3D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1">
            <a:extLst>
              <a:ext uri="{FF2B5EF4-FFF2-40B4-BE49-F238E27FC236}">
                <a16:creationId xmlns:a16="http://schemas.microsoft.com/office/drawing/2014/main" id="{6D91037E-5244-A981-DB4F-0651BE4F0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2354" y="4550662"/>
            <a:ext cx="15616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i="1" dirty="0"/>
              <a:t>So et al, Cancer </a:t>
            </a:r>
          </a:p>
          <a:p>
            <a:pPr eaLnBrk="1" hangingPunct="1"/>
            <a:r>
              <a:rPr lang="en-US" sz="1200" b="1" i="1" dirty="0"/>
              <a:t>epidemiology 2021</a:t>
            </a:r>
          </a:p>
        </p:txBody>
      </p:sp>
    </p:spTree>
    <p:extLst>
      <p:ext uri="{BB962C8B-B14F-4D97-AF65-F5344CB8AC3E}">
        <p14:creationId xmlns:p14="http://schemas.microsoft.com/office/powerpoint/2010/main" val="48824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>
            <a:extLst>
              <a:ext uri="{FF2B5EF4-FFF2-40B4-BE49-F238E27FC236}">
                <a16:creationId xmlns:a16="http://schemas.microsoft.com/office/drawing/2014/main" id="{86649DBF-81EC-9108-3310-4CC358B24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70" y="131173"/>
            <a:ext cx="90445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4AA3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PM2.5 and liver cancer mortality in a US cohort</a:t>
            </a:r>
            <a:endParaRPr lang="en-US" sz="2400" dirty="0">
              <a:solidFill>
                <a:srgbClr val="4AA3D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1">
            <a:extLst>
              <a:ext uri="{FF2B5EF4-FFF2-40B4-BE49-F238E27FC236}">
                <a16:creationId xmlns:a16="http://schemas.microsoft.com/office/drawing/2014/main" id="{6D91037E-5244-A981-DB4F-0651BE4F0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280" y="4550662"/>
            <a:ext cx="18774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i="1" dirty="0"/>
              <a:t>Coleman et al, Cancer </a:t>
            </a:r>
          </a:p>
          <a:p>
            <a:pPr eaLnBrk="1" hangingPunct="1"/>
            <a:r>
              <a:rPr lang="en-US" sz="1200" b="1" i="1" dirty="0"/>
              <a:t>Causes control 2020</a:t>
            </a: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55C81A17-34E2-361F-68C4-92D046037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44" y="1569880"/>
            <a:ext cx="7772400" cy="200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91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>
            <a:extLst>
              <a:ext uri="{FF2B5EF4-FFF2-40B4-BE49-F238E27FC236}">
                <a16:creationId xmlns:a16="http://schemas.microsoft.com/office/drawing/2014/main" id="{86649DBF-81EC-9108-3310-4CC358B24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70" y="131173"/>
            <a:ext cx="90445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4AA3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PM2.5 and risk of GI cancer</a:t>
            </a:r>
            <a:endParaRPr lang="en-US" sz="2400" dirty="0">
              <a:solidFill>
                <a:srgbClr val="4AA3D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1">
            <a:extLst>
              <a:ext uri="{FF2B5EF4-FFF2-40B4-BE49-F238E27FC236}">
                <a16:creationId xmlns:a16="http://schemas.microsoft.com/office/drawing/2014/main" id="{6D91037E-5244-A981-DB4F-0651BE4F0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280" y="4710625"/>
            <a:ext cx="193905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i="1" dirty="0"/>
              <a:t>Pritchett et al, EHP 2022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755167-B4C2-6D85-D95B-C248D7B08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9622"/>
            <a:ext cx="7772400" cy="317878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59D2245-24D7-809D-1196-A151AF35EA69}"/>
              </a:ext>
            </a:extLst>
          </p:cNvPr>
          <p:cNvSpPr txBox="1"/>
          <p:nvPr/>
        </p:nvSpPr>
        <p:spPr>
          <a:xfrm>
            <a:off x="757904" y="803298"/>
            <a:ext cx="7184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a systematic review showing increased risk of liver and colorectal cancers</a:t>
            </a:r>
          </a:p>
        </p:txBody>
      </p:sp>
    </p:spTree>
    <p:extLst>
      <p:ext uri="{BB962C8B-B14F-4D97-AF65-F5344CB8AC3E}">
        <p14:creationId xmlns:p14="http://schemas.microsoft.com/office/powerpoint/2010/main" val="2195580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>
            <a:extLst>
              <a:ext uri="{FF2B5EF4-FFF2-40B4-BE49-F238E27FC236}">
                <a16:creationId xmlns:a16="http://schemas.microsoft.com/office/drawing/2014/main" id="{86649DBF-81EC-9108-3310-4CC358B24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70" y="131173"/>
            <a:ext cx="90445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4AA3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PM2.5 and risk of liver cancer mortality</a:t>
            </a:r>
            <a:endParaRPr lang="en-US" sz="2400" dirty="0">
              <a:solidFill>
                <a:srgbClr val="4AA3D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1">
            <a:extLst>
              <a:ext uri="{FF2B5EF4-FFF2-40B4-BE49-F238E27FC236}">
                <a16:creationId xmlns:a16="http://schemas.microsoft.com/office/drawing/2014/main" id="{6D91037E-5244-A981-DB4F-0651BE4F0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240" y="4749014"/>
            <a:ext cx="22894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i="1" dirty="0"/>
              <a:t>Gan et al, J environ sci. 2023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59D2245-24D7-809D-1196-A151AF35EA69}"/>
              </a:ext>
            </a:extLst>
          </p:cNvPr>
          <p:cNvSpPr txBox="1"/>
          <p:nvPr/>
        </p:nvSpPr>
        <p:spPr>
          <a:xfrm>
            <a:off x="395536" y="711097"/>
            <a:ext cx="815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a systematic review showing increased risk of liver cancer mortality but not incidence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7073C9D-1F3B-B032-511F-EE8784632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8688"/>
            <a:ext cx="7772400" cy="309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822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>
            <a:extLst>
              <a:ext uri="{FF2B5EF4-FFF2-40B4-BE49-F238E27FC236}">
                <a16:creationId xmlns:a16="http://schemas.microsoft.com/office/drawing/2014/main" id="{86649DBF-81EC-9108-3310-4CC358B24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70" y="131173"/>
            <a:ext cx="90445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4AA3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 on air pollution and liver diseases</a:t>
            </a:r>
            <a:endParaRPr lang="en-US" sz="2400" dirty="0">
              <a:solidFill>
                <a:srgbClr val="4AA3D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59D2245-24D7-809D-1196-A151AF35EA69}"/>
              </a:ext>
            </a:extLst>
          </p:cNvPr>
          <p:cNvSpPr txBox="1"/>
          <p:nvPr/>
        </p:nvSpPr>
        <p:spPr>
          <a:xfrm>
            <a:off x="820041" y="1279088"/>
            <a:ext cx="782040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Strong evidence for the effect of air pollution on liver metabolic diseases: </a:t>
            </a:r>
          </a:p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epidemiologic and experimental evidence</a:t>
            </a:r>
          </a:p>
          <a:p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Some evidence for the effect of PM2.5 on liver cancer mortality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Possible effects of PM2.5 on liver cancer (but some contradictory data)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Genotoxic and non genotoxic carcinogens in air pollution components 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Evidence for an effect of air pollutant components on metastasis for some cancer locations.</a:t>
            </a:r>
          </a:p>
        </p:txBody>
      </p:sp>
    </p:spTree>
    <p:extLst>
      <p:ext uri="{BB962C8B-B14F-4D97-AF65-F5344CB8AC3E}">
        <p14:creationId xmlns:p14="http://schemas.microsoft.com/office/powerpoint/2010/main" val="30260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73B3B94E-7856-4E4B-9C79-7B780F10D8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5609779"/>
              </p:ext>
            </p:extLst>
          </p:nvPr>
        </p:nvGraphicFramePr>
        <p:xfrm>
          <a:off x="-252536" y="737895"/>
          <a:ext cx="5256584" cy="3667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3">
            <a:extLst>
              <a:ext uri="{FF2B5EF4-FFF2-40B4-BE49-F238E27FC236}">
                <a16:creationId xmlns:a16="http://schemas.microsoft.com/office/drawing/2014/main" id="{C2C17ADF-11A8-33E5-595C-006D07B45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56" y="72325"/>
            <a:ext cx="8849285" cy="399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865" tIns="33338" rIns="67865" bIns="33338" anchor="ctr"/>
          <a:lstStyle/>
          <a:p>
            <a:pPr algn="l">
              <a:defRPr/>
            </a:pPr>
            <a:r>
              <a:rPr lang="en-US" sz="2400" b="1" dirty="0">
                <a:solidFill>
                  <a:srgbClr val="4AA3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Expanding the liver exposome</a:t>
            </a:r>
          </a:p>
        </p:txBody>
      </p:sp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86754AB8-78ED-CE7A-5685-816E0CACAC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6078018"/>
              </p:ext>
            </p:extLst>
          </p:nvPr>
        </p:nvGraphicFramePr>
        <p:xfrm>
          <a:off x="4283968" y="915566"/>
          <a:ext cx="4856689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417489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97233" y="157758"/>
            <a:ext cx="6588732" cy="54768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 dirty="0">
                <a:solidFill>
                  <a:srgbClr val="4AA3D4"/>
                </a:solidFill>
                <a:latin typeface="Calibri"/>
                <a:cs typeface="Calibri"/>
              </a:rPr>
              <a:t>Pollution and Health</a:t>
            </a:r>
          </a:p>
        </p:txBody>
      </p:sp>
      <p:pic>
        <p:nvPicPr>
          <p:cNvPr id="7" name="Image 1" descr="Capture d’écran 2018-03-24 à 17.16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41319"/>
            <a:ext cx="5400675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124"/>
          <p:cNvSpPr txBox="1">
            <a:spLocks noChangeArrowheads="1"/>
          </p:cNvSpPr>
          <p:nvPr/>
        </p:nvSpPr>
        <p:spPr bwMode="auto">
          <a:xfrm>
            <a:off x="5923797" y="4839891"/>
            <a:ext cx="202331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050" i="1" dirty="0" err="1"/>
              <a:t>Landrigan</a:t>
            </a:r>
            <a:r>
              <a:rPr lang="en-US" altLang="ja-JP" sz="1050" i="1" dirty="0"/>
              <a:t> et al, Lancet, 2018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1FF6A65-94E2-26C2-5381-42972F98A643}"/>
              </a:ext>
            </a:extLst>
          </p:cNvPr>
          <p:cNvSpPr txBox="1"/>
          <p:nvPr/>
        </p:nvSpPr>
        <p:spPr>
          <a:xfrm>
            <a:off x="6516216" y="1131590"/>
            <a:ext cx="2232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Air pollution is the major contributor to total pollution death toll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7 million deaths per year from air pollution  </a:t>
            </a:r>
          </a:p>
        </p:txBody>
      </p:sp>
    </p:spTree>
    <p:extLst>
      <p:ext uri="{BB962C8B-B14F-4D97-AF65-F5344CB8AC3E}">
        <p14:creationId xmlns:p14="http://schemas.microsoft.com/office/powerpoint/2010/main" val="439969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719B3D0-8A49-A744-A2A1-F609205A1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50487"/>
            <a:ext cx="8301267" cy="478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78305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E8FAE4E5-947E-A24F-B20B-E5F752BCE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181700"/>
            <a:ext cx="8941755" cy="484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2567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>
            <a:extLst>
              <a:ext uri="{FF2B5EF4-FFF2-40B4-BE49-F238E27FC236}">
                <a16:creationId xmlns:a16="http://schemas.microsoft.com/office/drawing/2014/main" id="{3F0EF78F-C950-AB47-89CD-D4CF01EC9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52109"/>
            <a:ext cx="8468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fr-FR" sz="2400" b="1" dirty="0">
                <a:solidFill>
                  <a:srgbClr val="4AA3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 chronic diseases or conditions linked to the </a:t>
            </a:r>
            <a:r>
              <a:rPr lang="en-US" altLang="ja-JP" sz="2400" b="1" dirty="0">
                <a:solidFill>
                  <a:srgbClr val="4AA3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</a:t>
            </a:r>
            <a:endParaRPr lang="en-US" altLang="fr-FR" sz="2400" b="1" dirty="0">
              <a:solidFill>
                <a:srgbClr val="4AA3D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698" name="Text Box 3">
            <a:extLst>
              <a:ext uri="{FF2B5EF4-FFF2-40B4-BE49-F238E27FC236}">
                <a16:creationId xmlns:a16="http://schemas.microsoft.com/office/drawing/2014/main" id="{DE7525F2-323F-E741-B1F2-033DFAF02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744074"/>
            <a:ext cx="615672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r-FR" sz="1500" dirty="0"/>
          </a:p>
          <a:p>
            <a:pPr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fr-FR" sz="1500" dirty="0"/>
              <a:t> Cancers (different types)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fr-FR" sz="1500" dirty="0"/>
          </a:p>
          <a:p>
            <a:pPr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fr-FR" sz="1500" dirty="0"/>
              <a:t> Hormonal and reproductive diseases and conditions; </a:t>
            </a:r>
          </a:p>
          <a:p>
            <a:pPr>
              <a:spcBef>
                <a:spcPct val="0"/>
              </a:spcBef>
              <a:buFont typeface="Wingdings" pitchFamily="2" charset="2"/>
              <a:buChar char="ü"/>
            </a:pPr>
            <a:endParaRPr lang="en-US" altLang="fr-FR" sz="1500" dirty="0"/>
          </a:p>
          <a:p>
            <a:pPr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fr-FR" sz="1500" dirty="0"/>
              <a:t> developmental neurotoxicity and neurodegeneration</a:t>
            </a:r>
          </a:p>
          <a:p>
            <a:pPr>
              <a:spcBef>
                <a:spcPct val="0"/>
              </a:spcBef>
              <a:buFont typeface="Wingdings" pitchFamily="2" charset="2"/>
              <a:buChar char="ü"/>
            </a:pPr>
            <a:endParaRPr lang="en-US" altLang="fr-FR" sz="1500" dirty="0"/>
          </a:p>
          <a:p>
            <a:pPr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fr-FR" sz="1500" dirty="0"/>
              <a:t> Obesity, metabolic diseases, </a:t>
            </a:r>
          </a:p>
          <a:p>
            <a:pPr>
              <a:spcBef>
                <a:spcPct val="0"/>
              </a:spcBef>
              <a:buFont typeface="Wingdings" pitchFamily="2" charset="2"/>
              <a:buChar char="ü"/>
            </a:pPr>
            <a:endParaRPr lang="en-US" altLang="fr-FR" sz="15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fr-FR" sz="1500" dirty="0">
                <a:solidFill>
                  <a:srgbClr val="000000"/>
                </a:solidFill>
              </a:rPr>
              <a:t> Cardiovascular and respiratory diseases</a:t>
            </a:r>
          </a:p>
          <a:p>
            <a:pPr>
              <a:spcBef>
                <a:spcPct val="0"/>
              </a:spcBef>
              <a:buFont typeface="Wingdings" pitchFamily="2" charset="2"/>
              <a:buChar char="ü"/>
            </a:pPr>
            <a:endParaRPr lang="en-US" altLang="fr-FR" sz="15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fr-FR" sz="1500" dirty="0">
                <a:solidFill>
                  <a:srgbClr val="000000"/>
                </a:solidFill>
              </a:rPr>
              <a:t> Liver and GI diseases</a:t>
            </a:r>
          </a:p>
          <a:p>
            <a:pPr>
              <a:spcBef>
                <a:spcPct val="0"/>
              </a:spcBef>
              <a:buFont typeface="Wingdings" pitchFamily="2" charset="2"/>
              <a:buChar char="ü"/>
            </a:pPr>
            <a:endParaRPr lang="en-US" altLang="fr-FR" sz="1500" dirty="0"/>
          </a:p>
          <a:p>
            <a:pPr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fr-FR" sz="1500" dirty="0"/>
              <a:t> immune diseases, allergies</a:t>
            </a:r>
          </a:p>
          <a:p>
            <a:pPr>
              <a:spcBef>
                <a:spcPct val="0"/>
              </a:spcBef>
              <a:buFont typeface="Wingdings" pitchFamily="2" charset="2"/>
              <a:buChar char="ü"/>
            </a:pPr>
            <a:endParaRPr lang="en-US" altLang="fr-FR" sz="1500" dirty="0"/>
          </a:p>
          <a:p>
            <a:pPr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fr-FR" sz="1500" dirty="0"/>
              <a:t> developmental diseases and malformation</a:t>
            </a:r>
          </a:p>
        </p:txBody>
      </p:sp>
    </p:spTree>
    <p:extLst>
      <p:ext uri="{BB962C8B-B14F-4D97-AF65-F5344CB8AC3E}">
        <p14:creationId xmlns:p14="http://schemas.microsoft.com/office/powerpoint/2010/main" val="3232861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73B3B94E-7856-4E4B-9C79-7B780F10D8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1947570"/>
              </p:ext>
            </p:extLst>
          </p:nvPr>
        </p:nvGraphicFramePr>
        <p:xfrm>
          <a:off x="1259632" y="69954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3">
            <a:extLst>
              <a:ext uri="{FF2B5EF4-FFF2-40B4-BE49-F238E27FC236}">
                <a16:creationId xmlns:a16="http://schemas.microsoft.com/office/drawing/2014/main" id="{C2C17ADF-11A8-33E5-595C-006D07B45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56" y="72325"/>
            <a:ext cx="8849285" cy="399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865" tIns="33338" rIns="67865" bIns="33338" anchor="ctr"/>
          <a:lstStyle/>
          <a:p>
            <a:pPr algn="l">
              <a:defRPr/>
            </a:pPr>
            <a:r>
              <a:rPr lang="en-US" sz="2400" b="1" dirty="0">
                <a:solidFill>
                  <a:srgbClr val="4AA3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Traditional exposure determinants of liver diseases</a:t>
            </a:r>
          </a:p>
        </p:txBody>
      </p:sp>
    </p:spTree>
    <p:extLst>
      <p:ext uri="{BB962C8B-B14F-4D97-AF65-F5344CB8AC3E}">
        <p14:creationId xmlns:p14="http://schemas.microsoft.com/office/powerpoint/2010/main" val="515771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Box 2"/>
          <p:cNvSpPr txBox="1">
            <a:spLocks noChangeArrowheads="1"/>
          </p:cNvSpPr>
          <p:nvPr/>
        </p:nvSpPr>
        <p:spPr bwMode="auto">
          <a:xfrm>
            <a:off x="264277" y="122443"/>
            <a:ext cx="44214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4AA3D4"/>
                </a:solidFill>
                <a:latin typeface="+mn-lt"/>
              </a:rPr>
              <a:t>Health effects of air pollution</a:t>
            </a:r>
            <a:endParaRPr lang="en-US" sz="2400" dirty="0">
              <a:solidFill>
                <a:srgbClr val="4AA3D4"/>
              </a:solidFill>
              <a:latin typeface="+mn-lt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164093D-765D-A826-7FD9-7BC71FFF2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04866"/>
            <a:ext cx="4681933" cy="270704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C3958B4-4884-C4CD-4C51-6F6E753E5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0"/>
            <a:ext cx="3795587" cy="25717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AEA531-CAB9-C431-4A1A-27613CB377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53"/>
          <a:stretch/>
        </p:blipFill>
        <p:spPr>
          <a:xfrm>
            <a:off x="4860033" y="2575663"/>
            <a:ext cx="4199178" cy="2481563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B9320144-8541-62D0-F728-080E84D0C62A}"/>
              </a:ext>
            </a:extLst>
          </p:cNvPr>
          <p:cNvSpPr txBox="1"/>
          <p:nvPr/>
        </p:nvSpPr>
        <p:spPr>
          <a:xfrm flipH="1">
            <a:off x="3741341" y="4866501"/>
            <a:ext cx="30629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Chen and Bloom, </a:t>
            </a:r>
            <a:r>
              <a:rPr lang="fr-FR" sz="12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Plos</a:t>
            </a:r>
            <a:r>
              <a:rPr lang="fr-FR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 one, 2019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D098D2CA-2255-E907-C924-CD6373B140E5}"/>
              </a:ext>
            </a:extLst>
          </p:cNvPr>
          <p:cNvSpPr txBox="1"/>
          <p:nvPr/>
        </p:nvSpPr>
        <p:spPr>
          <a:xfrm flipH="1">
            <a:off x="809511" y="4162206"/>
            <a:ext cx="30629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Thurston</a:t>
            </a:r>
            <a:r>
              <a:rPr lang="fr-FR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 et al, </a:t>
            </a:r>
            <a:r>
              <a:rPr lang="fr-FR" sz="12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Eur</a:t>
            </a:r>
            <a:r>
              <a:rPr lang="fr-FR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Resp</a:t>
            </a:r>
            <a:r>
              <a:rPr lang="fr-FR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 J, 2017</a:t>
            </a:r>
          </a:p>
        </p:txBody>
      </p:sp>
    </p:spTree>
    <p:extLst>
      <p:ext uri="{BB962C8B-B14F-4D97-AF65-F5344CB8AC3E}">
        <p14:creationId xmlns:p14="http://schemas.microsoft.com/office/powerpoint/2010/main" val="1307414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E8836B5-B243-E032-1145-0BF22CE53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43888"/>
            <a:ext cx="8244408" cy="455246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266831A-34CB-5D2E-07D8-5E81223E2FBB}"/>
              </a:ext>
            </a:extLst>
          </p:cNvPr>
          <p:cNvSpPr txBox="1">
            <a:spLocks/>
          </p:cNvSpPr>
          <p:nvPr/>
        </p:nvSpPr>
        <p:spPr>
          <a:xfrm>
            <a:off x="323528" y="63064"/>
            <a:ext cx="7488832" cy="492462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Narrow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fr-FR" sz="2400" b="1" dirty="0">
                <a:solidFill>
                  <a:srgbClr val="4AA3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 pollution and MAFLD: </a:t>
            </a:r>
            <a:r>
              <a:rPr lang="fr-FR" sz="2400" b="1" dirty="0" err="1">
                <a:solidFill>
                  <a:srgbClr val="4AA3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epidemiological</a:t>
            </a:r>
            <a:r>
              <a:rPr lang="fr-FR" sz="2400" b="1" dirty="0">
                <a:solidFill>
                  <a:srgbClr val="4AA3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dirty="0" err="1">
                <a:solidFill>
                  <a:srgbClr val="4AA3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</a:t>
            </a:r>
            <a:endParaRPr lang="fr-FR" sz="2400" b="1" dirty="0">
              <a:solidFill>
                <a:srgbClr val="4AA3D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428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19D77BC5-5F7A-2F6B-E8BD-74DD4825A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571750"/>
            <a:ext cx="5242024" cy="2466228"/>
          </a:xfrm>
          <a:prstGeom prst="rect">
            <a:avLst/>
          </a:prstGeom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BAF33BD7-E946-42AD-C41D-94A3DF919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512134"/>
            <a:ext cx="6217716" cy="203271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8DA99BD-562C-5451-8071-F918ABBE8FD9}"/>
              </a:ext>
            </a:extLst>
          </p:cNvPr>
          <p:cNvSpPr txBox="1">
            <a:spLocks/>
          </p:cNvSpPr>
          <p:nvPr/>
        </p:nvSpPr>
        <p:spPr>
          <a:xfrm>
            <a:off x="323528" y="63064"/>
            <a:ext cx="7488832" cy="492462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Narrow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fr-FR" sz="2400" b="1" dirty="0">
                <a:solidFill>
                  <a:srgbClr val="4AA3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 pollution and MAFLD: </a:t>
            </a:r>
            <a:r>
              <a:rPr lang="fr-FR" sz="2400" b="1" dirty="0" err="1">
                <a:solidFill>
                  <a:srgbClr val="4AA3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epidemiological</a:t>
            </a:r>
            <a:r>
              <a:rPr lang="fr-FR" sz="2400" b="1" dirty="0">
                <a:solidFill>
                  <a:srgbClr val="4AA3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dirty="0" err="1">
                <a:solidFill>
                  <a:srgbClr val="4AA3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</a:t>
            </a:r>
            <a:endParaRPr lang="fr-FR" sz="2400" b="1" dirty="0">
              <a:solidFill>
                <a:srgbClr val="4AA3D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1647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6_cours">
  <a:themeElements>
    <a:clrScheme name="Mé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6_cours">
      <a:majorFont>
        <a:latin typeface=""/>
        <a:ea typeface="ＭＳ Ｐゴシック"/>
        <a:cs typeface=""/>
      </a:majorFont>
      <a:minorFont>
        <a:latin typeface=""/>
        <a:ea typeface="ＭＳ Ｐゴシック"/>
        <a:cs typeface=""/>
      </a:minorFont>
    </a:fontScheme>
    <a:fmtScheme name="Civi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cours</Template>
  <TotalTime>83768</TotalTime>
  <Words>484</Words>
  <Application>Microsoft Macintosh PowerPoint</Application>
  <PresentationFormat>Affichage à l'écran (16:9)</PresentationFormat>
  <Paragraphs>99</Paragraphs>
  <Slides>18</Slides>
  <Notes>2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0</vt:i4>
      </vt:variant>
      <vt:variant>
        <vt:lpstr>Titres des diapositives</vt:lpstr>
      </vt:variant>
      <vt:variant>
        <vt:i4>18</vt:i4>
      </vt:variant>
    </vt:vector>
  </HeadingPairs>
  <TitlesOfParts>
    <vt:vector size="24" baseType="lpstr">
      <vt:lpstr>Arial</vt:lpstr>
      <vt:lpstr>Calibri</vt:lpstr>
      <vt:lpstr>Helvetica Neue Thin</vt:lpstr>
      <vt:lpstr>Wingdings</vt:lpstr>
      <vt:lpstr>Wingdings 2</vt:lpstr>
      <vt:lpstr>6_cours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FB</dc:creator>
  <cp:lastModifiedBy>Robert Barouki</cp:lastModifiedBy>
  <cp:revision>555</cp:revision>
  <dcterms:created xsi:type="dcterms:W3CDTF">2009-06-07T15:47:17Z</dcterms:created>
  <dcterms:modified xsi:type="dcterms:W3CDTF">2023-02-17T08:20:50Z</dcterms:modified>
</cp:coreProperties>
</file>