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7" r:id="rId3"/>
    <p:sldId id="292" r:id="rId4"/>
    <p:sldId id="279" r:id="rId5"/>
    <p:sldId id="289" r:id="rId6"/>
    <p:sldId id="278" r:id="rId7"/>
    <p:sldId id="303" r:id="rId8"/>
    <p:sldId id="294" r:id="rId9"/>
    <p:sldId id="302" r:id="rId10"/>
    <p:sldId id="305" r:id="rId11"/>
    <p:sldId id="281" r:id="rId12"/>
    <p:sldId id="293" r:id="rId13"/>
    <p:sldId id="285" r:id="rId14"/>
    <p:sldId id="306" r:id="rId15"/>
    <p:sldId id="296" r:id="rId16"/>
    <p:sldId id="297" r:id="rId17"/>
    <p:sldId id="298" r:id="rId18"/>
    <p:sldId id="299" r:id="rId19"/>
    <p:sldId id="291" r:id="rId20"/>
    <p:sldId id="262" r:id="rId21"/>
    <p:sldId id="290" r:id="rId2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p:restoredTop sz="92832" autoAdjust="0"/>
  </p:normalViewPr>
  <p:slideViewPr>
    <p:cSldViewPr snapToGrid="0">
      <p:cViewPr varScale="1">
        <p:scale>
          <a:sx n="68" d="100"/>
          <a:sy n="68" d="100"/>
        </p:scale>
        <p:origin x="-31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69DCC6-637F-4255-AEDB-B28BD1447E6D}" type="datetimeFigureOut">
              <a:rPr lang="ru-RU" smtClean="0"/>
              <a:t>15.03.2023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67D59-81D8-4AA1-9901-AAD204B5E017}"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863774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smtClean="0"/>
              <a:t>За даними на кінець серпня 2022 року з початку </a:t>
            </a:r>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US" b="1" dirty="0" smtClean="0"/>
              <a:t>General recommendations in wartime</a:t>
            </a:r>
            <a:endParaRPr lang="ru-RU" b="1" dirty="0" smtClean="0"/>
          </a:p>
          <a:p>
            <a:pPr lvl="0" algn="ctr" defTabSz="711200">
              <a:lnSpc>
                <a:spcPct val="90000"/>
              </a:lnSpc>
              <a:spcBef>
                <a:spcPct val="0"/>
              </a:spcBef>
              <a:spcAft>
                <a:spcPct val="35000"/>
              </a:spcAft>
            </a:pPr>
            <a:r>
              <a:rPr lang="en-US" b="1" dirty="0" smtClean="0"/>
              <a:t>Use online advice of a gastroenterologist and </a:t>
            </a:r>
            <a:r>
              <a:rPr lang="en-US" b="1" dirty="0" err="1" smtClean="0"/>
              <a:t>hepatologist</a:t>
            </a:r>
            <a:endParaRPr lang="ru-RU" b="1" dirty="0" smtClean="0"/>
          </a:p>
          <a:p>
            <a:pPr lvl="0" algn="ctr" defTabSz="711200">
              <a:lnSpc>
                <a:spcPct val="90000"/>
              </a:lnSpc>
              <a:spcBef>
                <a:spcPct val="0"/>
              </a:spcBef>
              <a:spcAft>
                <a:spcPct val="35000"/>
              </a:spcAft>
            </a:pPr>
            <a:r>
              <a:rPr lang="en-US" sz="1200" dirty="0" smtClean="0"/>
              <a:t>In time to diagnose a stress disorder</a:t>
            </a:r>
            <a:endParaRPr lang="ru-RU" sz="1200" dirty="0" smtClean="0"/>
          </a:p>
          <a:p>
            <a:pPr lvl="0" algn="ctr" defTabSz="711200">
              <a:lnSpc>
                <a:spcPct val="90000"/>
              </a:lnSpc>
              <a:spcBef>
                <a:spcPct val="0"/>
              </a:spcBef>
              <a:spcAft>
                <a:spcPct val="35000"/>
              </a:spcAft>
            </a:pPr>
            <a:r>
              <a:rPr lang="en-US" sz="1200" dirty="0" smtClean="0"/>
              <a:t>Use online help of psychologists and psychiatrists. Use </a:t>
            </a:r>
            <a:r>
              <a:rPr lang="en-US" sz="1200" dirty="0" err="1" smtClean="0"/>
              <a:t>autotraining</a:t>
            </a:r>
            <a:endParaRPr lang="en-US" sz="1200" dirty="0" smtClean="0"/>
          </a:p>
          <a:p>
            <a:pPr lvl="0" algn="ctr" defTabSz="711200">
              <a:lnSpc>
                <a:spcPct val="90000"/>
              </a:lnSpc>
              <a:spcBef>
                <a:spcPct val="0"/>
              </a:spcBef>
              <a:spcAft>
                <a:spcPct val="35000"/>
              </a:spcAft>
            </a:pPr>
            <a:r>
              <a:rPr lang="en-US" sz="1200" dirty="0" smtClean="0"/>
              <a:t>Maximum exclude contact with </a:t>
            </a:r>
            <a:r>
              <a:rPr lang="en-US" sz="1200" dirty="0" err="1" smtClean="0"/>
              <a:t>ecotoxins</a:t>
            </a:r>
            <a:endParaRPr lang="ru-RU" sz="1200" dirty="0"/>
          </a:p>
        </p:txBody>
      </p:sp>
      <p:sp>
        <p:nvSpPr>
          <p:cNvPr id="4" name="Номер слайда 3"/>
          <p:cNvSpPr>
            <a:spLocks noGrp="1"/>
          </p:cNvSpPr>
          <p:nvPr>
            <p:ph type="sldNum" sz="quarter" idx="10"/>
          </p:nvPr>
        </p:nvSpPr>
        <p:spPr/>
        <p:txBody>
          <a:bodyPr/>
          <a:lstStyle/>
          <a:p>
            <a:fld id="{03D67D59-81D8-4AA1-9901-AAD204B5E017}" type="slidenum">
              <a:rPr lang="ru-RU" smtClean="0"/>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In addition, </a:t>
            </a:r>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The search for literature using </a:t>
            </a:r>
            <a:r>
              <a:rPr lang="en-US" dirty="0" err="1" smtClean="0"/>
              <a:t>PubMed</a:t>
            </a:r>
            <a:r>
              <a:rPr lang="en-US" dirty="0" smtClean="0"/>
              <a:t> was conducted (http: //www.ncbi.nlm. Nih.gov/</a:t>
            </a:r>
            <a:r>
              <a:rPr lang="en-US" dirty="0" err="1" smtClean="0"/>
              <a:t>pubMed</a:t>
            </a:r>
            <a:r>
              <a:rPr lang="en-US" dirty="0" smtClean="0"/>
              <a:t>) in full by March 2018 and analyzed the study, mainly on animals for liver damage caused by stress.</a:t>
            </a:r>
            <a:r>
              <a:rPr lang="ru-RU" dirty="0" err="1" smtClean="0"/>
              <a:t>Багато</a:t>
            </a:r>
            <a:r>
              <a:rPr lang="ru-RU" dirty="0" smtClean="0"/>
              <a:t> </a:t>
            </a:r>
            <a:r>
              <a:rPr lang="ru-RU" dirty="0" err="1" smtClean="0"/>
              <a:t>досліджень</a:t>
            </a:r>
            <a:r>
              <a:rPr lang="ru-RU" dirty="0" smtClean="0"/>
              <a:t> </a:t>
            </a:r>
            <a:r>
              <a:rPr lang="ru-RU" dirty="0" err="1" smtClean="0"/>
              <a:t>частково</a:t>
            </a:r>
            <a:r>
              <a:rPr lang="ru-RU" dirty="0" smtClean="0"/>
              <a:t> </a:t>
            </a:r>
            <a:r>
              <a:rPr lang="ru-RU" dirty="0" err="1" smtClean="0"/>
              <a:t>виявили</a:t>
            </a:r>
            <a:r>
              <a:rPr lang="ru-RU" dirty="0" smtClean="0"/>
              <a:t> причину </a:t>
            </a:r>
            <a:r>
              <a:rPr lang="ru-RU" dirty="0" err="1" smtClean="0"/>
              <a:t>стрес-спричиненого</a:t>
            </a:r>
            <a:r>
              <a:rPr lang="ru-RU" dirty="0" smtClean="0"/>
              <a:t> </a:t>
            </a:r>
            <a:r>
              <a:rPr lang="ru-RU" dirty="0" err="1" smtClean="0"/>
              <a:t>ураження</a:t>
            </a:r>
            <a:r>
              <a:rPr lang="ru-RU" dirty="0" smtClean="0"/>
              <a:t> </a:t>
            </a:r>
            <a:r>
              <a:rPr lang="ru-RU" dirty="0" err="1" smtClean="0"/>
              <a:t>печінки</a:t>
            </a:r>
            <a:r>
              <a:rPr lang="ru-RU" dirty="0" smtClean="0"/>
              <a:t>; </a:t>
            </a:r>
            <a:r>
              <a:rPr lang="ru-RU" dirty="0" err="1" smtClean="0"/>
              <a:t>проте</a:t>
            </a:r>
            <a:r>
              <a:rPr lang="ru-RU" dirty="0" smtClean="0"/>
              <a:t> весь </a:t>
            </a:r>
            <a:r>
              <a:rPr lang="ru-RU" dirty="0" err="1" smtClean="0"/>
              <a:t>процес</a:t>
            </a:r>
            <a:r>
              <a:rPr lang="ru-RU" dirty="0" smtClean="0"/>
              <a:t> </a:t>
            </a:r>
            <a:r>
              <a:rPr lang="ru-RU" dirty="0" err="1" smtClean="0"/>
              <a:t>ще</a:t>
            </a:r>
            <a:r>
              <a:rPr lang="ru-RU" dirty="0" smtClean="0"/>
              <a:t> не </a:t>
            </a:r>
            <a:r>
              <a:rPr lang="ru-RU" dirty="0" err="1" smtClean="0"/>
              <a:t>розкритий</a:t>
            </a:r>
            <a:r>
              <a:rPr lang="ru-RU" dirty="0" smtClean="0"/>
              <a:t>. </a:t>
            </a:r>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Trauma and disorders may also affect specific neurotransmitter systems. </a:t>
            </a:r>
            <a:r>
              <a:rPr lang="en-US" sz="1200" kern="1200" dirty="0" err="1" smtClean="0">
                <a:solidFill>
                  <a:schemeClr val="tx1"/>
                </a:solidFill>
                <a:latin typeface="+mn-lt"/>
                <a:ea typeface="+mn-ea"/>
                <a:cs typeface="+mn-cs"/>
              </a:rPr>
              <a:t>Phs</a:t>
            </a:r>
            <a:r>
              <a:rPr lang="en-US" sz="1200" kern="1200" dirty="0" smtClean="0">
                <a:solidFill>
                  <a:schemeClr val="tx1"/>
                </a:solidFill>
                <a:latin typeface="+mn-lt"/>
                <a:ea typeface="+mn-ea"/>
                <a:cs typeface="+mn-cs"/>
              </a:rPr>
              <a:t> trauma involved in either an increase, decrease, or imbalance of certain neurotransmitters</a:t>
            </a:r>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8</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latin typeface="Arial" panose="020B0604020202020204" pitchFamily="34" charset="0"/>
                <a:cs typeface="Arial" panose="020B0604020202020204" pitchFamily="34" charset="0"/>
              </a:rPr>
              <a:t>КНК, </a:t>
            </a:r>
            <a:r>
              <a:rPr lang="ru-RU" sz="1200" b="1" dirty="0" err="1">
                <a:latin typeface="Arial" panose="020B0604020202020204" pitchFamily="34" charset="0"/>
                <a:cs typeface="Arial" panose="020B0604020202020204" pitchFamily="34" charset="0"/>
              </a:rPr>
              <a:t>фруктокиназа</a:t>
            </a:r>
            <a:r>
              <a:rPr lang="ru-RU" sz="1200" b="1" dirty="0">
                <a:latin typeface="Arial" panose="020B0604020202020204" pitchFamily="34" charset="0"/>
                <a:cs typeface="Arial" panose="020B0604020202020204" pitchFamily="34" charset="0"/>
              </a:rPr>
              <a:t>; F1P, фруктозо-1-фосфат; </a:t>
            </a:r>
            <a:r>
              <a:rPr lang="ru-RU" sz="1200" b="1" dirty="0" err="1">
                <a:latin typeface="Arial" panose="020B0604020202020204" pitchFamily="34" charset="0"/>
                <a:cs typeface="Arial" panose="020B0604020202020204" pitchFamily="34" charset="0"/>
              </a:rPr>
              <a:t>ChREBP</a:t>
            </a:r>
            <a:r>
              <a:rPr lang="ru-RU" sz="1200" b="1" dirty="0">
                <a:latin typeface="Arial" panose="020B0604020202020204" pitchFamily="34" charset="0"/>
                <a:cs typeface="Arial" panose="020B0604020202020204" pitchFamily="34" charset="0"/>
              </a:rPr>
              <a:t>-β, белок, связывающий углевод-чувствительный элемент β; JNK, N-концевая </a:t>
            </a:r>
            <a:r>
              <a:rPr lang="ru-RU" sz="1200" b="1" dirty="0" err="1">
                <a:latin typeface="Arial" panose="020B0604020202020204" pitchFamily="34" charset="0"/>
                <a:cs typeface="Arial" panose="020B0604020202020204" pitchFamily="34" charset="0"/>
              </a:rPr>
              <a:t>киназа</a:t>
            </a:r>
            <a:r>
              <a:rPr lang="ru-RU" sz="1200" b="1" dirty="0">
                <a:latin typeface="Arial" panose="020B0604020202020204" pitchFamily="34" charset="0"/>
                <a:cs typeface="Arial" panose="020B0604020202020204" pitchFamily="34" charset="0"/>
              </a:rPr>
              <a:t> c-</a:t>
            </a:r>
            <a:r>
              <a:rPr lang="ru-RU" sz="1200" b="1" dirty="0" err="1">
                <a:latin typeface="Arial" panose="020B0604020202020204" pitchFamily="34" charset="0"/>
                <a:cs typeface="Arial" panose="020B0604020202020204" pitchFamily="34" charset="0"/>
              </a:rPr>
              <a:t>Jun</a:t>
            </a:r>
            <a:r>
              <a:rPr lang="ru-RU" sz="1200" b="1" dirty="0">
                <a:latin typeface="Arial" panose="020B0604020202020204" pitchFamily="34" charset="0"/>
                <a:cs typeface="Arial" panose="020B0604020202020204" pitchFamily="34" charset="0"/>
              </a:rPr>
              <a:t>; IRS, субстраты рецепторов инсулина; PGC-1β, гамма-соактиватор-1β рецептора, активируемого </a:t>
            </a:r>
            <a:r>
              <a:rPr lang="ru-RU" sz="1200" b="1" dirty="0" err="1">
                <a:latin typeface="Arial" panose="020B0604020202020204" pitchFamily="34" charset="0"/>
                <a:cs typeface="Arial" panose="020B0604020202020204" pitchFamily="34" charset="0"/>
              </a:rPr>
              <a:t>пролифератором</a:t>
            </a:r>
            <a:r>
              <a:rPr lang="ru-RU" sz="1200" b="1" dirty="0">
                <a:latin typeface="Arial" panose="020B0604020202020204" pitchFamily="34" charset="0"/>
                <a:cs typeface="Arial" panose="020B0604020202020204" pitchFamily="34" charset="0"/>
              </a:rPr>
              <a:t> </a:t>
            </a:r>
            <a:r>
              <a:rPr lang="ru-RU" sz="1200" b="1" dirty="0" err="1">
                <a:latin typeface="Arial" panose="020B0604020202020204" pitchFamily="34" charset="0"/>
                <a:cs typeface="Arial" panose="020B0604020202020204" pitchFamily="34" charset="0"/>
              </a:rPr>
              <a:t>пероксисом</a:t>
            </a:r>
            <a:r>
              <a:rPr lang="ru-RU" sz="1200" b="1" dirty="0">
                <a:latin typeface="Arial" panose="020B0604020202020204" pitchFamily="34" charset="0"/>
                <a:cs typeface="Arial" panose="020B0604020202020204" pitchFamily="34" charset="0"/>
              </a:rPr>
              <a:t>; SREBP-1, белок-1, связывающий регуляторный элемент </a:t>
            </a:r>
            <a:r>
              <a:rPr lang="ru-RU" sz="1200" b="1" dirty="0" err="1">
                <a:latin typeface="Arial" panose="020B0604020202020204" pitchFamily="34" charset="0"/>
                <a:cs typeface="Arial" panose="020B0604020202020204" pitchFamily="34" charset="0"/>
              </a:rPr>
              <a:t>стерола</a:t>
            </a:r>
            <a:r>
              <a:rPr lang="ru-RU" sz="1200" b="1" dirty="0">
                <a:latin typeface="Arial" panose="020B0604020202020204" pitchFamily="34" charset="0"/>
                <a:cs typeface="Arial" panose="020B0604020202020204" pitchFamily="34" charset="0"/>
              </a:rPr>
              <a:t>; АСС1, ацетил-</a:t>
            </a:r>
            <a:r>
              <a:rPr lang="ru-RU" sz="1200" b="1" dirty="0" err="1">
                <a:latin typeface="Arial" panose="020B0604020202020204" pitchFamily="34" charset="0"/>
                <a:cs typeface="Arial" panose="020B0604020202020204" pitchFamily="34" charset="0"/>
              </a:rPr>
              <a:t>КоА</a:t>
            </a:r>
            <a:r>
              <a:rPr lang="ru-RU" sz="1200" b="1" dirty="0">
                <a:latin typeface="Arial" panose="020B0604020202020204" pitchFamily="34" charset="0"/>
                <a:cs typeface="Arial" panose="020B0604020202020204" pitchFamily="34" charset="0"/>
              </a:rPr>
              <a:t> карбоксилаза 1; </a:t>
            </a:r>
            <a:r>
              <a:rPr lang="ru-RU" sz="1200" b="1" dirty="0" err="1">
                <a:latin typeface="Arial" panose="020B0604020202020204" pitchFamily="34" charset="0"/>
                <a:cs typeface="Arial" panose="020B0604020202020204" pitchFamily="34" charset="0"/>
              </a:rPr>
              <a:t>DNL,липогенез</a:t>
            </a:r>
            <a:r>
              <a:rPr lang="ru-RU" sz="1200" b="1" dirty="0">
                <a:latin typeface="Arial" panose="020B0604020202020204" pitchFamily="34" charset="0"/>
                <a:cs typeface="Arial" panose="020B0604020202020204" pitchFamily="34" charset="0"/>
              </a:rPr>
              <a:t> </a:t>
            </a:r>
            <a:r>
              <a:rPr lang="ru-RU" sz="1200" b="1" i="1" dirty="0" err="1">
                <a:latin typeface="Arial" panose="020B0604020202020204" pitchFamily="34" charset="0"/>
                <a:cs typeface="Arial" panose="020B0604020202020204" pitchFamily="34" charset="0"/>
              </a:rPr>
              <a:t>de</a:t>
            </a:r>
            <a:r>
              <a:rPr lang="ru-RU" sz="1200" b="1" i="1" dirty="0">
                <a:latin typeface="Arial" panose="020B0604020202020204" pitchFamily="34" charset="0"/>
                <a:cs typeface="Arial" panose="020B0604020202020204" pitchFamily="34" charset="0"/>
              </a:rPr>
              <a:t> </a:t>
            </a:r>
            <a:r>
              <a:rPr lang="ru-RU" sz="1200" b="1" i="1" dirty="0" err="1">
                <a:latin typeface="Arial" panose="020B0604020202020204" pitchFamily="34" charset="0"/>
                <a:cs typeface="Arial" panose="020B0604020202020204" pitchFamily="34" charset="0"/>
              </a:rPr>
              <a:t>novo</a:t>
            </a:r>
            <a:r>
              <a:rPr lang="ru-RU" sz="1200" b="1" dirty="0">
                <a:latin typeface="Arial" panose="020B0604020202020204" pitchFamily="34" charset="0"/>
                <a:cs typeface="Arial" panose="020B0604020202020204" pitchFamily="34" charset="0"/>
              </a:rPr>
              <a:t> ; UA, мочевая кислота; SCFA, жирная кислота с короткой цепью; AA, аминокислота.</a:t>
            </a:r>
            <a:endParaRPr lang="en-US" sz="1100" b="1" dirty="0">
              <a:latin typeface="Arial" panose="020B0604020202020204" pitchFamily="34" charset="0"/>
              <a:cs typeface="Arial" panose="020B0604020202020204" pitchFamily="34" charset="0"/>
            </a:endParaRPr>
          </a:p>
          <a:p>
            <a:endParaRPr lang="ru-RU" sz="1200" b="0" i="0" kern="1200" dirty="0">
              <a:solidFill>
                <a:schemeClr val="tx1"/>
              </a:solidFill>
              <a:effectLst/>
              <a:latin typeface="+mn-lt"/>
              <a:ea typeface="+mn-ea"/>
              <a:cs typeface="+mn-cs"/>
            </a:endParaRPr>
          </a:p>
          <a:p>
            <a:r>
              <a:rPr lang="ru-RU" sz="1200" b="0" i="0" kern="1200" dirty="0" err="1">
                <a:solidFill>
                  <a:schemeClr val="tx1"/>
                </a:solidFill>
                <a:effectLst/>
                <a:latin typeface="+mn-lt"/>
                <a:ea typeface="+mn-ea"/>
                <a:cs typeface="+mn-cs"/>
              </a:rPr>
              <a:t>Люминальная</a:t>
            </a:r>
            <a:r>
              <a:rPr lang="ru-RU" sz="1200" b="0" i="0" kern="1200" dirty="0">
                <a:solidFill>
                  <a:schemeClr val="tx1"/>
                </a:solidFill>
                <a:effectLst/>
                <a:latin typeface="+mn-lt"/>
                <a:ea typeface="+mn-ea"/>
                <a:cs typeface="+mn-cs"/>
              </a:rPr>
              <a:t> фруктоза на физиологическом уровне стимулирует высвобождение </a:t>
            </a:r>
            <a:r>
              <a:rPr lang="ru-RU" sz="1200" b="0" i="0" kern="1200" dirty="0" err="1">
                <a:solidFill>
                  <a:schemeClr val="tx1"/>
                </a:solidFill>
                <a:effectLst/>
                <a:latin typeface="+mn-lt"/>
                <a:ea typeface="+mn-ea"/>
                <a:cs typeface="+mn-cs"/>
              </a:rPr>
              <a:t>глюкагоноподобного</a:t>
            </a:r>
            <a:r>
              <a:rPr lang="ru-RU" sz="1200" b="0" i="0" kern="1200" dirty="0">
                <a:solidFill>
                  <a:schemeClr val="tx1"/>
                </a:solidFill>
                <a:effectLst/>
                <a:latin typeface="+mn-lt"/>
                <a:ea typeface="+mn-ea"/>
                <a:cs typeface="+mn-cs"/>
              </a:rPr>
              <a:t> пептида 1 (GLP-1) из EEC L-подтипа у людей и животных, однако мыши с диабетом 2 типа устойчивы к GLP-1 из-за дисбактериоза кишечника</a:t>
            </a:r>
          </a:p>
          <a:p>
            <a:r>
              <a:rPr lang="ru-RU" sz="1200" b="0" i="0" kern="1200" dirty="0">
                <a:solidFill>
                  <a:schemeClr val="tx1"/>
                </a:solidFill>
                <a:effectLst/>
                <a:latin typeface="+mn-lt"/>
                <a:ea typeface="+mn-ea"/>
                <a:cs typeface="+mn-cs"/>
              </a:rPr>
              <a:t> было обнаружено, что фруктоза улучшает выживаемость кишечных ворсинок в условиях гипоксии, что приводит к расширенному всасыванию питательных веществ в кишечнике, что способствует увеличению массы тела и накоплению жира</a:t>
            </a:r>
          </a:p>
          <a:p>
            <a:r>
              <a:rPr lang="ru-RU" sz="1200" b="0" i="0" kern="1200" dirty="0">
                <a:solidFill>
                  <a:schemeClr val="tx1"/>
                </a:solidFill>
                <a:effectLst/>
                <a:latin typeface="+mn-lt"/>
                <a:ea typeface="+mn-ea"/>
                <a:cs typeface="+mn-cs"/>
              </a:rPr>
              <a:t>Фруктоза также влияет на кишечный барьер, регулируя метаболизм этанола</a:t>
            </a:r>
          </a:p>
          <a:p>
            <a:r>
              <a:rPr lang="ru-RU" sz="1200" b="0" i="0" kern="1200" dirty="0">
                <a:solidFill>
                  <a:schemeClr val="tx1"/>
                </a:solidFill>
                <a:effectLst/>
                <a:latin typeface="+mn-lt"/>
                <a:ea typeface="+mn-ea"/>
                <a:cs typeface="+mn-cs"/>
              </a:rPr>
              <a:t>Избыточное потребление фруктозы может привести к нарушению всасывания фруктозы, и было обнаружено, что неабсорбированная фруктоза втягивает жидкость в просвет кишечника, что приводит к боли в животе, метеоризму, диарее и другим расстройствам пищеварения ( </a:t>
            </a:r>
            <a:r>
              <a:rPr lang="ru-RU" sz="1200" b="0" i="0" kern="1200" dirty="0" err="1">
                <a:solidFill>
                  <a:schemeClr val="tx1"/>
                </a:solidFill>
                <a:effectLst/>
                <a:latin typeface="+mn-lt"/>
                <a:ea typeface="+mn-ea"/>
                <a:cs typeface="+mn-cs"/>
                <a:hlinkClick r:id="rId3"/>
              </a:rPr>
              <a:t>Beyer</a:t>
            </a:r>
            <a:r>
              <a:rPr lang="ru-RU" sz="1200" b="0" i="0" kern="1200" dirty="0">
                <a:solidFill>
                  <a:schemeClr val="tx1"/>
                </a:solidFill>
                <a:effectLst/>
                <a:latin typeface="+mn-lt"/>
                <a:ea typeface="+mn-ea"/>
                <a:cs typeface="+mn-cs"/>
                <a:hlinkClick r:id="rId3"/>
              </a:rPr>
              <a:t> </a:t>
            </a:r>
            <a:r>
              <a:rPr lang="ru-RU" sz="1200" b="0" i="0" kern="1200" dirty="0" err="1">
                <a:solidFill>
                  <a:schemeClr val="tx1"/>
                </a:solidFill>
                <a:effectLst/>
                <a:latin typeface="+mn-lt"/>
                <a:ea typeface="+mn-ea"/>
                <a:cs typeface="+mn-cs"/>
                <a:hlinkClick r:id="rId3"/>
              </a:rPr>
              <a:t>et</a:t>
            </a:r>
            <a:r>
              <a:rPr lang="ru-RU" sz="1200" b="0" i="0" kern="1200" dirty="0">
                <a:solidFill>
                  <a:schemeClr val="tx1"/>
                </a:solidFill>
                <a:effectLst/>
                <a:latin typeface="+mn-lt"/>
                <a:ea typeface="+mn-ea"/>
                <a:cs typeface="+mn-cs"/>
                <a:hlinkClick r:id="rId3"/>
              </a:rPr>
              <a:t> </a:t>
            </a:r>
            <a:r>
              <a:rPr lang="ru-RU" sz="1200" b="0" i="0" kern="1200" dirty="0" err="1">
                <a:solidFill>
                  <a:schemeClr val="tx1"/>
                </a:solidFill>
                <a:effectLst/>
                <a:latin typeface="+mn-lt"/>
                <a:ea typeface="+mn-ea"/>
                <a:cs typeface="+mn-cs"/>
                <a:hlinkClick r:id="rId3"/>
              </a:rPr>
              <a:t>al</a:t>
            </a:r>
            <a:r>
              <a:rPr lang="ru-RU" sz="1200" b="0" i="0" kern="1200" dirty="0">
                <a:solidFill>
                  <a:schemeClr val="tx1"/>
                </a:solidFill>
                <a:effectLst/>
                <a:latin typeface="+mn-lt"/>
                <a:ea typeface="+mn-ea"/>
                <a:cs typeface="+mn-cs"/>
                <a:hlinkClick r:id="rId3"/>
              </a:rPr>
              <a:t>., 2005</a:t>
            </a:r>
            <a:r>
              <a:rPr lang="ru-RU" sz="1200" b="0" i="0" kern="1200" dirty="0">
                <a:solidFill>
                  <a:schemeClr val="tx1"/>
                </a:solidFill>
                <a:effectLst/>
                <a:latin typeface="+mn-lt"/>
                <a:ea typeface="+mn-ea"/>
                <a:cs typeface="+mn-cs"/>
              </a:rPr>
              <a:t> ; </a:t>
            </a:r>
            <a:r>
              <a:rPr lang="ru-RU" sz="1200" b="0" i="0" kern="1200" dirty="0" err="1">
                <a:solidFill>
                  <a:schemeClr val="tx1"/>
                </a:solidFill>
                <a:effectLst/>
                <a:latin typeface="+mn-lt"/>
                <a:ea typeface="+mn-ea"/>
                <a:cs typeface="+mn-cs"/>
                <a:hlinkClick r:id="rId3"/>
              </a:rPr>
              <a:t>Gaby</a:t>
            </a:r>
            <a:r>
              <a:rPr lang="ru-RU" sz="1200" b="0" i="0" kern="1200" dirty="0">
                <a:solidFill>
                  <a:schemeClr val="tx1"/>
                </a:solidFill>
                <a:effectLst/>
                <a:latin typeface="+mn-lt"/>
                <a:ea typeface="+mn-ea"/>
                <a:cs typeface="+mn-cs"/>
                <a:hlinkClick r:id="rId3"/>
              </a:rPr>
              <a:t>, 2005</a:t>
            </a:r>
            <a:r>
              <a:rPr lang="ru-RU" sz="1200" b="0" i="0" kern="1200" dirty="0">
                <a:solidFill>
                  <a:schemeClr val="tx1"/>
                </a:solidFill>
                <a:effectLst/>
                <a:latin typeface="+mn-lt"/>
                <a:ea typeface="+mn-ea"/>
                <a:cs typeface="+mn-cs"/>
              </a:rPr>
              <a:t> ). . Органические кислоты и газ, которые образуются в процессе метаболизма фруктозы, также способствуют возникновению вышеупомянутых желудочно-кишечных симптомов</a:t>
            </a:r>
            <a:endParaRPr lang="en-US" dirty="0"/>
          </a:p>
        </p:txBody>
      </p:sp>
      <p:sp>
        <p:nvSpPr>
          <p:cNvPr id="4" name="Номер слайда 3"/>
          <p:cNvSpPr>
            <a:spLocks noGrp="1"/>
          </p:cNvSpPr>
          <p:nvPr>
            <p:ph type="sldNum" sz="quarter" idx="10"/>
          </p:nvPr>
        </p:nvSpPr>
        <p:spPr/>
        <p:txBody>
          <a:bodyPr/>
          <a:lstStyle/>
          <a:p>
            <a:fld id="{73DD3375-B52C-4308-BE7F-81A0F3EF124D}" type="slidenum">
              <a:rPr lang="en-US" smtClean="0"/>
              <a:pPr/>
              <a:t>10</a:t>
            </a:fld>
            <a:endParaRPr lang="en-US"/>
          </a:p>
        </p:txBody>
      </p:sp>
    </p:spTree>
    <p:extLst>
      <p:ext uri="{BB962C8B-B14F-4D97-AF65-F5344CB8AC3E}">
        <p14:creationId xmlns:p14="http://schemas.microsoft.com/office/powerpoint/2010/main" xmlns="" val="32855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The war did not stop Ukrainian doctors. </a:t>
            </a:r>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12</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The frequency of liver and pancreas cancer in US Army veterans from 2000 to 2018 increased by 96%.</a:t>
            </a:r>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13</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3D67D59-81D8-4AA1-9901-AAD204B5E017}" type="slidenum">
              <a:rPr lang="ru-RU" smtClean="0"/>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6267448-2563-4F6C-9EF5-8D2A066D24BC}"/>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 xmlns:a16="http://schemas.microsoft.com/office/drawing/2014/main" id="{2174E18D-C645-462D-8072-4E3302883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 xmlns:a16="http://schemas.microsoft.com/office/drawing/2014/main" id="{BF21EFC8-2364-4518-8894-82CDDC0640CE}"/>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5" name="Місце для нижнього колонтитула 4">
            <a:extLst>
              <a:ext uri="{FF2B5EF4-FFF2-40B4-BE49-F238E27FC236}">
                <a16:creationId xmlns="" xmlns:a16="http://schemas.microsoft.com/office/drawing/2014/main" id="{5E05C54E-37EA-4A21-A8F8-320F1C6078C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 xmlns:a16="http://schemas.microsoft.com/office/drawing/2014/main" id="{E8BF7FDB-9A75-4947-9DB2-389DC15C340B}"/>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601173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60C7A68-C059-4AD2-8445-81D6BAA3EA8C}"/>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 xmlns:a16="http://schemas.microsoft.com/office/drawing/2014/main" id="{F83ABB82-77C8-412D-8BA0-2C988C2011F7}"/>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 xmlns:a16="http://schemas.microsoft.com/office/drawing/2014/main" id="{48D98C6B-233E-43EF-939C-38D939176296}"/>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5" name="Місце для нижнього колонтитула 4">
            <a:extLst>
              <a:ext uri="{FF2B5EF4-FFF2-40B4-BE49-F238E27FC236}">
                <a16:creationId xmlns="" xmlns:a16="http://schemas.microsoft.com/office/drawing/2014/main" id="{16CF2F40-1DA7-4521-A200-3B54D98CB269}"/>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 xmlns:a16="http://schemas.microsoft.com/office/drawing/2014/main" id="{452A7B22-8EA7-4C7C-BA65-EB821EDFEB09}"/>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4262023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 xmlns:a16="http://schemas.microsoft.com/office/drawing/2014/main" id="{13EC577E-6B94-4FDF-BF64-A0CEE525BBF6}"/>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 xmlns:a16="http://schemas.microsoft.com/office/drawing/2014/main" id="{43D937D9-4EE9-49FF-B9A7-A8E526057533}"/>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 xmlns:a16="http://schemas.microsoft.com/office/drawing/2014/main" id="{808A8604-3BE1-48AB-9630-3074903FC38A}"/>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5" name="Місце для нижнього колонтитула 4">
            <a:extLst>
              <a:ext uri="{FF2B5EF4-FFF2-40B4-BE49-F238E27FC236}">
                <a16:creationId xmlns="" xmlns:a16="http://schemas.microsoft.com/office/drawing/2014/main" id="{D669B963-1750-4E3D-B6C6-88F62EDB598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 xmlns:a16="http://schemas.microsoft.com/office/drawing/2014/main" id="{65735A52-CEEB-48F4-918B-9D17BBC39B47}"/>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15609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5A58AC3-0625-4A1C-8CD7-8896BF0D925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 xmlns:a16="http://schemas.microsoft.com/office/drawing/2014/main" id="{C80947C1-1433-4370-B1E9-95E96DB22C93}"/>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 xmlns:a16="http://schemas.microsoft.com/office/drawing/2014/main" id="{B844956D-3513-4DB2-A103-FC664F58D52E}"/>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5" name="Місце для нижнього колонтитула 4">
            <a:extLst>
              <a:ext uri="{FF2B5EF4-FFF2-40B4-BE49-F238E27FC236}">
                <a16:creationId xmlns="" xmlns:a16="http://schemas.microsoft.com/office/drawing/2014/main" id="{2BEC0053-327C-44FF-A807-50F1F5B70DDF}"/>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 xmlns:a16="http://schemas.microsoft.com/office/drawing/2014/main" id="{E46A3805-9F15-4C61-B427-2E9E8257604C}"/>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14870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82290B5-3F41-4F0D-BCED-29EB32907BD6}"/>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 xmlns:a16="http://schemas.microsoft.com/office/drawing/2014/main" id="{503DF19D-3EFA-42E9-99EF-C73CDDD9D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 xmlns:a16="http://schemas.microsoft.com/office/drawing/2014/main" id="{0052DBBF-B842-4F4D-9D7A-523B159D3B42}"/>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5" name="Місце для нижнього колонтитула 4">
            <a:extLst>
              <a:ext uri="{FF2B5EF4-FFF2-40B4-BE49-F238E27FC236}">
                <a16:creationId xmlns="" xmlns:a16="http://schemas.microsoft.com/office/drawing/2014/main" id="{E083A862-9EDA-4CA0-8464-B2FD5610B9A1}"/>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 xmlns:a16="http://schemas.microsoft.com/office/drawing/2014/main" id="{3D4ABA47-BD74-494E-A1B1-02257BFE12D4}"/>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335353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AB753EA-C0DB-4F46-AAF9-BAA712A0ADE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 xmlns:a16="http://schemas.microsoft.com/office/drawing/2014/main" id="{E3D8EA23-11AD-4B57-9B0F-B2F022407197}"/>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 xmlns:a16="http://schemas.microsoft.com/office/drawing/2014/main" id="{93751A54-AD8D-461D-B8AB-60B742785385}"/>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 xmlns:a16="http://schemas.microsoft.com/office/drawing/2014/main" id="{933310BF-D2E8-4CFE-94F8-1421E81F9BE1}"/>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6" name="Місце для нижнього колонтитула 5">
            <a:extLst>
              <a:ext uri="{FF2B5EF4-FFF2-40B4-BE49-F238E27FC236}">
                <a16:creationId xmlns="" xmlns:a16="http://schemas.microsoft.com/office/drawing/2014/main" id="{619153D0-2CD5-4B09-8EBF-BA5408C13D7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 xmlns:a16="http://schemas.microsoft.com/office/drawing/2014/main" id="{3B92BBA2-BCBB-4877-A913-9B6D4BD9F428}"/>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52060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8932A7B-B30A-4111-8E7F-2B706D293F12}"/>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 xmlns:a16="http://schemas.microsoft.com/office/drawing/2014/main" id="{6A98EC21-7A60-49D5-AC3B-B91EE4246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 xmlns:a16="http://schemas.microsoft.com/office/drawing/2014/main" id="{ED93281F-EE2D-4ED9-B0BE-6AC70F825EBF}"/>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 xmlns:a16="http://schemas.microsoft.com/office/drawing/2014/main" id="{72CBF439-6A00-4E8F-BB1D-6EB7E0334D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 xmlns:a16="http://schemas.microsoft.com/office/drawing/2014/main" id="{7E99E04C-CDC3-4513-9103-074145173541}"/>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 xmlns:a16="http://schemas.microsoft.com/office/drawing/2014/main" id="{B9E9C4E4-F48A-4FCC-852F-3780055A763E}"/>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8" name="Місце для нижнього колонтитула 7">
            <a:extLst>
              <a:ext uri="{FF2B5EF4-FFF2-40B4-BE49-F238E27FC236}">
                <a16:creationId xmlns="" xmlns:a16="http://schemas.microsoft.com/office/drawing/2014/main" id="{E3510BAF-5187-4F6F-BD65-980DC0ADB002}"/>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 xmlns:a16="http://schemas.microsoft.com/office/drawing/2014/main" id="{43570112-86D1-43B2-99D1-893FE820AB48}"/>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1174150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E24160E-56DE-4013-A445-3D87C858900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 xmlns:a16="http://schemas.microsoft.com/office/drawing/2014/main" id="{0B1A19ED-28C1-4FA4-AE69-90EEB2ED0B95}"/>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4" name="Місце для нижнього колонтитула 3">
            <a:extLst>
              <a:ext uri="{FF2B5EF4-FFF2-40B4-BE49-F238E27FC236}">
                <a16:creationId xmlns="" xmlns:a16="http://schemas.microsoft.com/office/drawing/2014/main" id="{F01D74FE-9217-4474-97C0-5CB1D3C59197}"/>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 xmlns:a16="http://schemas.microsoft.com/office/drawing/2014/main" id="{4759F1EF-9722-4B32-8A8D-FA0345BF1355}"/>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2034421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 xmlns:a16="http://schemas.microsoft.com/office/drawing/2014/main" id="{F23C89B5-ACFF-41C2-8BDE-85AACF148336}"/>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3" name="Місце для нижнього колонтитула 2">
            <a:extLst>
              <a:ext uri="{FF2B5EF4-FFF2-40B4-BE49-F238E27FC236}">
                <a16:creationId xmlns="" xmlns:a16="http://schemas.microsoft.com/office/drawing/2014/main" id="{FEEFCA38-A5DA-489D-B97E-BEA58E536652}"/>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 xmlns:a16="http://schemas.microsoft.com/office/drawing/2014/main" id="{49DA47E7-D5C0-4CE7-A4EC-EEC3A3414B9C}"/>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96854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0717324-35DA-409E-8301-1312864D72DA}"/>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 xmlns:a16="http://schemas.microsoft.com/office/drawing/2014/main" id="{EF99DCF3-2B8E-4866-B832-6250C4BF5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 xmlns:a16="http://schemas.microsoft.com/office/drawing/2014/main" id="{22FBC6DC-FE4C-4E6D-99CB-3E81ABFB1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 xmlns:a16="http://schemas.microsoft.com/office/drawing/2014/main" id="{7EE98B2C-E266-4FCE-A3E1-D833239F52E5}"/>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6" name="Місце для нижнього колонтитула 5">
            <a:extLst>
              <a:ext uri="{FF2B5EF4-FFF2-40B4-BE49-F238E27FC236}">
                <a16:creationId xmlns="" xmlns:a16="http://schemas.microsoft.com/office/drawing/2014/main" id="{91A9E5EA-DAAB-4AE0-AA68-85C1FCA0AA14}"/>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 xmlns:a16="http://schemas.microsoft.com/office/drawing/2014/main" id="{E153220B-EEF6-491E-BF77-C6EA5C13CC2D}"/>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1432057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14914F-D3FA-4C1F-AD9E-926461A57611}"/>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 xmlns:a16="http://schemas.microsoft.com/office/drawing/2014/main" id="{11814712-8E71-480D-ADF3-68731E484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 xmlns:a16="http://schemas.microsoft.com/office/drawing/2014/main" id="{FF41ECB6-527D-4A15-BC0D-8A941231D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 xmlns:a16="http://schemas.microsoft.com/office/drawing/2014/main" id="{89DFC694-444D-41D6-B9BD-F4E00E4766F1}"/>
              </a:ext>
            </a:extLst>
          </p:cNvPr>
          <p:cNvSpPr>
            <a:spLocks noGrp="1"/>
          </p:cNvSpPr>
          <p:nvPr>
            <p:ph type="dt" sz="half" idx="10"/>
          </p:nvPr>
        </p:nvSpPr>
        <p:spPr/>
        <p:txBody>
          <a:bodyPr/>
          <a:lstStyle/>
          <a:p>
            <a:fld id="{8A048935-F016-46DD-B8B2-1C82D283BA08}" type="datetimeFigureOut">
              <a:rPr lang="uk-UA" smtClean="0"/>
              <a:pPr/>
              <a:t>14.03.2023</a:t>
            </a:fld>
            <a:endParaRPr lang="uk-UA"/>
          </a:p>
        </p:txBody>
      </p:sp>
      <p:sp>
        <p:nvSpPr>
          <p:cNvPr id="6" name="Місце для нижнього колонтитула 5">
            <a:extLst>
              <a:ext uri="{FF2B5EF4-FFF2-40B4-BE49-F238E27FC236}">
                <a16:creationId xmlns="" xmlns:a16="http://schemas.microsoft.com/office/drawing/2014/main" id="{F17362BE-28F4-44EE-A4B9-EBC7A365A73B}"/>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 xmlns:a16="http://schemas.microsoft.com/office/drawing/2014/main" id="{30CF8332-F51D-4694-AB8D-757A71D3EEC0}"/>
              </a:ext>
            </a:extLst>
          </p:cNvPr>
          <p:cNvSpPr>
            <a:spLocks noGrp="1"/>
          </p:cNvSpPr>
          <p:nvPr>
            <p:ph type="sldNum" sz="quarter" idx="12"/>
          </p:nvPr>
        </p:nvSpPr>
        <p:spPr/>
        <p:txBody>
          <a:body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352982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 xmlns:a16="http://schemas.microsoft.com/office/drawing/2014/main" id="{672FE2C9-251E-4916-A4DE-5737DB87D6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 xmlns:a16="http://schemas.microsoft.com/office/drawing/2014/main" id="{E2C6F67C-4D95-41C6-BE89-2DF4C5FAD8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 xmlns:a16="http://schemas.microsoft.com/office/drawing/2014/main" id="{D17E3348-2884-4C90-A02D-5C96BEBA44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48935-F016-46DD-B8B2-1C82D283BA08}" type="datetimeFigureOut">
              <a:rPr lang="uk-UA" smtClean="0"/>
              <a:pPr/>
              <a:t>14.03.2023</a:t>
            </a:fld>
            <a:endParaRPr lang="uk-UA"/>
          </a:p>
        </p:txBody>
      </p:sp>
      <p:sp>
        <p:nvSpPr>
          <p:cNvPr id="5" name="Місце для нижнього колонтитула 4">
            <a:extLst>
              <a:ext uri="{FF2B5EF4-FFF2-40B4-BE49-F238E27FC236}">
                <a16:creationId xmlns="" xmlns:a16="http://schemas.microsoft.com/office/drawing/2014/main" id="{D8CADFBE-CFC0-489E-90F3-FE1BA9418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 xmlns:a16="http://schemas.microsoft.com/office/drawing/2014/main" id="{8CA540BD-DF95-4B42-A984-BEBC839FB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48A6D-1221-44D9-A14F-8CA9A76415C3}" type="slidenum">
              <a:rPr lang="uk-UA" smtClean="0"/>
              <a:pPr/>
              <a:t>‹#›</a:t>
            </a:fld>
            <a:endParaRPr lang="uk-UA"/>
          </a:p>
        </p:txBody>
      </p:sp>
    </p:spTree>
    <p:extLst>
      <p:ext uri="{BB962C8B-B14F-4D97-AF65-F5344CB8AC3E}">
        <p14:creationId xmlns="" xmlns:p14="http://schemas.microsoft.com/office/powerpoint/2010/main" val="10969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x.doi.org/10.3389/fphar.2021.783393" TargetMode="External"/><Relationship Id="rId4" Type="http://schemas.openxmlformats.org/officeDocument/2006/relationships/hyperlink" Target="https://www.ncbi.nlm.nih.gov/pmc/articles/PMC863774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svg"/><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10.png"/><Relationship Id="rId21" Type="http://schemas.openxmlformats.org/officeDocument/2006/relationships/image" Target="../media/image33.sv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9.svg"/><Relationship Id="rId25" Type="http://schemas.openxmlformats.org/officeDocument/2006/relationships/image" Target="../media/image37.svg"/><Relationship Id="rId33"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3.svg"/><Relationship Id="rId24" Type="http://schemas.openxmlformats.org/officeDocument/2006/relationships/image" Target="../media/image22.png"/><Relationship Id="rId32" Type="http://schemas.microsoft.com/office/2007/relationships/hdphoto" Target="../media/hdphoto9.wdp"/><Relationship Id="rId5" Type="http://schemas.openxmlformats.org/officeDocument/2006/relationships/image" Target="../media/image11.png"/><Relationship Id="rId15" Type="http://schemas.openxmlformats.org/officeDocument/2006/relationships/image" Target="../media/image27.svg"/><Relationship Id="rId23" Type="http://schemas.openxmlformats.org/officeDocument/2006/relationships/image" Target="../media/image35.svg"/><Relationship Id="rId28" Type="http://schemas.microsoft.com/office/2007/relationships/hdphoto" Target="../media/hdphoto8.wdp"/><Relationship Id="rId10" Type="http://schemas.openxmlformats.org/officeDocument/2006/relationships/image" Target="../media/image15.png"/><Relationship Id="rId19" Type="http://schemas.openxmlformats.org/officeDocument/2006/relationships/image" Target="../media/image31.svg"/><Relationship Id="rId31"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2D3DD7C-10C5-4293-9D92-67E1D86161F3}"/>
              </a:ext>
            </a:extLst>
          </p:cNvPr>
          <p:cNvSpPr>
            <a:spLocks noGrp="1"/>
          </p:cNvSpPr>
          <p:nvPr>
            <p:ph type="ctrTitle"/>
          </p:nvPr>
        </p:nvSpPr>
        <p:spPr/>
        <p:txBody>
          <a:bodyPr/>
          <a:lstStyle/>
          <a:p>
            <a:r>
              <a:rPr lang="en-US" b="1" dirty="0"/>
              <a:t>Caring for patients in war-torn Ukraine</a:t>
            </a:r>
            <a:endParaRPr lang="uk-UA" b="1" dirty="0"/>
          </a:p>
        </p:txBody>
      </p:sp>
      <p:sp>
        <p:nvSpPr>
          <p:cNvPr id="3" name="Підзаголовок 2">
            <a:extLst>
              <a:ext uri="{FF2B5EF4-FFF2-40B4-BE49-F238E27FC236}">
                <a16:creationId xmlns="" xmlns:a16="http://schemas.microsoft.com/office/drawing/2014/main" id="{F64704F6-7AE3-4600-B3C8-8A9A61CBEA3E}"/>
              </a:ext>
            </a:extLst>
          </p:cNvPr>
          <p:cNvSpPr>
            <a:spLocks noGrp="1"/>
          </p:cNvSpPr>
          <p:nvPr>
            <p:ph type="subTitle" idx="1"/>
          </p:nvPr>
        </p:nvSpPr>
        <p:spPr>
          <a:xfrm>
            <a:off x="1524000" y="3981156"/>
            <a:ext cx="9144000" cy="1688124"/>
          </a:xfrm>
        </p:spPr>
        <p:txBody>
          <a:bodyPr>
            <a:normAutofit/>
          </a:bodyPr>
          <a:lstStyle/>
          <a:p>
            <a:r>
              <a:rPr lang="en-GB" b="1" dirty="0" err="1">
                <a:solidFill>
                  <a:srgbClr val="0070C0"/>
                </a:solidFill>
                <a:latin typeface="Times New Roman" pitchFamily="18" charset="0"/>
                <a:cs typeface="Times New Roman" pitchFamily="18" charset="0"/>
              </a:rPr>
              <a:t>Elina</a:t>
            </a:r>
            <a:r>
              <a:rPr lang="en-GB" b="1" dirty="0">
                <a:solidFill>
                  <a:srgbClr val="0070C0"/>
                </a:solidFill>
                <a:latin typeface="Times New Roman" pitchFamily="18" charset="0"/>
                <a:cs typeface="Times New Roman" pitchFamily="18" charset="0"/>
              </a:rPr>
              <a:t>  </a:t>
            </a:r>
            <a:r>
              <a:rPr lang="en-GB" b="1" dirty="0" err="1" smtClean="0">
                <a:solidFill>
                  <a:srgbClr val="0070C0"/>
                </a:solidFill>
                <a:latin typeface="Times New Roman" pitchFamily="18" charset="0"/>
                <a:cs typeface="Times New Roman" pitchFamily="18" charset="0"/>
              </a:rPr>
              <a:t>Manzhalii</a:t>
            </a:r>
            <a:r>
              <a:rPr lang="en-GB" b="1" dirty="0" smtClean="0">
                <a:solidFill>
                  <a:srgbClr val="0070C0"/>
                </a:solidFill>
                <a:latin typeface="Times New Roman" pitchFamily="18" charset="0"/>
                <a:cs typeface="Times New Roman" pitchFamily="18" charset="0"/>
              </a:rPr>
              <a:t>, PhD, MD</a:t>
            </a:r>
            <a:r>
              <a:rPr lang="en-GB" b="1" dirty="0" smtClean="0">
                <a:solidFill>
                  <a:srgbClr val="0070C0"/>
                </a:solidFill>
                <a:latin typeface="Times New Roman" pitchFamily="18" charset="0"/>
                <a:cs typeface="Times New Roman" pitchFamily="18" charset="0"/>
              </a:rPr>
              <a:t> </a:t>
            </a:r>
            <a:endParaRPr lang="ru-RU" b="1" dirty="0">
              <a:solidFill>
                <a:srgbClr val="0070C0"/>
              </a:solidFill>
              <a:latin typeface="Times New Roman" pitchFamily="18" charset="0"/>
              <a:cs typeface="Times New Roman" pitchFamily="18" charset="0"/>
            </a:endParaRPr>
          </a:p>
          <a:p>
            <a:r>
              <a:rPr lang="en-GB" b="1" dirty="0">
                <a:solidFill>
                  <a:srgbClr val="0070C0"/>
                </a:solidFill>
                <a:latin typeface="Times New Roman" pitchFamily="18" charset="0"/>
                <a:cs typeface="Times New Roman" pitchFamily="18" charset="0"/>
              </a:rPr>
              <a:t> </a:t>
            </a:r>
            <a:r>
              <a:rPr lang="en-GB" b="1" dirty="0" err="1">
                <a:solidFill>
                  <a:srgbClr val="0070C0"/>
                </a:solidFill>
                <a:latin typeface="Times New Roman" pitchFamily="18" charset="0"/>
                <a:cs typeface="Times New Roman" pitchFamily="18" charset="0"/>
              </a:rPr>
              <a:t>Bogomolets</a:t>
            </a:r>
            <a:r>
              <a:rPr lang="en-GB" b="1" dirty="0">
                <a:solidFill>
                  <a:srgbClr val="0070C0"/>
                </a:solidFill>
                <a:latin typeface="Times New Roman" pitchFamily="18" charset="0"/>
                <a:cs typeface="Times New Roman" pitchFamily="18" charset="0"/>
              </a:rPr>
              <a:t>  National Medical University</a:t>
            </a:r>
          </a:p>
          <a:p>
            <a:r>
              <a:rPr lang="en-GB" b="1" dirty="0" err="1">
                <a:solidFill>
                  <a:srgbClr val="0070C0"/>
                </a:solidFill>
                <a:latin typeface="Times New Roman" pitchFamily="18" charset="0"/>
                <a:cs typeface="Times New Roman" pitchFamily="18" charset="0"/>
              </a:rPr>
              <a:t>Kiyv</a:t>
            </a:r>
            <a:r>
              <a:rPr lang="en-GB" b="1" dirty="0">
                <a:solidFill>
                  <a:srgbClr val="0070C0"/>
                </a:solidFill>
                <a:latin typeface="Times New Roman" pitchFamily="18" charset="0"/>
                <a:cs typeface="Times New Roman" pitchFamily="18" charset="0"/>
              </a:rPr>
              <a:t>, Ukraine</a:t>
            </a:r>
          </a:p>
          <a:p>
            <a:endParaRPr lang="uk-UA" dirty="0"/>
          </a:p>
        </p:txBody>
      </p:sp>
      <p:pic>
        <p:nvPicPr>
          <p:cNvPr id="4" name="Picture 5"/>
          <p:cNvPicPr>
            <a:picLocks noChangeAspect="1" noChangeArrowheads="1"/>
          </p:cNvPicPr>
          <p:nvPr/>
        </p:nvPicPr>
        <p:blipFill>
          <a:blip r:embed="rId2" cstate="print"/>
          <a:srcRect/>
          <a:stretch>
            <a:fillRect/>
          </a:stretch>
        </p:blipFill>
        <p:spPr bwMode="auto">
          <a:xfrm>
            <a:off x="379828" y="168812"/>
            <a:ext cx="1484715" cy="1603717"/>
          </a:xfrm>
          <a:prstGeom prst="rect">
            <a:avLst/>
          </a:prstGeom>
          <a:noFill/>
          <a:ln w="9525">
            <a:noFill/>
            <a:miter lim="800000"/>
            <a:headEnd/>
            <a:tailEnd/>
          </a:ln>
        </p:spPr>
      </p:pic>
    </p:spTree>
    <p:extLst>
      <p:ext uri="{BB962C8B-B14F-4D97-AF65-F5344CB8AC3E}">
        <p14:creationId xmlns="" xmlns:p14="http://schemas.microsoft.com/office/powerpoint/2010/main" val="2982983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Внешний файл, содержащий изображение, иллюстрацию и т. Д. Имя объекта: fphar-12-783393-g0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6265" y="1378634"/>
            <a:ext cx="8904849" cy="486596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Прямоугольник 13"/>
          <p:cNvSpPr/>
          <p:nvPr/>
        </p:nvSpPr>
        <p:spPr>
          <a:xfrm>
            <a:off x="5880295" y="6175717"/>
            <a:ext cx="6063176" cy="738664"/>
          </a:xfrm>
          <a:prstGeom prst="rect">
            <a:avLst/>
          </a:prstGeom>
        </p:spPr>
        <p:txBody>
          <a:bodyPr wrap="square">
            <a:spAutoFit/>
          </a:bodyPr>
          <a:lstStyle/>
          <a:p>
            <a:r>
              <a:rPr lang="en-US" sz="1400" b="0" i="0" dirty="0">
                <a:solidFill>
                  <a:srgbClr val="2F4A8B"/>
                </a:solidFill>
                <a:effectLst/>
                <a:latin typeface="arial" panose="020B0604020202020204" pitchFamily="34" charset="0"/>
                <a:hlinkClick r:id="rId4"/>
              </a:rPr>
              <a:t>Front </a:t>
            </a:r>
            <a:r>
              <a:rPr lang="en-US" sz="1400" b="0" i="0" dirty="0" err="1">
                <a:solidFill>
                  <a:srgbClr val="0070C0"/>
                </a:solidFill>
                <a:effectLst/>
                <a:latin typeface="arial" panose="020B0604020202020204" pitchFamily="34" charset="0"/>
                <a:hlinkClick r:id="rId4"/>
              </a:rPr>
              <a:t>Pharmacol</a:t>
            </a:r>
            <a:r>
              <a:rPr lang="en-US" sz="1400" b="0" i="0" dirty="0">
                <a:solidFill>
                  <a:srgbClr val="0070C0"/>
                </a:solidFill>
                <a:effectLst/>
                <a:latin typeface="arial" panose="020B0604020202020204" pitchFamily="34" charset="0"/>
                <a:hlinkClick r:id="rId4"/>
              </a:rPr>
              <a:t>. </a:t>
            </a:r>
            <a:r>
              <a:rPr lang="ru-RU" sz="1400" b="1" i="0" dirty="0" smtClean="0">
                <a:solidFill>
                  <a:srgbClr val="0070C0"/>
                </a:solidFill>
                <a:effectLst/>
                <a:latin typeface="arial" panose="020B0604020202020204" pitchFamily="34" charset="0"/>
              </a:rPr>
              <a:t>2021</a:t>
            </a:r>
            <a:r>
              <a:rPr lang="ru-RU" sz="1400" b="1" i="0" dirty="0">
                <a:solidFill>
                  <a:srgbClr val="0070C0"/>
                </a:solidFill>
                <a:effectLst/>
                <a:latin typeface="arial" panose="020B0604020202020204" pitchFamily="34" charset="0"/>
              </a:rPr>
              <a:t>, 18 </a:t>
            </a:r>
            <a:r>
              <a:rPr lang="en-US" sz="1400" b="1" dirty="0" smtClean="0">
                <a:solidFill>
                  <a:srgbClr val="0070C0"/>
                </a:solidFill>
                <a:latin typeface="arial" panose="020B0604020202020204" pitchFamily="34" charset="0"/>
              </a:rPr>
              <a:t>.11</a:t>
            </a:r>
            <a:r>
              <a:rPr lang="ru-RU" sz="1400" b="0" i="0" dirty="0">
                <a:solidFill>
                  <a:srgbClr val="0070C0"/>
                </a:solidFill>
                <a:effectLst/>
                <a:latin typeface="arial" panose="020B0604020202020204" pitchFamily="34" charset="0"/>
              </a:rPr>
              <a:t> </a:t>
            </a:r>
            <a:r>
              <a:rPr lang="en-US" sz="1400" b="0" i="0" dirty="0" err="1">
                <a:solidFill>
                  <a:srgbClr val="000000"/>
                </a:solidFill>
                <a:effectLst/>
                <a:latin typeface="arial" panose="020B0604020202020204" pitchFamily="34" charset="0"/>
              </a:rPr>
              <a:t>Doi</a:t>
            </a:r>
            <a:r>
              <a:rPr lang="en-US" sz="1400" b="0" i="0" dirty="0">
                <a:solidFill>
                  <a:srgbClr val="000000"/>
                </a:solidFill>
                <a:effectLst/>
                <a:latin typeface="arial" panose="020B0604020202020204" pitchFamily="34" charset="0"/>
              </a:rPr>
              <a:t>:  </a:t>
            </a:r>
            <a:r>
              <a:rPr lang="en-US" sz="1400" b="0" i="0" dirty="0">
                <a:solidFill>
                  <a:srgbClr val="2F4A8B"/>
                </a:solidFill>
                <a:effectLst/>
                <a:latin typeface="arial" panose="020B0604020202020204" pitchFamily="34" charset="0"/>
                <a:hlinkClick r:id="rId5"/>
              </a:rPr>
              <a:t>10.3389 / </a:t>
            </a:r>
            <a:r>
              <a:rPr lang="en-US" sz="1400" b="0" i="0" dirty="0" smtClean="0">
                <a:solidFill>
                  <a:srgbClr val="2F4A8B"/>
                </a:solidFill>
                <a:effectLst/>
                <a:latin typeface="arial" panose="020B0604020202020204" pitchFamily="34" charset="0"/>
                <a:hlinkClick r:id="rId5"/>
              </a:rPr>
              <a:t>fphar.2021.783393</a:t>
            </a:r>
            <a:endParaRPr lang="en-US" sz="1400" b="0" i="0" dirty="0" smtClean="0">
              <a:solidFill>
                <a:srgbClr val="2F4A8B"/>
              </a:solidFill>
              <a:effectLst/>
              <a:latin typeface="arial" panose="020B0604020202020204" pitchFamily="34" charset="0"/>
            </a:endParaRPr>
          </a:p>
          <a:p>
            <a:r>
              <a:rPr lang="en-US" sz="1400" dirty="0" smtClean="0">
                <a:hlinkClick r:id="rId4"/>
              </a:rPr>
              <a:t>https://www.ncbi.nlm.nih.gov/pmc/articles/PMC8637741/</a:t>
            </a:r>
            <a:r>
              <a:rPr lang="ru-RU" sz="1400" dirty="0" smtClean="0"/>
              <a:t> </a:t>
            </a:r>
            <a:endParaRPr lang="en-US" sz="1400" dirty="0" smtClean="0"/>
          </a:p>
          <a:p>
            <a:endParaRPr lang="en-US" sz="1400" b="0" i="0" dirty="0">
              <a:solidFill>
                <a:srgbClr val="000000"/>
              </a:solidFill>
              <a:effectLst/>
              <a:latin typeface="arial" panose="020B0604020202020204" pitchFamily="34" charset="0"/>
            </a:endParaRPr>
          </a:p>
        </p:txBody>
      </p:sp>
      <p:sp>
        <p:nvSpPr>
          <p:cNvPr id="3" name="Прямоугольник 2"/>
          <p:cNvSpPr/>
          <p:nvPr/>
        </p:nvSpPr>
        <p:spPr>
          <a:xfrm>
            <a:off x="313884" y="393896"/>
            <a:ext cx="11878116" cy="646331"/>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Fructose impact changes the macrophage energy supply mode, which causes oxidative stress and secretion of inflammatory cytokines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1608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F35D556-7D75-4A60-9E8B-A589B6BB6DB8}"/>
              </a:ext>
            </a:extLst>
          </p:cNvPr>
          <p:cNvSpPr>
            <a:spLocks noGrp="1"/>
          </p:cNvSpPr>
          <p:nvPr>
            <p:ph type="title"/>
          </p:nvPr>
        </p:nvSpPr>
        <p:spPr>
          <a:xfrm>
            <a:off x="356839" y="1"/>
            <a:ext cx="11418849" cy="1226634"/>
          </a:xfrm>
        </p:spPr>
        <p:txBody>
          <a:bodyPr>
            <a:normAutofit/>
          </a:bodyPr>
          <a:lstStyle/>
          <a:p>
            <a:r>
              <a:rPr lang="en-US" sz="3200" b="1" dirty="0" smtClean="0"/>
              <a:t>Transplantation in Ukraine during a full -scale invasion</a:t>
            </a:r>
            <a:endParaRPr lang="uk-UA" sz="3200" b="1" dirty="0"/>
          </a:p>
        </p:txBody>
      </p:sp>
      <p:sp>
        <p:nvSpPr>
          <p:cNvPr id="3" name="Місце для вмісту 2">
            <a:extLst>
              <a:ext uri="{FF2B5EF4-FFF2-40B4-BE49-F238E27FC236}">
                <a16:creationId xmlns="" xmlns:a16="http://schemas.microsoft.com/office/drawing/2014/main" id="{7EDA4657-DA48-493E-83A7-00A94A728512}"/>
              </a:ext>
            </a:extLst>
          </p:cNvPr>
          <p:cNvSpPr>
            <a:spLocks noGrp="1"/>
          </p:cNvSpPr>
          <p:nvPr>
            <p:ph idx="1"/>
          </p:nvPr>
        </p:nvSpPr>
        <p:spPr>
          <a:xfrm>
            <a:off x="838200" y="1825625"/>
            <a:ext cx="3733800" cy="4351338"/>
          </a:xfrm>
        </p:spPr>
        <p:txBody>
          <a:bodyPr>
            <a:normAutofit/>
          </a:bodyPr>
          <a:lstStyle/>
          <a:p>
            <a:endParaRPr lang="uk-UA" b="1" u="sng" dirty="0"/>
          </a:p>
        </p:txBody>
      </p:sp>
      <p:pic>
        <p:nvPicPr>
          <p:cNvPr id="5" name="Picture 2" descr="C:\Users\Admin\Desktop\Paris 2023\B3EAC7E7-C725-4FA2-865A-9FC173658FBA.jpeg"/>
          <p:cNvPicPr>
            <a:picLocks noChangeAspect="1" noChangeArrowheads="1"/>
          </p:cNvPicPr>
          <p:nvPr/>
        </p:nvPicPr>
        <p:blipFill>
          <a:blip r:embed="rId2" cstate="print"/>
          <a:srcRect/>
          <a:stretch>
            <a:fillRect/>
          </a:stretch>
        </p:blipFill>
        <p:spPr bwMode="auto">
          <a:xfrm>
            <a:off x="468354" y="1271239"/>
            <a:ext cx="11418846" cy="5586761"/>
          </a:xfrm>
          <a:prstGeom prst="rect">
            <a:avLst/>
          </a:prstGeom>
          <a:noFill/>
        </p:spPr>
      </p:pic>
    </p:spTree>
    <p:extLst>
      <p:ext uri="{BB962C8B-B14F-4D97-AF65-F5344CB8AC3E}">
        <p14:creationId xmlns="" xmlns:p14="http://schemas.microsoft.com/office/powerpoint/2010/main" val="177998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Transplantation in Ukraine during a full -scale invasion</a:t>
            </a:r>
            <a:endParaRPr lang="ru-RU" dirty="0"/>
          </a:p>
        </p:txBody>
      </p:sp>
      <p:sp>
        <p:nvSpPr>
          <p:cNvPr id="3" name="Содержимое 2"/>
          <p:cNvSpPr>
            <a:spLocks noGrp="1"/>
          </p:cNvSpPr>
          <p:nvPr>
            <p:ph idx="1"/>
          </p:nvPr>
        </p:nvSpPr>
        <p:spPr/>
        <p:txBody>
          <a:bodyPr>
            <a:normAutofit/>
          </a:bodyPr>
          <a:lstStyle/>
          <a:p>
            <a:r>
              <a:rPr lang="en-US" dirty="0" smtClean="0"/>
              <a:t>In </a:t>
            </a:r>
            <a:r>
              <a:rPr lang="en-US" dirty="0" smtClean="0"/>
              <a:t>2022, Ukrainian doctors conducted 384 transplants. This is 20% more than in 2021 and most of the entire existence of an independent Ukraine</a:t>
            </a:r>
            <a:r>
              <a:rPr lang="en-US" dirty="0" smtClean="0"/>
              <a:t>. Currently</a:t>
            </a:r>
            <a:r>
              <a:rPr lang="en-US" dirty="0" smtClean="0"/>
              <a:t>, organ transplantation in Ukraine is carried out by 32 medical centers. </a:t>
            </a:r>
            <a:r>
              <a:rPr lang="en-US" dirty="0" smtClean="0"/>
              <a:t>74 liver </a:t>
            </a:r>
            <a:r>
              <a:rPr lang="en-US" dirty="0" smtClean="0"/>
              <a:t>transplants </a:t>
            </a:r>
            <a:r>
              <a:rPr lang="en-US" dirty="0" smtClean="0"/>
              <a:t>were conducted during </a:t>
            </a:r>
            <a:r>
              <a:rPr lang="en-US" dirty="0" smtClean="0"/>
              <a:t>2022 </a:t>
            </a:r>
            <a:endParaRPr lang="en-US" dirty="0" smtClean="0"/>
          </a:p>
          <a:p>
            <a:r>
              <a:rPr lang="en-US" dirty="0" smtClean="0"/>
              <a:t>Most often the kidneys were transplanted - 188 times, the heart - 25.</a:t>
            </a:r>
          </a:p>
          <a:p>
            <a:r>
              <a:rPr lang="en-US" dirty="0" smtClean="0"/>
              <a:t>In 2022, the surgeons of the first medical association of </a:t>
            </a:r>
            <a:r>
              <a:rPr lang="en-US" dirty="0" err="1" smtClean="0"/>
              <a:t>Lviv</a:t>
            </a:r>
            <a:r>
              <a:rPr lang="en-US" dirty="0" smtClean="0"/>
              <a:t> held a record number of transplants, saving almost a hundred Ukrainians in Ukraine. Medical teams transplanted 7 hearts, 12 liver and 78 kidneys. Of these, three kidneys and one liver received children.</a:t>
            </a:r>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ECFB1B-5E77-41CC-A87E-2F1C57F70985}"/>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 xmlns:a16="http://schemas.microsoft.com/office/drawing/2014/main" id="{B7F31262-33B2-404B-B806-9020B351C124}"/>
              </a:ext>
            </a:extLst>
          </p:cNvPr>
          <p:cNvSpPr>
            <a:spLocks noGrp="1"/>
          </p:cNvSpPr>
          <p:nvPr>
            <p:ph idx="1"/>
          </p:nvPr>
        </p:nvSpPr>
        <p:spPr/>
        <p:txBody>
          <a:bodyPr>
            <a:normAutofit fontScale="92500" lnSpcReduction="10000"/>
          </a:bodyPr>
          <a:lstStyle/>
          <a:p>
            <a:r>
              <a:rPr lang="en-US" dirty="0" smtClean="0"/>
              <a:t>It is believed that at least two -thirds of cancer in the war period remain undiagnosed or unregistered. Information about them becomes available only after the conflict is over. There is a danger that due to the decline of the economy and health care, the lack of state programs for prevention and </a:t>
            </a:r>
            <a:r>
              <a:rPr lang="en-US" dirty="0" err="1" smtClean="0"/>
              <a:t>oncological</a:t>
            </a:r>
            <a:r>
              <a:rPr lang="en-US" dirty="0" smtClean="0"/>
              <a:t> screening, the situation in Ukraine may become worse than it was in the pre -war period</a:t>
            </a:r>
            <a:r>
              <a:rPr lang="en-US" dirty="0" smtClean="0"/>
              <a:t>.</a:t>
            </a:r>
          </a:p>
          <a:p>
            <a:r>
              <a:rPr lang="en-US" dirty="0" smtClean="0"/>
              <a:t>The invasion of the Russian Federation into our country can lead to more diseases and deaths from cancer than </a:t>
            </a:r>
            <a:r>
              <a:rPr lang="en-US" dirty="0" smtClean="0"/>
              <a:t>was </a:t>
            </a:r>
            <a:r>
              <a:rPr lang="en-US" dirty="0" smtClean="0"/>
              <a:t>observed in peacetime. There are also fears that we will never learn about the real consequences of the impact of the war on the risk of developing cancer in Ukraine, since the register-registers </a:t>
            </a:r>
            <a:r>
              <a:rPr lang="en-US" dirty="0" smtClean="0"/>
              <a:t>had </a:t>
            </a:r>
            <a:r>
              <a:rPr lang="en-US" dirty="0" smtClean="0"/>
              <a:t>practically stopped working during the </a:t>
            </a:r>
            <a:r>
              <a:rPr lang="en-US" dirty="0" smtClean="0"/>
              <a:t>fighting. The </a:t>
            </a:r>
            <a:r>
              <a:rPr lang="en-US" dirty="0" smtClean="0"/>
              <a:t>latest official data </a:t>
            </a:r>
            <a:r>
              <a:rPr lang="en-US" dirty="0" smtClean="0"/>
              <a:t>was </a:t>
            </a:r>
            <a:r>
              <a:rPr lang="en-US" dirty="0" smtClean="0"/>
              <a:t>published for 2020-2021.</a:t>
            </a:r>
            <a:endParaRPr lang="uk-UA" dirty="0"/>
          </a:p>
        </p:txBody>
      </p:sp>
    </p:spTree>
    <p:extLst>
      <p:ext uri="{BB962C8B-B14F-4D97-AF65-F5344CB8AC3E}">
        <p14:creationId xmlns="" xmlns:p14="http://schemas.microsoft.com/office/powerpoint/2010/main" val="141503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397513A-7E77-4CA3-B8D8-5F966741DAE7}"/>
              </a:ext>
            </a:extLst>
          </p:cNvPr>
          <p:cNvSpPr>
            <a:spLocks noGrp="1"/>
          </p:cNvSpPr>
          <p:nvPr>
            <p:ph type="title"/>
          </p:nvPr>
        </p:nvSpPr>
        <p:spPr/>
        <p:txBody>
          <a:bodyPr/>
          <a:lstStyle/>
          <a:p>
            <a:r>
              <a:rPr lang="en-US" b="1" dirty="0" smtClean="0"/>
              <a:t>Prevention of viral hepatitis during the war</a:t>
            </a:r>
            <a:endParaRPr lang="uk-UA" b="1" dirty="0"/>
          </a:p>
        </p:txBody>
      </p:sp>
      <p:pic>
        <p:nvPicPr>
          <p:cNvPr id="3074" name="Picture 2">
            <a:extLst>
              <a:ext uri="{FF2B5EF4-FFF2-40B4-BE49-F238E27FC236}">
                <a16:creationId xmlns="" xmlns:a16="http://schemas.microsoft.com/office/drawing/2014/main" id="{6E582771-2ED3-4F6B-AFD6-F0B11F4072C4}"/>
              </a:ext>
            </a:extLst>
          </p:cNvPr>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08763" y="1659989"/>
            <a:ext cx="4909626" cy="451572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942536" y="1859339"/>
            <a:ext cx="5486399" cy="3416320"/>
          </a:xfrm>
          <a:prstGeom prst="rect">
            <a:avLst/>
          </a:prstGeom>
        </p:spPr>
        <p:txBody>
          <a:bodyPr wrap="square">
            <a:spAutoFit/>
          </a:bodyPr>
          <a:lstStyle/>
          <a:p>
            <a:pPr>
              <a:buFont typeface="Wingdings" pitchFamily="2" charset="2"/>
              <a:buChar char="Ø"/>
            </a:pPr>
            <a:r>
              <a:rPr lang="en-US" b="1" dirty="0" smtClean="0"/>
              <a:t>Critical issues </a:t>
            </a:r>
            <a:r>
              <a:rPr lang="en-US" b="1" dirty="0" smtClean="0"/>
              <a:t>of access to testing, treatment and prevention of viral hepatitis became especially </a:t>
            </a:r>
            <a:r>
              <a:rPr lang="en-US" b="1" dirty="0" smtClean="0"/>
              <a:t>acute. </a:t>
            </a:r>
          </a:p>
          <a:p>
            <a:endParaRPr lang="en-US" b="1" dirty="0" smtClean="0"/>
          </a:p>
          <a:p>
            <a:pPr>
              <a:buFont typeface="Wingdings" pitchFamily="2" charset="2"/>
              <a:buChar char="Ø"/>
            </a:pPr>
            <a:r>
              <a:rPr lang="en-US" dirty="0" smtClean="0"/>
              <a:t>Injuries</a:t>
            </a:r>
            <a:r>
              <a:rPr lang="en-US" dirty="0" smtClean="0"/>
              <a:t>, transfusion of unverified blood and sexual abuse, which, unfortunately, occur in Ukraine with the onset of a full -scale invasion of the Russian army, </a:t>
            </a:r>
            <a:endParaRPr lang="en-US" dirty="0" smtClean="0"/>
          </a:p>
          <a:p>
            <a:pPr>
              <a:buFont typeface="Wingdings" pitchFamily="2" charset="2"/>
              <a:buChar char="Ø"/>
            </a:pPr>
            <a:r>
              <a:rPr lang="en-US" dirty="0" smtClean="0"/>
              <a:t>increase </a:t>
            </a:r>
            <a:r>
              <a:rPr lang="en-US" dirty="0" smtClean="0"/>
              <a:t>the risk of infection with viral hepatitis B and C. </a:t>
            </a:r>
            <a:r>
              <a:rPr lang="en-US" dirty="0" smtClean="0"/>
              <a:t> </a:t>
            </a:r>
          </a:p>
          <a:p>
            <a:pPr>
              <a:buFont typeface="Wingdings" pitchFamily="2" charset="2"/>
              <a:buChar char="Ø"/>
            </a:pPr>
            <a:r>
              <a:rPr lang="en-US" dirty="0" smtClean="0"/>
              <a:t>The </a:t>
            </a:r>
            <a:r>
              <a:rPr lang="en-US" dirty="0" smtClean="0"/>
              <a:t>number of surgical interventions is increased and they may not always be performed in proper conditions It can lead to an increase in the risk of infection with viral hepatitis.</a:t>
            </a:r>
            <a:endParaRPr lang="uk-UA" dirty="0"/>
          </a:p>
        </p:txBody>
      </p:sp>
    </p:spTree>
    <p:extLst>
      <p:ext uri="{BB962C8B-B14F-4D97-AF65-F5344CB8AC3E}">
        <p14:creationId xmlns="" xmlns:p14="http://schemas.microsoft.com/office/powerpoint/2010/main" val="298104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80648D3-458C-4886-8CEE-8843B1E937F6}"/>
              </a:ext>
            </a:extLst>
          </p:cNvPr>
          <p:cNvSpPr>
            <a:spLocks noGrp="1"/>
          </p:cNvSpPr>
          <p:nvPr>
            <p:ph type="title"/>
          </p:nvPr>
        </p:nvSpPr>
        <p:spPr>
          <a:xfrm>
            <a:off x="677333" y="156238"/>
            <a:ext cx="9916643" cy="927979"/>
          </a:xfrm>
        </p:spPr>
        <p:txBody>
          <a:bodyPr>
            <a:normAutofit/>
          </a:bodyPr>
          <a:lstStyle/>
          <a:p>
            <a:r>
              <a:rPr lang="en-US" sz="4400" b="1" dirty="0" smtClean="0"/>
              <a:t>Case study</a:t>
            </a:r>
            <a:endParaRPr lang="uk-UA" sz="4400" b="1" dirty="0"/>
          </a:p>
        </p:txBody>
      </p:sp>
      <p:sp>
        <p:nvSpPr>
          <p:cNvPr id="3" name="Місце для вмісту 2">
            <a:extLst>
              <a:ext uri="{FF2B5EF4-FFF2-40B4-BE49-F238E27FC236}">
                <a16:creationId xmlns="" xmlns:a16="http://schemas.microsoft.com/office/drawing/2014/main" id="{8B11A086-D7E1-47BC-901D-5A8DB9198577}"/>
              </a:ext>
            </a:extLst>
          </p:cNvPr>
          <p:cNvSpPr>
            <a:spLocks noGrp="1"/>
          </p:cNvSpPr>
          <p:nvPr>
            <p:ph idx="1"/>
          </p:nvPr>
        </p:nvSpPr>
        <p:spPr>
          <a:xfrm>
            <a:off x="677334" y="1075765"/>
            <a:ext cx="10731564" cy="5163670"/>
          </a:xfrm>
        </p:spPr>
        <p:txBody>
          <a:bodyPr>
            <a:normAutofit lnSpcReduction="10000"/>
          </a:bodyPr>
          <a:lstStyle/>
          <a:p>
            <a:pPr algn="just"/>
            <a:r>
              <a:rPr lang="en-US" b="1" dirty="0" smtClean="0"/>
              <a:t>The man is 45, military. </a:t>
            </a:r>
            <a:r>
              <a:rPr lang="en-US" dirty="0" smtClean="0"/>
              <a:t>Complaints of fatigue, weakness, yellowing of the skin and sclera, heaviness in the right </a:t>
            </a:r>
            <a:r>
              <a:rPr lang="en-US" dirty="0" err="1" smtClean="0"/>
              <a:t>hypochondrium</a:t>
            </a:r>
            <a:r>
              <a:rPr lang="en-US" dirty="0" smtClean="0"/>
              <a:t>. </a:t>
            </a:r>
            <a:r>
              <a:rPr lang="en-US" dirty="0" smtClean="0"/>
              <a:t>A history of the </a:t>
            </a:r>
            <a:r>
              <a:rPr lang="en-US" dirty="0" smtClean="0"/>
              <a:t>disease</a:t>
            </a:r>
            <a:r>
              <a:rPr lang="ru-RU" dirty="0" smtClean="0"/>
              <a:t>: </a:t>
            </a:r>
            <a:r>
              <a:rPr lang="uk-UA" sz="2800" dirty="0" smtClean="0"/>
              <a:t>16.11.2022 </a:t>
            </a:r>
            <a:r>
              <a:rPr lang="en-US" sz="2800" dirty="0" smtClean="0"/>
              <a:t>Condition </a:t>
            </a:r>
            <a:r>
              <a:rPr lang="en-US" sz="2800" dirty="0" smtClean="0"/>
              <a:t>after  suffering  AK47 gunshot wound  to </a:t>
            </a:r>
            <a:r>
              <a:rPr lang="en-US" sz="2800" dirty="0" smtClean="0"/>
              <a:t>the </a:t>
            </a:r>
            <a:r>
              <a:rPr lang="en-US" sz="2800" dirty="0" smtClean="0"/>
              <a:t>left </a:t>
            </a:r>
            <a:r>
              <a:rPr lang="en-US" sz="2800" dirty="0" smtClean="0"/>
              <a:t>lobe of the liver</a:t>
            </a:r>
            <a:r>
              <a:rPr lang="uk-UA" sz="2800" dirty="0" smtClean="0"/>
              <a:t>. </a:t>
            </a:r>
            <a:r>
              <a:rPr lang="en-US" dirty="0" smtClean="0"/>
              <a:t>The patient is in hospital. The doctor prescribed him </a:t>
            </a:r>
            <a:r>
              <a:rPr lang="en-US" dirty="0" err="1" smtClean="0"/>
              <a:t>lactulose</a:t>
            </a:r>
            <a:r>
              <a:rPr lang="en-US" dirty="0" smtClean="0"/>
              <a:t> 3 g/day, </a:t>
            </a:r>
            <a:r>
              <a:rPr lang="en-US" dirty="0" err="1" smtClean="0"/>
              <a:t>Ursofalk</a:t>
            </a:r>
            <a:r>
              <a:rPr lang="en-US" dirty="0" smtClean="0"/>
              <a:t> 500mg 2 g/day, </a:t>
            </a:r>
            <a:r>
              <a:rPr lang="en-US" dirty="0" err="1" smtClean="0"/>
              <a:t>alphallipon</a:t>
            </a:r>
            <a:r>
              <a:rPr lang="en-US" dirty="0" smtClean="0"/>
              <a:t> 2 g/day, </a:t>
            </a:r>
            <a:r>
              <a:rPr lang="en-US" dirty="0" err="1" smtClean="0"/>
              <a:t>atoxil</a:t>
            </a:r>
            <a:r>
              <a:rPr lang="en-US" dirty="0" smtClean="0"/>
              <a:t> 3 g/day. Intravenously: </a:t>
            </a:r>
            <a:r>
              <a:rPr lang="en-US" dirty="0" err="1" smtClean="0"/>
              <a:t>argitek</a:t>
            </a:r>
            <a:r>
              <a:rPr lang="en-US" dirty="0" smtClean="0"/>
              <a:t> 250 ml, </a:t>
            </a:r>
            <a:r>
              <a:rPr lang="en-US" dirty="0" err="1" smtClean="0"/>
              <a:t>tivortin</a:t>
            </a:r>
            <a:r>
              <a:rPr lang="en-US" dirty="0" smtClean="0"/>
              <a:t> 100 ml.</a:t>
            </a:r>
            <a:endParaRPr lang="uk-UA" sz="2800" dirty="0"/>
          </a:p>
          <a:p>
            <a:pPr algn="just"/>
            <a:r>
              <a:rPr lang="en-US" b="1" dirty="0" smtClean="0"/>
              <a:t>History of life</a:t>
            </a:r>
            <a:r>
              <a:rPr lang="en-US" dirty="0" smtClean="0"/>
              <a:t>: 16.11.2022 suffered </a:t>
            </a:r>
            <a:r>
              <a:rPr lang="en-US" dirty="0" smtClean="0"/>
              <a:t>trauma from an anti-personnel mine causing a </a:t>
            </a:r>
            <a:r>
              <a:rPr lang="en-US" dirty="0" err="1" smtClean="0"/>
              <a:t>thoraco</a:t>
            </a:r>
            <a:r>
              <a:rPr lang="en-US" dirty="0" smtClean="0"/>
              <a:t>-abdominal injury to the right with a through injury of the left lobe of the liver, </a:t>
            </a:r>
            <a:r>
              <a:rPr lang="en-US" dirty="0" err="1" smtClean="0"/>
              <a:t>deerosion</a:t>
            </a:r>
            <a:r>
              <a:rPr lang="en-US" dirty="0" smtClean="0"/>
              <a:t> of the stomach in the </a:t>
            </a:r>
            <a:r>
              <a:rPr lang="en-US" dirty="0" smtClean="0"/>
              <a:t>area. </a:t>
            </a:r>
            <a:r>
              <a:rPr lang="en-US" dirty="0" smtClean="0"/>
              <a:t>Operations: 16.11.2022 </a:t>
            </a:r>
            <a:r>
              <a:rPr lang="en-US" dirty="0" err="1" smtClean="0"/>
              <a:t>thoracocentesis</a:t>
            </a:r>
            <a:r>
              <a:rPr lang="en-US" dirty="0" smtClean="0"/>
              <a:t>, drainage of the right pleural cavity, </a:t>
            </a:r>
            <a:r>
              <a:rPr lang="en-US" dirty="0" err="1" smtClean="0"/>
              <a:t>laparotomy</a:t>
            </a:r>
            <a:r>
              <a:rPr lang="en-US" dirty="0" smtClean="0"/>
              <a:t>, surgical </a:t>
            </a:r>
            <a:r>
              <a:rPr lang="en-US" dirty="0" err="1" smtClean="0"/>
              <a:t>hemostasis</a:t>
            </a:r>
            <a:r>
              <a:rPr lang="en-US" dirty="0" smtClean="0"/>
              <a:t> of the wound of the liver, </a:t>
            </a:r>
            <a:r>
              <a:rPr lang="en-US" dirty="0" err="1" smtClean="0"/>
              <a:t>cholecystomy</a:t>
            </a:r>
            <a:r>
              <a:rPr lang="en-US" dirty="0" smtClean="0"/>
              <a:t>, suturing of the anterior wall of the stomach. Transfusion of plasma and blood substitutes on 16.11.2022</a:t>
            </a:r>
            <a:endParaRPr lang="uk-UA" sz="2800" dirty="0"/>
          </a:p>
        </p:txBody>
      </p:sp>
    </p:spTree>
    <p:extLst>
      <p:ext uri="{BB962C8B-B14F-4D97-AF65-F5344CB8AC3E}">
        <p14:creationId xmlns:p14="http://schemas.microsoft.com/office/powerpoint/2010/main" xmlns="" val="56954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1C15A89-B541-4BA8-AE51-E515C5FAF1C3}"/>
              </a:ext>
            </a:extLst>
          </p:cNvPr>
          <p:cNvSpPr>
            <a:spLocks noGrp="1"/>
          </p:cNvSpPr>
          <p:nvPr>
            <p:ph type="title"/>
          </p:nvPr>
        </p:nvSpPr>
        <p:spPr>
          <a:xfrm>
            <a:off x="686299" y="161364"/>
            <a:ext cx="8596668" cy="824753"/>
          </a:xfrm>
        </p:spPr>
        <p:txBody>
          <a:bodyPr/>
          <a:lstStyle/>
          <a:p>
            <a:r>
              <a:rPr lang="en-US" dirty="0" smtClean="0"/>
              <a:t>Physical examination</a:t>
            </a:r>
            <a:endParaRPr lang="uk-UA" dirty="0"/>
          </a:p>
        </p:txBody>
      </p:sp>
      <p:sp>
        <p:nvSpPr>
          <p:cNvPr id="3" name="Місце для вмісту 2">
            <a:extLst>
              <a:ext uri="{FF2B5EF4-FFF2-40B4-BE49-F238E27FC236}">
                <a16:creationId xmlns="" xmlns:a16="http://schemas.microsoft.com/office/drawing/2014/main" id="{76AF0F10-9EA8-4F8C-A6EC-5A4134660E6A}"/>
              </a:ext>
            </a:extLst>
          </p:cNvPr>
          <p:cNvSpPr>
            <a:spLocks noGrp="1"/>
          </p:cNvSpPr>
          <p:nvPr>
            <p:ph idx="1"/>
          </p:nvPr>
        </p:nvSpPr>
        <p:spPr>
          <a:xfrm>
            <a:off x="677334" y="1048871"/>
            <a:ext cx="8596668" cy="5576047"/>
          </a:xfrm>
        </p:spPr>
        <p:txBody>
          <a:bodyPr>
            <a:normAutofit/>
          </a:bodyPr>
          <a:lstStyle/>
          <a:p>
            <a:pPr algn="just"/>
            <a:r>
              <a:rPr lang="en-US" dirty="0" smtClean="0"/>
              <a:t>Weight 93 kg, height 181 cm, BMI 28.38.</a:t>
            </a:r>
          </a:p>
          <a:p>
            <a:pPr algn="just"/>
            <a:r>
              <a:rPr lang="en-US" dirty="0" smtClean="0"/>
              <a:t>Blood pressure 130/70 mm Hg Heart rate 72 beats/min.</a:t>
            </a:r>
          </a:p>
          <a:p>
            <a:pPr algn="just"/>
            <a:r>
              <a:rPr lang="en-US" dirty="0" smtClean="0"/>
              <a:t>Skin and visible mucous membranes - skin clean, yellow; </a:t>
            </a:r>
            <a:r>
              <a:rPr lang="en-US" dirty="0" err="1" smtClean="0"/>
              <a:t>Subicterical</a:t>
            </a:r>
            <a:r>
              <a:rPr lang="en-US" dirty="0" smtClean="0"/>
              <a:t> sclera, mucous membranes are moderately covered with white coating</a:t>
            </a:r>
            <a:r>
              <a:rPr lang="en-US" dirty="0" smtClean="0"/>
              <a:t>.</a:t>
            </a:r>
            <a:r>
              <a:rPr lang="ru-RU" dirty="0" smtClean="0"/>
              <a:t> </a:t>
            </a:r>
            <a:r>
              <a:rPr lang="en-US" dirty="0" smtClean="0"/>
              <a:t>The </a:t>
            </a:r>
            <a:r>
              <a:rPr lang="en-US" dirty="0" smtClean="0"/>
              <a:t>tongue is moderately covered with white </a:t>
            </a:r>
            <a:r>
              <a:rPr lang="en-US" dirty="0" smtClean="0"/>
              <a:t>coating.</a:t>
            </a:r>
            <a:r>
              <a:rPr lang="ru-RU" dirty="0" smtClean="0"/>
              <a:t> </a:t>
            </a:r>
            <a:r>
              <a:rPr lang="en-US" dirty="0" smtClean="0"/>
              <a:t>The </a:t>
            </a:r>
            <a:r>
              <a:rPr lang="en-US" dirty="0" smtClean="0"/>
              <a:t>abdomen is soft, sensitive in the right </a:t>
            </a:r>
            <a:r>
              <a:rPr lang="en-US" dirty="0" err="1" smtClean="0"/>
              <a:t>hypochondrium</a:t>
            </a:r>
            <a:r>
              <a:rPr lang="en-US" dirty="0" smtClean="0"/>
              <a:t>.</a:t>
            </a:r>
            <a:r>
              <a:rPr lang="ru-RU" dirty="0" smtClean="0"/>
              <a:t> </a:t>
            </a:r>
            <a:r>
              <a:rPr lang="en-US" dirty="0" smtClean="0"/>
              <a:t>The </a:t>
            </a:r>
            <a:r>
              <a:rPr lang="en-US" dirty="0" smtClean="0"/>
              <a:t>liver protrudes 5 cm from the edge of the rib arch.</a:t>
            </a:r>
            <a:endParaRPr lang="uk-UA" sz="2800" dirty="0"/>
          </a:p>
        </p:txBody>
      </p:sp>
    </p:spTree>
    <p:extLst>
      <p:ext uri="{BB962C8B-B14F-4D97-AF65-F5344CB8AC3E}">
        <p14:creationId xmlns:p14="http://schemas.microsoft.com/office/powerpoint/2010/main" xmlns="" val="3965270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17C99AE-7936-4785-9D15-5EF90779FD38}"/>
              </a:ext>
            </a:extLst>
          </p:cNvPr>
          <p:cNvSpPr>
            <a:spLocks noGrp="1"/>
          </p:cNvSpPr>
          <p:nvPr>
            <p:ph type="title"/>
          </p:nvPr>
        </p:nvSpPr>
        <p:spPr>
          <a:xfrm>
            <a:off x="677334" y="259977"/>
            <a:ext cx="8596668" cy="878541"/>
          </a:xfrm>
        </p:spPr>
        <p:txBody>
          <a:bodyPr>
            <a:normAutofit/>
          </a:bodyPr>
          <a:lstStyle/>
          <a:p>
            <a:r>
              <a:rPr lang="en-US" sz="4400" b="1" dirty="0" smtClean="0"/>
              <a:t>Laboratory </a:t>
            </a:r>
            <a:r>
              <a:rPr lang="en-US" sz="4400" b="1" dirty="0" smtClean="0"/>
              <a:t>tests</a:t>
            </a:r>
            <a:endParaRPr lang="uk-UA" sz="4400" dirty="0"/>
          </a:p>
        </p:txBody>
      </p:sp>
      <p:sp>
        <p:nvSpPr>
          <p:cNvPr id="3" name="Місце для вмісту 2">
            <a:extLst>
              <a:ext uri="{FF2B5EF4-FFF2-40B4-BE49-F238E27FC236}">
                <a16:creationId xmlns="" xmlns:a16="http://schemas.microsoft.com/office/drawing/2014/main" id="{B676CCFD-42B9-4BF7-AB5D-EE50EF41CC1B}"/>
              </a:ext>
            </a:extLst>
          </p:cNvPr>
          <p:cNvSpPr>
            <a:spLocks noGrp="1"/>
          </p:cNvSpPr>
          <p:nvPr>
            <p:ph idx="1"/>
          </p:nvPr>
        </p:nvSpPr>
        <p:spPr>
          <a:xfrm>
            <a:off x="677334" y="1138519"/>
            <a:ext cx="8596668" cy="5719482"/>
          </a:xfrm>
        </p:spPr>
        <p:txBody>
          <a:bodyPr>
            <a:normAutofit lnSpcReduction="10000"/>
          </a:bodyPr>
          <a:lstStyle/>
          <a:p>
            <a:pPr fontAlgn="base"/>
            <a:r>
              <a:rPr lang="en-US" sz="2400" dirty="0" smtClean="0"/>
              <a:t>Complete blood count (CBC)</a:t>
            </a:r>
          </a:p>
          <a:p>
            <a:pPr fontAlgn="base"/>
            <a:r>
              <a:rPr lang="en-US" sz="2400" dirty="0" smtClean="0"/>
              <a:t>International normalized ratio (INR)</a:t>
            </a:r>
          </a:p>
          <a:p>
            <a:pPr fontAlgn="base"/>
            <a:r>
              <a:rPr lang="en-US" sz="2400" dirty="0" smtClean="0"/>
              <a:t>Hepatic </a:t>
            </a:r>
            <a:r>
              <a:rPr lang="en-US" sz="2400" dirty="0" smtClean="0"/>
              <a:t>function panel (</a:t>
            </a:r>
            <a:r>
              <a:rPr lang="en-US" sz="2400" dirty="0" err="1" smtClean="0"/>
              <a:t>ie</a:t>
            </a:r>
            <a:r>
              <a:rPr lang="en-US" sz="2400" dirty="0" smtClean="0"/>
              <a:t>, serum albumin, total and direct </a:t>
            </a:r>
            <a:r>
              <a:rPr lang="en-US" sz="2400" dirty="0" err="1" smtClean="0"/>
              <a:t>bilirubin</a:t>
            </a:r>
            <a:r>
              <a:rPr lang="en-US" sz="2400" dirty="0" smtClean="0"/>
              <a:t>, </a:t>
            </a:r>
            <a:r>
              <a:rPr lang="en-US" sz="2400" dirty="0" err="1" smtClean="0"/>
              <a:t>alanine</a:t>
            </a:r>
            <a:r>
              <a:rPr lang="en-US" sz="2400" dirty="0" smtClean="0"/>
              <a:t> </a:t>
            </a:r>
            <a:r>
              <a:rPr lang="en-US" sz="2400" dirty="0" err="1" smtClean="0"/>
              <a:t>aminotransferase</a:t>
            </a:r>
            <a:r>
              <a:rPr lang="en-US" sz="2400" dirty="0" smtClean="0"/>
              <a:t> [ALT], </a:t>
            </a:r>
            <a:r>
              <a:rPr lang="en-US" sz="2400" dirty="0" err="1" smtClean="0"/>
              <a:t>aspartate</a:t>
            </a:r>
            <a:r>
              <a:rPr lang="en-US" sz="2400" dirty="0" smtClean="0"/>
              <a:t> </a:t>
            </a:r>
            <a:r>
              <a:rPr lang="en-US" sz="2400" dirty="0" err="1" smtClean="0"/>
              <a:t>aminotransferase</a:t>
            </a:r>
            <a:r>
              <a:rPr lang="en-US" sz="2400" dirty="0" smtClean="0"/>
              <a:t> [AST], and alkaline </a:t>
            </a:r>
            <a:r>
              <a:rPr lang="en-US" sz="2400" dirty="0" err="1" smtClean="0"/>
              <a:t>phosphatase</a:t>
            </a:r>
            <a:r>
              <a:rPr lang="en-US" sz="2400" dirty="0" smtClean="0"/>
              <a:t> levels)</a:t>
            </a:r>
          </a:p>
          <a:p>
            <a:pPr fontAlgn="base"/>
            <a:r>
              <a:rPr lang="en-US" sz="2400" dirty="0" smtClean="0"/>
              <a:t>Estimated </a:t>
            </a:r>
            <a:r>
              <a:rPr lang="en-US" sz="2400" dirty="0" err="1" smtClean="0"/>
              <a:t>glomerular</a:t>
            </a:r>
            <a:r>
              <a:rPr lang="en-US" sz="2400" dirty="0" smtClean="0"/>
              <a:t> filtration rate (</a:t>
            </a:r>
            <a:r>
              <a:rPr lang="en-US" sz="2400" dirty="0" err="1" smtClean="0"/>
              <a:t>eGFR</a:t>
            </a:r>
            <a:r>
              <a:rPr lang="en-US" sz="2400" dirty="0" smtClean="0"/>
              <a:t>)</a:t>
            </a:r>
          </a:p>
          <a:p>
            <a:pPr fontAlgn="base"/>
            <a:r>
              <a:rPr lang="en-US" sz="2400" dirty="0" smtClean="0"/>
              <a:t>HCV </a:t>
            </a:r>
            <a:r>
              <a:rPr lang="en-US" sz="2400" dirty="0" smtClean="0"/>
              <a:t>RNA (HCV HIV</a:t>
            </a:r>
            <a:r>
              <a:rPr lang="en-US" sz="2400" dirty="0" smtClean="0"/>
              <a:t>)</a:t>
            </a:r>
            <a:endParaRPr lang="en-US" sz="2400" dirty="0" smtClean="0"/>
          </a:p>
          <a:p>
            <a:pPr fontAlgn="base"/>
            <a:r>
              <a:rPr lang="en-US" sz="2400" dirty="0" smtClean="0"/>
              <a:t>HCV </a:t>
            </a:r>
            <a:r>
              <a:rPr lang="en-US" sz="2400" dirty="0" smtClean="0"/>
              <a:t>genotype and subtype.</a:t>
            </a:r>
          </a:p>
          <a:p>
            <a:pPr algn="just"/>
            <a:r>
              <a:rPr lang="en-US" sz="2400" dirty="0" err="1" smtClean="0"/>
              <a:t>HBsAg</a:t>
            </a:r>
            <a:r>
              <a:rPr lang="en-US" sz="2400" dirty="0" smtClean="0"/>
              <a:t>,</a:t>
            </a:r>
            <a:r>
              <a:rPr lang="en-US" sz="2400" dirty="0" smtClean="0"/>
              <a:t> anti-</a:t>
            </a:r>
            <a:r>
              <a:rPr lang="en-US" sz="2400" dirty="0" err="1" smtClean="0"/>
              <a:t>HBc</a:t>
            </a:r>
            <a:r>
              <a:rPr lang="en-US" sz="2400" dirty="0" smtClean="0"/>
              <a:t>,</a:t>
            </a:r>
            <a:r>
              <a:rPr lang="en-US" sz="2400" dirty="0" smtClean="0"/>
              <a:t> anti-HBs, </a:t>
            </a:r>
            <a:r>
              <a:rPr lang="en-US" sz="2400" dirty="0" smtClean="0"/>
              <a:t>HIV</a:t>
            </a:r>
            <a:endParaRPr lang="en-US" sz="2400" dirty="0" smtClean="0"/>
          </a:p>
          <a:p>
            <a:pPr algn="just"/>
            <a:r>
              <a:rPr lang="en-US" sz="2400" dirty="0" smtClean="0"/>
              <a:t>Extended </a:t>
            </a:r>
            <a:r>
              <a:rPr lang="en-US" sz="2400" dirty="0" smtClean="0"/>
              <a:t>FAST (</a:t>
            </a:r>
            <a:r>
              <a:rPr lang="en-US" sz="2400" dirty="0" err="1" smtClean="0"/>
              <a:t>eFAST</a:t>
            </a:r>
            <a:r>
              <a:rPr lang="en-US" sz="2400" dirty="0" smtClean="0"/>
              <a:t>) protocol</a:t>
            </a:r>
            <a:endParaRPr lang="uk-UA" sz="2400" dirty="0"/>
          </a:p>
          <a:p>
            <a:r>
              <a:rPr lang="en-US" sz="2400" dirty="0" smtClean="0"/>
              <a:t>Ultrasound </a:t>
            </a:r>
            <a:r>
              <a:rPr lang="en-US" sz="2400" dirty="0" err="1" smtClean="0"/>
              <a:t>elastography</a:t>
            </a:r>
            <a:r>
              <a:rPr lang="en-US" sz="2400" dirty="0" smtClean="0"/>
              <a:t> and </a:t>
            </a:r>
            <a:r>
              <a:rPr lang="en-US" sz="2400" dirty="0" err="1" smtClean="0"/>
              <a:t>esophagogastroduodenoscopy</a:t>
            </a:r>
            <a:endParaRPr lang="ru-RU" sz="2400" dirty="0" smtClean="0"/>
          </a:p>
          <a:p>
            <a:pPr>
              <a:buNone/>
            </a:pPr>
            <a:r>
              <a:rPr lang="ru-RU" sz="2400" dirty="0" smtClean="0"/>
              <a:t>   </a:t>
            </a:r>
            <a:r>
              <a:rPr lang="en-US" sz="2400" dirty="0" smtClean="0"/>
              <a:t>Upon </a:t>
            </a:r>
            <a:r>
              <a:rPr lang="en-US" sz="2400" dirty="0" smtClean="0"/>
              <a:t>receipt of the results of the research, a diagnosis was </a:t>
            </a:r>
            <a:r>
              <a:rPr lang="en-US" sz="2400" dirty="0" smtClean="0"/>
              <a:t>established</a:t>
            </a:r>
            <a:r>
              <a:rPr lang="ru-RU" sz="2400" dirty="0" smtClean="0"/>
              <a:t>: </a:t>
            </a:r>
            <a:r>
              <a:rPr lang="en-US" b="1" dirty="0" err="1" smtClean="0"/>
              <a:t>Chronical</a:t>
            </a:r>
            <a:r>
              <a:rPr lang="en-US" b="1" dirty="0" smtClean="0"/>
              <a:t> </a:t>
            </a:r>
            <a:r>
              <a:rPr lang="en-US" b="1" dirty="0" smtClean="0"/>
              <a:t>hepatitis </a:t>
            </a:r>
            <a:r>
              <a:rPr lang="en-US" b="1" dirty="0" smtClean="0"/>
              <a:t>C, </a:t>
            </a:r>
            <a:r>
              <a:rPr lang="en-US" b="1" dirty="0" smtClean="0"/>
              <a:t>genotype 1A; fibrosis stage, F0-F1</a:t>
            </a:r>
            <a:r>
              <a:rPr lang="en-US" b="1" dirty="0" smtClean="0"/>
              <a:t>.</a:t>
            </a:r>
            <a:r>
              <a:rPr lang="ru-RU" b="1" dirty="0" smtClean="0"/>
              <a:t> </a:t>
            </a:r>
            <a:r>
              <a:rPr lang="en-US" b="1" dirty="0" smtClean="0"/>
              <a:t>S3</a:t>
            </a:r>
            <a:r>
              <a:rPr lang="en-US" b="1" dirty="0" smtClean="0"/>
              <a:t>. NASH</a:t>
            </a:r>
          </a:p>
          <a:p>
            <a:endParaRPr lang="en-US" sz="2400" dirty="0"/>
          </a:p>
        </p:txBody>
      </p:sp>
    </p:spTree>
    <p:extLst>
      <p:ext uri="{BB962C8B-B14F-4D97-AF65-F5344CB8AC3E}">
        <p14:creationId xmlns:p14="http://schemas.microsoft.com/office/powerpoint/2010/main" xmlns="" val="172601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F51128D-A3A3-4BF6-B6B0-D4D4283EABE1}"/>
              </a:ext>
            </a:extLst>
          </p:cNvPr>
          <p:cNvSpPr>
            <a:spLocks noGrp="1"/>
          </p:cNvSpPr>
          <p:nvPr>
            <p:ph type="title"/>
          </p:nvPr>
        </p:nvSpPr>
        <p:spPr>
          <a:xfrm>
            <a:off x="3108959" y="182881"/>
            <a:ext cx="4797084" cy="689316"/>
          </a:xfrm>
        </p:spPr>
        <p:txBody>
          <a:bodyPr>
            <a:normAutofit/>
          </a:bodyPr>
          <a:lstStyle/>
          <a:p>
            <a:pPr algn="ctr"/>
            <a:r>
              <a:rPr lang="en-US" sz="4000" b="1" dirty="0" smtClean="0"/>
              <a:t>The results of analyzes</a:t>
            </a:r>
            <a:endParaRPr lang="uk-UA" sz="4000" b="1" dirty="0"/>
          </a:p>
        </p:txBody>
      </p:sp>
      <p:graphicFrame>
        <p:nvGraphicFramePr>
          <p:cNvPr id="4" name="Таблиця 4">
            <a:extLst>
              <a:ext uri="{FF2B5EF4-FFF2-40B4-BE49-F238E27FC236}">
                <a16:creationId xmlns="" xmlns:a16="http://schemas.microsoft.com/office/drawing/2014/main" id="{8FCA8943-ED8D-4809-BC2C-9B069D431B9B}"/>
              </a:ext>
            </a:extLst>
          </p:cNvPr>
          <p:cNvGraphicFramePr>
            <a:graphicFrameLocks noGrp="1"/>
          </p:cNvGraphicFramePr>
          <p:nvPr>
            <p:ph idx="1"/>
            <p:extLst>
              <p:ext uri="{D42A27DB-BD31-4B8C-83A1-F6EECF244321}">
                <p14:modId xmlns:p14="http://schemas.microsoft.com/office/powerpoint/2010/main" xmlns="" val="2006614460"/>
              </p:ext>
            </p:extLst>
          </p:nvPr>
        </p:nvGraphicFramePr>
        <p:xfrm>
          <a:off x="689315" y="942540"/>
          <a:ext cx="9973996" cy="5915460"/>
        </p:xfrm>
        <a:graphic>
          <a:graphicData uri="http://schemas.openxmlformats.org/drawingml/2006/table">
            <a:tbl>
              <a:tblPr firstRow="1" bandRow="1">
                <a:tableStyleId>{5C22544A-7EE6-4342-B048-85BDC9FD1C3A}</a:tableStyleId>
              </a:tblPr>
              <a:tblGrid>
                <a:gridCol w="2418371">
                  <a:extLst>
                    <a:ext uri="{9D8B030D-6E8A-4147-A177-3AD203B41FA5}">
                      <a16:colId xmlns="" xmlns:a16="http://schemas.microsoft.com/office/drawing/2014/main" val="3259096754"/>
                    </a:ext>
                  </a:extLst>
                </a:gridCol>
                <a:gridCol w="2758969">
                  <a:extLst>
                    <a:ext uri="{9D8B030D-6E8A-4147-A177-3AD203B41FA5}">
                      <a16:colId xmlns="" xmlns:a16="http://schemas.microsoft.com/office/drawing/2014/main" val="1878053478"/>
                    </a:ext>
                  </a:extLst>
                </a:gridCol>
                <a:gridCol w="1568430">
                  <a:extLst>
                    <a:ext uri="{9D8B030D-6E8A-4147-A177-3AD203B41FA5}">
                      <a16:colId xmlns="" xmlns:a16="http://schemas.microsoft.com/office/drawing/2014/main" val="1749336640"/>
                    </a:ext>
                  </a:extLst>
                </a:gridCol>
                <a:gridCol w="1614113">
                  <a:extLst>
                    <a:ext uri="{9D8B030D-6E8A-4147-A177-3AD203B41FA5}">
                      <a16:colId xmlns="" xmlns:a16="http://schemas.microsoft.com/office/drawing/2014/main" val="2886714113"/>
                    </a:ext>
                  </a:extLst>
                </a:gridCol>
                <a:gridCol w="1614113"/>
              </a:tblGrid>
              <a:tr h="377774">
                <a:tc>
                  <a:txBody>
                    <a:bodyPr/>
                    <a:lstStyle/>
                    <a:p>
                      <a:pPr>
                        <a:lnSpc>
                          <a:spcPct val="90000"/>
                        </a:lnSpc>
                      </a:pPr>
                      <a:r>
                        <a:rPr lang="uk-UA" sz="1600" dirty="0"/>
                        <a:t>Назва обстеження</a:t>
                      </a:r>
                    </a:p>
                  </a:txBody>
                  <a:tcPr/>
                </a:tc>
                <a:tc>
                  <a:txBody>
                    <a:bodyPr/>
                    <a:lstStyle/>
                    <a:p>
                      <a:pPr>
                        <a:lnSpc>
                          <a:spcPct val="90000"/>
                        </a:lnSpc>
                      </a:pPr>
                      <a:r>
                        <a:rPr lang="uk-UA" sz="1600" dirty="0"/>
                        <a:t>Референтний інтервал</a:t>
                      </a:r>
                    </a:p>
                  </a:txBody>
                  <a:tcPr/>
                </a:tc>
                <a:tc>
                  <a:txBody>
                    <a:bodyPr/>
                    <a:lstStyle/>
                    <a:p>
                      <a:pPr>
                        <a:lnSpc>
                          <a:spcPct val="90000"/>
                        </a:lnSpc>
                      </a:pPr>
                      <a:r>
                        <a:rPr lang="uk-UA" sz="1600" dirty="0"/>
                        <a:t>07.12.2022</a:t>
                      </a:r>
                    </a:p>
                  </a:txBody>
                  <a:tcPr/>
                </a:tc>
                <a:tc>
                  <a:txBody>
                    <a:bodyPr/>
                    <a:lstStyle/>
                    <a:p>
                      <a:pPr>
                        <a:lnSpc>
                          <a:spcPct val="90000"/>
                        </a:lnSpc>
                      </a:pPr>
                      <a:r>
                        <a:rPr lang="uk-UA" sz="1600" dirty="0"/>
                        <a:t>13.12.2022</a:t>
                      </a:r>
                    </a:p>
                  </a:txBody>
                  <a:tcPr/>
                </a:tc>
                <a:tc>
                  <a:txBody>
                    <a:bodyPr/>
                    <a:lstStyle/>
                    <a:p>
                      <a:pPr>
                        <a:lnSpc>
                          <a:spcPct val="90000"/>
                        </a:lnSpc>
                      </a:pPr>
                      <a:r>
                        <a:rPr lang="uk-UA" sz="1600" dirty="0" smtClean="0"/>
                        <a:t>23.12.2022</a:t>
                      </a:r>
                      <a:endParaRPr lang="uk-UA" sz="1600" dirty="0"/>
                    </a:p>
                  </a:txBody>
                  <a:tcPr/>
                </a:tc>
                <a:extLst>
                  <a:ext uri="{0D108BD9-81ED-4DB2-BD59-A6C34878D82A}">
                    <a16:rowId xmlns="" xmlns:a16="http://schemas.microsoft.com/office/drawing/2014/main" val="3679835293"/>
                  </a:ext>
                </a:extLst>
              </a:tr>
              <a:tr h="377774">
                <a:tc>
                  <a:txBody>
                    <a:bodyPr/>
                    <a:lstStyle/>
                    <a:p>
                      <a:pPr>
                        <a:lnSpc>
                          <a:spcPct val="90000"/>
                        </a:lnSpc>
                      </a:pPr>
                      <a:r>
                        <a:rPr lang="en-US" sz="1800" dirty="0" smtClean="0"/>
                        <a:t>ALT</a:t>
                      </a:r>
                      <a:endParaRPr lang="uk-UA" sz="1800" dirty="0"/>
                    </a:p>
                  </a:txBody>
                  <a:tcPr/>
                </a:tc>
                <a:tc>
                  <a:txBody>
                    <a:bodyPr/>
                    <a:lstStyle/>
                    <a:p>
                      <a:pPr>
                        <a:lnSpc>
                          <a:spcPct val="90000"/>
                        </a:lnSpc>
                      </a:pPr>
                      <a:r>
                        <a:rPr lang="uk-UA" sz="1800" dirty="0"/>
                        <a:t>&lt;40,0 </a:t>
                      </a:r>
                      <a:r>
                        <a:rPr lang="en-US" sz="1800" dirty="0" smtClean="0"/>
                        <a:t>U</a:t>
                      </a:r>
                      <a:r>
                        <a:rPr lang="uk-UA" sz="1800" dirty="0" smtClean="0"/>
                        <a:t>/</a:t>
                      </a:r>
                      <a:r>
                        <a:rPr lang="en-US" sz="1800" dirty="0" smtClean="0"/>
                        <a:t>L</a:t>
                      </a:r>
                      <a:endParaRPr lang="uk-UA" sz="1800" dirty="0"/>
                    </a:p>
                  </a:txBody>
                  <a:tcPr/>
                </a:tc>
                <a:tc>
                  <a:txBody>
                    <a:bodyPr/>
                    <a:lstStyle/>
                    <a:p>
                      <a:pPr>
                        <a:lnSpc>
                          <a:spcPct val="90000"/>
                        </a:lnSpc>
                      </a:pPr>
                      <a:r>
                        <a:rPr lang="uk-UA" sz="1800" dirty="0"/>
                        <a:t>-</a:t>
                      </a:r>
                    </a:p>
                  </a:txBody>
                  <a:tcPr/>
                </a:tc>
                <a:tc>
                  <a:txBody>
                    <a:bodyPr/>
                    <a:lstStyle/>
                    <a:p>
                      <a:pPr>
                        <a:lnSpc>
                          <a:spcPct val="90000"/>
                        </a:lnSpc>
                      </a:pPr>
                      <a:r>
                        <a:rPr lang="uk-UA" sz="1800" dirty="0"/>
                        <a:t>52,1</a:t>
                      </a:r>
                    </a:p>
                  </a:txBody>
                  <a:tcPr/>
                </a:tc>
                <a:tc>
                  <a:txBody>
                    <a:bodyPr/>
                    <a:lstStyle/>
                    <a:p>
                      <a:pPr>
                        <a:lnSpc>
                          <a:spcPct val="90000"/>
                        </a:lnSpc>
                      </a:pPr>
                      <a:r>
                        <a:rPr lang="uk-UA" sz="1800" b="1" i="1" dirty="0" smtClean="0"/>
                        <a:t>924</a:t>
                      </a:r>
                      <a:endParaRPr lang="uk-UA" sz="1800" b="1" i="1" dirty="0"/>
                    </a:p>
                  </a:txBody>
                  <a:tcPr/>
                </a:tc>
                <a:extLst>
                  <a:ext uri="{0D108BD9-81ED-4DB2-BD59-A6C34878D82A}">
                    <a16:rowId xmlns="" xmlns:a16="http://schemas.microsoft.com/office/drawing/2014/main" val="3502754328"/>
                  </a:ext>
                </a:extLst>
              </a:tr>
              <a:tr h="377774">
                <a:tc>
                  <a:txBody>
                    <a:bodyPr/>
                    <a:lstStyle/>
                    <a:p>
                      <a:pPr>
                        <a:lnSpc>
                          <a:spcPct val="90000"/>
                        </a:lnSpc>
                      </a:pPr>
                      <a:r>
                        <a:rPr lang="uk-UA" sz="1800" dirty="0" smtClean="0"/>
                        <a:t>А</a:t>
                      </a:r>
                      <a:r>
                        <a:rPr lang="en-US" sz="1800" dirty="0" smtClean="0"/>
                        <a:t>S</a:t>
                      </a:r>
                      <a:r>
                        <a:rPr lang="uk-UA" sz="1800" dirty="0" smtClean="0"/>
                        <a:t>Т</a:t>
                      </a:r>
                      <a:endParaRPr lang="uk-UA" sz="1800" dirty="0"/>
                    </a:p>
                  </a:txBody>
                  <a:tcPr/>
                </a:tc>
                <a:tc>
                  <a:txBody>
                    <a:bodyPr/>
                    <a:lstStyle/>
                    <a:p>
                      <a:pPr>
                        <a:lnSpc>
                          <a:spcPct val="90000"/>
                        </a:lnSpc>
                      </a:pPr>
                      <a:r>
                        <a:rPr lang="uk-UA" sz="1800" dirty="0"/>
                        <a:t>&lt;35,0 </a:t>
                      </a:r>
                      <a:r>
                        <a:rPr lang="en-US" sz="1800" dirty="0" smtClean="0"/>
                        <a:t>U</a:t>
                      </a:r>
                      <a:r>
                        <a:rPr lang="uk-UA" sz="1800" dirty="0" smtClean="0"/>
                        <a:t>/</a:t>
                      </a:r>
                      <a:r>
                        <a:rPr lang="en-US" sz="1800" dirty="0" smtClean="0"/>
                        <a:t>L</a:t>
                      </a:r>
                      <a:endParaRPr lang="uk-UA" sz="1800" dirty="0"/>
                    </a:p>
                  </a:txBody>
                  <a:tcPr/>
                </a:tc>
                <a:tc>
                  <a:txBody>
                    <a:bodyPr/>
                    <a:lstStyle/>
                    <a:p>
                      <a:pPr>
                        <a:lnSpc>
                          <a:spcPct val="90000"/>
                        </a:lnSpc>
                      </a:pPr>
                      <a:r>
                        <a:rPr lang="uk-UA" sz="1800" dirty="0"/>
                        <a:t>-</a:t>
                      </a:r>
                    </a:p>
                  </a:txBody>
                  <a:tcPr/>
                </a:tc>
                <a:tc>
                  <a:txBody>
                    <a:bodyPr/>
                    <a:lstStyle/>
                    <a:p>
                      <a:pPr>
                        <a:lnSpc>
                          <a:spcPct val="90000"/>
                        </a:lnSpc>
                      </a:pPr>
                      <a:r>
                        <a:rPr lang="uk-UA" sz="1800" dirty="0"/>
                        <a:t>36,6</a:t>
                      </a:r>
                    </a:p>
                  </a:txBody>
                  <a:tcPr/>
                </a:tc>
                <a:tc>
                  <a:txBody>
                    <a:bodyPr/>
                    <a:lstStyle/>
                    <a:p>
                      <a:pPr>
                        <a:lnSpc>
                          <a:spcPct val="90000"/>
                        </a:lnSpc>
                      </a:pPr>
                      <a:r>
                        <a:rPr lang="uk-UA" sz="1800" b="1" i="1" dirty="0" smtClean="0"/>
                        <a:t>404</a:t>
                      </a:r>
                      <a:endParaRPr lang="uk-UA" sz="1800" b="1" i="1" dirty="0"/>
                    </a:p>
                  </a:txBody>
                  <a:tcPr/>
                </a:tc>
                <a:extLst>
                  <a:ext uri="{0D108BD9-81ED-4DB2-BD59-A6C34878D82A}">
                    <a16:rowId xmlns="" xmlns:a16="http://schemas.microsoft.com/office/drawing/2014/main" val="2089649182"/>
                  </a:ext>
                </a:extLst>
              </a:tr>
              <a:tr h="626624">
                <a:tc>
                  <a:txBody>
                    <a:bodyPr/>
                    <a:lstStyle/>
                    <a:p>
                      <a:pPr>
                        <a:lnSpc>
                          <a:spcPct val="90000"/>
                        </a:lnSpc>
                      </a:pPr>
                      <a:r>
                        <a:rPr lang="en-US" sz="1800" dirty="0" smtClean="0"/>
                        <a:t>Alkaline </a:t>
                      </a:r>
                      <a:r>
                        <a:rPr lang="en-US" sz="1800" dirty="0" err="1" smtClean="0"/>
                        <a:t>phosphatase</a:t>
                      </a:r>
                      <a:r>
                        <a:rPr lang="en-US" sz="1800" dirty="0" smtClean="0"/>
                        <a:t> </a:t>
                      </a:r>
                      <a:endParaRPr lang="uk-UA" sz="1800" dirty="0"/>
                    </a:p>
                  </a:txBody>
                  <a:tcPr/>
                </a:tc>
                <a:tc>
                  <a:txBody>
                    <a:bodyPr/>
                    <a:lstStyle/>
                    <a:p>
                      <a:pPr>
                        <a:lnSpc>
                          <a:spcPct val="90000"/>
                        </a:lnSpc>
                      </a:pPr>
                      <a:r>
                        <a:rPr lang="uk-UA" sz="1800" dirty="0"/>
                        <a:t>&lt;248 </a:t>
                      </a:r>
                      <a:r>
                        <a:rPr lang="en-US" sz="1800" dirty="0" smtClean="0"/>
                        <a:t>U</a:t>
                      </a:r>
                      <a:r>
                        <a:rPr lang="uk-UA" sz="1800" dirty="0" smtClean="0"/>
                        <a:t>/</a:t>
                      </a:r>
                      <a:r>
                        <a:rPr lang="en-US" sz="1800" dirty="0" smtClean="0"/>
                        <a:t>L</a:t>
                      </a:r>
                      <a:endParaRPr lang="uk-UA" sz="1800" dirty="0"/>
                    </a:p>
                  </a:txBody>
                  <a:tcPr/>
                </a:tc>
                <a:tc>
                  <a:txBody>
                    <a:bodyPr/>
                    <a:lstStyle/>
                    <a:p>
                      <a:pPr>
                        <a:lnSpc>
                          <a:spcPct val="90000"/>
                        </a:lnSpc>
                      </a:pPr>
                      <a:r>
                        <a:rPr lang="uk-UA" sz="1800" dirty="0"/>
                        <a:t>-</a:t>
                      </a:r>
                    </a:p>
                  </a:txBody>
                  <a:tcPr/>
                </a:tc>
                <a:tc>
                  <a:txBody>
                    <a:bodyPr/>
                    <a:lstStyle/>
                    <a:p>
                      <a:pPr>
                        <a:lnSpc>
                          <a:spcPct val="90000"/>
                        </a:lnSpc>
                      </a:pPr>
                      <a:r>
                        <a:rPr lang="uk-UA" sz="1800" dirty="0"/>
                        <a:t>149,3</a:t>
                      </a:r>
                    </a:p>
                  </a:txBody>
                  <a:tcPr/>
                </a:tc>
                <a:tc>
                  <a:txBody>
                    <a:bodyPr/>
                    <a:lstStyle/>
                    <a:p>
                      <a:pPr>
                        <a:lnSpc>
                          <a:spcPct val="90000"/>
                        </a:lnSpc>
                      </a:pPr>
                      <a:r>
                        <a:rPr lang="uk-UA" sz="1800" b="1" i="1" dirty="0" smtClean="0"/>
                        <a:t>352</a:t>
                      </a:r>
                      <a:endParaRPr lang="uk-UA" sz="1800" b="1" i="1" dirty="0"/>
                    </a:p>
                  </a:txBody>
                  <a:tcPr/>
                </a:tc>
                <a:extLst>
                  <a:ext uri="{0D108BD9-81ED-4DB2-BD59-A6C34878D82A}">
                    <a16:rowId xmlns="" xmlns:a16="http://schemas.microsoft.com/office/drawing/2014/main" val="1616869593"/>
                  </a:ext>
                </a:extLst>
              </a:tr>
              <a:tr h="377774">
                <a:tc>
                  <a:txBody>
                    <a:bodyPr/>
                    <a:lstStyle/>
                    <a:p>
                      <a:pPr>
                        <a:lnSpc>
                          <a:spcPct val="90000"/>
                        </a:lnSpc>
                      </a:pPr>
                      <a:r>
                        <a:rPr lang="en-US" sz="1800" dirty="0" smtClean="0"/>
                        <a:t>GGT</a:t>
                      </a:r>
                      <a:endParaRPr lang="en-US" sz="1800" dirty="0"/>
                    </a:p>
                  </a:txBody>
                  <a:tcP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uk-UA" sz="1800" dirty="0"/>
                        <a:t>65,0-85,0 </a:t>
                      </a:r>
                      <a:r>
                        <a:rPr lang="en-US" sz="1800" dirty="0" smtClean="0"/>
                        <a:t>U</a:t>
                      </a:r>
                      <a:r>
                        <a:rPr lang="uk-UA" sz="1800" dirty="0" smtClean="0"/>
                        <a:t>/</a:t>
                      </a:r>
                      <a:r>
                        <a:rPr lang="en-US" sz="1800" dirty="0" smtClean="0"/>
                        <a:t>L</a:t>
                      </a:r>
                      <a:endParaRPr lang="uk-UA" sz="1800" dirty="0"/>
                    </a:p>
                  </a:txBody>
                  <a:tcPr/>
                </a:tc>
                <a:tc>
                  <a:txBody>
                    <a:bodyPr/>
                    <a:lstStyle/>
                    <a:p>
                      <a:pPr>
                        <a:lnSpc>
                          <a:spcPct val="90000"/>
                        </a:lnSpc>
                      </a:pPr>
                      <a:r>
                        <a:rPr lang="uk-UA" sz="1800" dirty="0"/>
                        <a:t>-</a:t>
                      </a:r>
                      <a:endParaRPr lang="en-US" sz="1800" dirty="0"/>
                    </a:p>
                  </a:txBody>
                  <a:tcPr/>
                </a:tc>
                <a:tc>
                  <a:txBody>
                    <a:bodyPr/>
                    <a:lstStyle/>
                    <a:p>
                      <a:pPr>
                        <a:lnSpc>
                          <a:spcPct val="90000"/>
                        </a:lnSpc>
                      </a:pPr>
                      <a:r>
                        <a:rPr lang="uk-UA" sz="1800" dirty="0"/>
                        <a:t>71,5</a:t>
                      </a:r>
                      <a:endParaRPr lang="en-US" sz="1800" dirty="0"/>
                    </a:p>
                  </a:txBody>
                  <a:tcPr/>
                </a:tc>
                <a:tc>
                  <a:txBody>
                    <a:bodyPr/>
                    <a:lstStyle/>
                    <a:p>
                      <a:pPr>
                        <a:lnSpc>
                          <a:spcPct val="90000"/>
                        </a:lnSpc>
                      </a:pPr>
                      <a:r>
                        <a:rPr lang="uk-UA" sz="1800" b="1" i="1" dirty="0" smtClean="0"/>
                        <a:t>101</a:t>
                      </a:r>
                      <a:endParaRPr lang="en-US" sz="1800" b="1" i="1" dirty="0"/>
                    </a:p>
                  </a:txBody>
                  <a:tcPr/>
                </a:tc>
                <a:extLst>
                  <a:ext uri="{0D108BD9-81ED-4DB2-BD59-A6C34878D82A}">
                    <a16:rowId xmlns="" xmlns:a16="http://schemas.microsoft.com/office/drawing/2014/main" val="2553245154"/>
                  </a:ext>
                </a:extLst>
              </a:tr>
              <a:tr h="377774">
                <a:tc>
                  <a:txBody>
                    <a:bodyPr/>
                    <a:lstStyle/>
                    <a:p>
                      <a:pPr>
                        <a:lnSpc>
                          <a:spcPct val="90000"/>
                        </a:lnSpc>
                      </a:pPr>
                      <a:r>
                        <a:rPr lang="en-US" sz="1800" dirty="0" smtClean="0"/>
                        <a:t>Direct </a:t>
                      </a:r>
                      <a:r>
                        <a:rPr lang="en-US" sz="1800" dirty="0" err="1" smtClean="0"/>
                        <a:t>bilirubin</a:t>
                      </a:r>
                      <a:endParaRPr lang="uk-UA" sz="1800" dirty="0"/>
                    </a:p>
                  </a:txBody>
                  <a:tcPr/>
                </a:tc>
                <a:tc>
                  <a:txBody>
                    <a:bodyPr/>
                    <a:lstStyle/>
                    <a:p>
                      <a:pPr>
                        <a:lnSpc>
                          <a:spcPct val="90000"/>
                        </a:lnSpc>
                      </a:pPr>
                      <a:r>
                        <a:rPr lang="uk-UA" sz="1800" dirty="0"/>
                        <a:t>&lt;21 </a:t>
                      </a:r>
                      <a:r>
                        <a:rPr lang="el-GR" sz="1800" dirty="0" smtClean="0"/>
                        <a:t>μ</a:t>
                      </a:r>
                      <a:r>
                        <a:rPr lang="en-US" sz="1800" dirty="0" smtClean="0"/>
                        <a:t>mol/l</a:t>
                      </a:r>
                      <a:endParaRPr lang="uk-UA" sz="1800" dirty="0"/>
                    </a:p>
                  </a:txBody>
                  <a:tcPr/>
                </a:tc>
                <a:tc>
                  <a:txBody>
                    <a:bodyPr/>
                    <a:lstStyle/>
                    <a:p>
                      <a:pPr>
                        <a:lnSpc>
                          <a:spcPct val="90000"/>
                        </a:lnSpc>
                      </a:pPr>
                      <a:r>
                        <a:rPr lang="uk-UA" sz="1800" dirty="0"/>
                        <a:t>-</a:t>
                      </a:r>
                    </a:p>
                  </a:txBody>
                  <a:tcPr/>
                </a:tc>
                <a:tc>
                  <a:txBody>
                    <a:bodyPr/>
                    <a:lstStyle/>
                    <a:p>
                      <a:pPr>
                        <a:lnSpc>
                          <a:spcPct val="90000"/>
                        </a:lnSpc>
                      </a:pPr>
                      <a:r>
                        <a:rPr lang="uk-UA" sz="1800" dirty="0"/>
                        <a:t>12,0</a:t>
                      </a:r>
                    </a:p>
                  </a:txBody>
                  <a:tcPr/>
                </a:tc>
                <a:tc>
                  <a:txBody>
                    <a:bodyPr/>
                    <a:lstStyle/>
                    <a:p>
                      <a:pPr>
                        <a:lnSpc>
                          <a:spcPct val="90000"/>
                        </a:lnSpc>
                      </a:pPr>
                      <a:r>
                        <a:rPr lang="uk-UA" sz="1800" dirty="0" smtClean="0"/>
                        <a:t>-</a:t>
                      </a:r>
                      <a:endParaRPr lang="uk-UA" sz="1800" dirty="0"/>
                    </a:p>
                  </a:txBody>
                  <a:tcPr/>
                </a:tc>
                <a:extLst>
                  <a:ext uri="{0D108BD9-81ED-4DB2-BD59-A6C34878D82A}">
                    <a16:rowId xmlns="" xmlns:a16="http://schemas.microsoft.com/office/drawing/2014/main" val="4068881557"/>
                  </a:ext>
                </a:extLst>
              </a:tr>
              <a:tr h="377774">
                <a:tc>
                  <a:txBody>
                    <a:bodyPr/>
                    <a:lstStyle/>
                    <a:p>
                      <a:pPr>
                        <a:lnSpc>
                          <a:spcPct val="90000"/>
                        </a:lnSpc>
                      </a:pPr>
                      <a:r>
                        <a:rPr lang="en-US" sz="1800" dirty="0" err="1" smtClean="0"/>
                        <a:t>Creatinine</a:t>
                      </a:r>
                      <a:endParaRPr lang="uk-UA" sz="1800" dirty="0"/>
                    </a:p>
                  </a:txBody>
                  <a:tcPr/>
                </a:tc>
                <a:tc>
                  <a:txBody>
                    <a:bodyPr/>
                    <a:lstStyle/>
                    <a:p>
                      <a:pPr algn="just">
                        <a:lnSpc>
                          <a:spcPct val="90000"/>
                        </a:lnSpc>
                      </a:pPr>
                      <a:r>
                        <a:rPr lang="uk-UA" sz="1800" dirty="0"/>
                        <a:t>44-115</a:t>
                      </a:r>
                      <a:r>
                        <a:rPr lang="uk-UA" sz="1800" baseline="0" dirty="0"/>
                        <a:t> </a:t>
                      </a:r>
                      <a:r>
                        <a:rPr lang="el-GR" sz="1800" dirty="0" smtClean="0"/>
                        <a:t>μ</a:t>
                      </a:r>
                      <a:r>
                        <a:rPr lang="en-US" sz="1800" dirty="0" smtClean="0"/>
                        <a:t>mol/l</a:t>
                      </a:r>
                      <a:endParaRPr lang="uk-UA" sz="1800" dirty="0"/>
                    </a:p>
                  </a:txBody>
                  <a:tcP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uk-UA" sz="1800" dirty="0"/>
                        <a:t>-</a:t>
                      </a:r>
                    </a:p>
                  </a:txBody>
                  <a:tcPr/>
                </a:tc>
                <a:tc>
                  <a:txBody>
                    <a:bodyPr/>
                    <a:lstStyle/>
                    <a:p>
                      <a:pPr>
                        <a:lnSpc>
                          <a:spcPct val="90000"/>
                        </a:lnSpc>
                      </a:pPr>
                      <a:r>
                        <a:rPr lang="uk-UA" sz="1800" dirty="0"/>
                        <a:t>85,9</a:t>
                      </a:r>
                    </a:p>
                  </a:txBody>
                  <a:tcPr/>
                </a:tc>
                <a:tc>
                  <a:txBody>
                    <a:bodyPr/>
                    <a:lstStyle/>
                    <a:p>
                      <a:pPr>
                        <a:lnSpc>
                          <a:spcPct val="90000"/>
                        </a:lnSpc>
                      </a:pPr>
                      <a:r>
                        <a:rPr lang="uk-UA" sz="1800" dirty="0" smtClean="0"/>
                        <a:t>113</a:t>
                      </a:r>
                      <a:endParaRPr lang="uk-UA" sz="1800" dirty="0"/>
                    </a:p>
                  </a:txBody>
                  <a:tcPr/>
                </a:tc>
                <a:extLst>
                  <a:ext uri="{0D108BD9-81ED-4DB2-BD59-A6C34878D82A}">
                    <a16:rowId xmlns="" xmlns:a16="http://schemas.microsoft.com/office/drawing/2014/main" val="1298706163"/>
                  </a:ext>
                </a:extLst>
              </a:tr>
              <a:tr h="377774">
                <a:tc>
                  <a:txBody>
                    <a:bodyPr/>
                    <a:lstStyle/>
                    <a:p>
                      <a:pPr>
                        <a:lnSpc>
                          <a:spcPct val="90000"/>
                        </a:lnSpc>
                      </a:pPr>
                      <a:r>
                        <a:rPr lang="en-US" sz="1800" dirty="0" smtClean="0"/>
                        <a:t>Urea</a:t>
                      </a:r>
                      <a:endParaRPr lang="uk-UA" sz="1800" dirty="0"/>
                    </a:p>
                  </a:txBody>
                  <a:tcPr/>
                </a:tc>
                <a:tc>
                  <a:txBody>
                    <a:bodyPr/>
                    <a:lstStyle/>
                    <a:p>
                      <a:pPr>
                        <a:lnSpc>
                          <a:spcPct val="90000"/>
                        </a:lnSpc>
                      </a:pPr>
                      <a:r>
                        <a:rPr lang="en-US" sz="1800" dirty="0"/>
                        <a:t>1,7-8,30</a:t>
                      </a:r>
                      <a:r>
                        <a:rPr lang="uk-UA" sz="1800" dirty="0"/>
                        <a:t> </a:t>
                      </a:r>
                      <a:r>
                        <a:rPr lang="el-GR" sz="1800" dirty="0" smtClean="0"/>
                        <a:t>μ</a:t>
                      </a:r>
                      <a:r>
                        <a:rPr lang="en-US" sz="1800" dirty="0" smtClean="0"/>
                        <a:t>mol/l</a:t>
                      </a:r>
                      <a:endParaRPr lang="uk-UA" sz="1800" dirty="0"/>
                    </a:p>
                  </a:txBody>
                  <a:tcPr/>
                </a:tc>
                <a:tc>
                  <a:txBody>
                    <a:bodyPr/>
                    <a:lstStyle/>
                    <a:p>
                      <a:pPr>
                        <a:lnSpc>
                          <a:spcPct val="90000"/>
                        </a:lnSpc>
                      </a:pPr>
                      <a:r>
                        <a:rPr lang="uk-UA" sz="1800" dirty="0"/>
                        <a:t>-</a:t>
                      </a:r>
                    </a:p>
                  </a:txBody>
                  <a:tcPr/>
                </a:tc>
                <a:tc>
                  <a:txBody>
                    <a:bodyPr/>
                    <a:lstStyle/>
                    <a:p>
                      <a:pPr>
                        <a:lnSpc>
                          <a:spcPct val="90000"/>
                        </a:lnSpc>
                      </a:pPr>
                      <a:r>
                        <a:rPr lang="uk-UA" sz="1800" dirty="0"/>
                        <a:t>4,56</a:t>
                      </a:r>
                    </a:p>
                  </a:txBody>
                  <a:tcPr/>
                </a:tc>
                <a:tc>
                  <a:txBody>
                    <a:bodyPr/>
                    <a:lstStyle/>
                    <a:p>
                      <a:pPr>
                        <a:lnSpc>
                          <a:spcPct val="90000"/>
                        </a:lnSpc>
                      </a:pPr>
                      <a:r>
                        <a:rPr lang="uk-UA" sz="1800" dirty="0" smtClean="0"/>
                        <a:t>7,9</a:t>
                      </a:r>
                      <a:endParaRPr lang="uk-UA" sz="1800" dirty="0"/>
                    </a:p>
                  </a:txBody>
                  <a:tcPr/>
                </a:tc>
                <a:extLst>
                  <a:ext uri="{0D108BD9-81ED-4DB2-BD59-A6C34878D82A}">
                    <a16:rowId xmlns="" xmlns:a16="http://schemas.microsoft.com/office/drawing/2014/main" val="4261818934"/>
                  </a:ext>
                </a:extLst>
              </a:tr>
              <a:tr h="377774">
                <a:tc>
                  <a:txBody>
                    <a:bodyPr/>
                    <a:lstStyle/>
                    <a:p>
                      <a:pPr>
                        <a:lnSpc>
                          <a:spcPct val="90000"/>
                        </a:lnSpc>
                      </a:pPr>
                      <a:r>
                        <a:rPr lang="en-US" sz="1800" dirty="0" smtClean="0"/>
                        <a:t>Glucose</a:t>
                      </a:r>
                      <a:endParaRPr lang="uk-UA" sz="1800" dirty="0"/>
                    </a:p>
                  </a:txBody>
                  <a:tcP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uk-UA" sz="1800" dirty="0"/>
                        <a:t>3,5-5,9 ммоль/л</a:t>
                      </a:r>
                    </a:p>
                  </a:txBody>
                  <a:tcPr/>
                </a:tc>
                <a:tc>
                  <a:txBody>
                    <a:bodyPr/>
                    <a:lstStyle/>
                    <a:p>
                      <a:pPr>
                        <a:lnSpc>
                          <a:spcPct val="90000"/>
                        </a:lnSpc>
                      </a:pPr>
                      <a:r>
                        <a:rPr lang="uk-UA" sz="1800" dirty="0"/>
                        <a:t>-</a:t>
                      </a:r>
                    </a:p>
                  </a:txBody>
                  <a:tcPr/>
                </a:tc>
                <a:tc>
                  <a:txBody>
                    <a:bodyPr/>
                    <a:lstStyle/>
                    <a:p>
                      <a:pPr>
                        <a:lnSpc>
                          <a:spcPct val="90000"/>
                        </a:lnSpc>
                      </a:pPr>
                      <a:r>
                        <a:rPr lang="uk-UA" sz="1800" dirty="0"/>
                        <a:t>3,5</a:t>
                      </a:r>
                    </a:p>
                  </a:txBody>
                  <a:tcPr/>
                </a:tc>
                <a:tc>
                  <a:txBody>
                    <a:bodyPr/>
                    <a:lstStyle/>
                    <a:p>
                      <a:pPr>
                        <a:lnSpc>
                          <a:spcPct val="90000"/>
                        </a:lnSpc>
                      </a:pPr>
                      <a:r>
                        <a:rPr lang="uk-UA" sz="1800" dirty="0" smtClean="0"/>
                        <a:t>6,1</a:t>
                      </a:r>
                      <a:endParaRPr lang="uk-UA" sz="1800" dirty="0"/>
                    </a:p>
                  </a:txBody>
                  <a:tcPr/>
                </a:tc>
                <a:extLst>
                  <a:ext uri="{0D108BD9-81ED-4DB2-BD59-A6C34878D82A}">
                    <a16:rowId xmlns="" xmlns:a16="http://schemas.microsoft.com/office/drawing/2014/main" val="565687070"/>
                  </a:ext>
                </a:extLst>
              </a:tr>
              <a:tr h="377774">
                <a:tc>
                  <a:txBody>
                    <a:bodyPr/>
                    <a:lstStyle/>
                    <a:p>
                      <a:pPr>
                        <a:lnSpc>
                          <a:spcPct val="90000"/>
                        </a:lnSpc>
                      </a:pPr>
                      <a:r>
                        <a:rPr lang="en-US" sz="1800" dirty="0" smtClean="0"/>
                        <a:t>Hemoglobin</a:t>
                      </a:r>
                      <a:endParaRPr lang="en-US" sz="1800" dirty="0"/>
                    </a:p>
                  </a:txBody>
                  <a:tcPr/>
                </a:tc>
                <a:tc>
                  <a:txBody>
                    <a:bodyPr/>
                    <a:lstStyle/>
                    <a:p>
                      <a:pPr>
                        <a:lnSpc>
                          <a:spcPct val="90000"/>
                        </a:lnSpc>
                      </a:pPr>
                      <a:r>
                        <a:rPr lang="uk-UA" sz="1800" dirty="0"/>
                        <a:t>130-160 </a:t>
                      </a:r>
                      <a:r>
                        <a:rPr lang="en-US" sz="1800" dirty="0" smtClean="0"/>
                        <a:t>g</a:t>
                      </a:r>
                      <a:r>
                        <a:rPr lang="uk-UA" sz="1800" dirty="0" smtClean="0"/>
                        <a:t>/</a:t>
                      </a:r>
                      <a:r>
                        <a:rPr lang="en-US" sz="1800" dirty="0" smtClean="0"/>
                        <a:t>l</a:t>
                      </a:r>
                      <a:endParaRPr lang="en-US" sz="1800" dirty="0"/>
                    </a:p>
                  </a:txBody>
                  <a:tcPr/>
                </a:tc>
                <a:tc>
                  <a:txBody>
                    <a:bodyPr/>
                    <a:lstStyle/>
                    <a:p>
                      <a:pPr>
                        <a:lnSpc>
                          <a:spcPct val="90000"/>
                        </a:lnSpc>
                      </a:pPr>
                      <a:r>
                        <a:rPr lang="uk-UA" sz="1800" dirty="0"/>
                        <a:t>116</a:t>
                      </a:r>
                      <a:endParaRPr lang="en-US" sz="1800" dirty="0"/>
                    </a:p>
                  </a:txBody>
                  <a:tcPr/>
                </a:tc>
                <a:tc>
                  <a:txBody>
                    <a:bodyPr/>
                    <a:lstStyle/>
                    <a:p>
                      <a:pPr>
                        <a:lnSpc>
                          <a:spcPct val="90000"/>
                        </a:lnSpc>
                      </a:pPr>
                      <a:r>
                        <a:rPr lang="uk-UA" sz="1800" dirty="0"/>
                        <a:t>-</a:t>
                      </a:r>
                      <a:endParaRPr lang="en-US" sz="1800" dirty="0"/>
                    </a:p>
                  </a:txBody>
                  <a:tcPr/>
                </a:tc>
                <a:tc>
                  <a:txBody>
                    <a:bodyPr/>
                    <a:lstStyle/>
                    <a:p>
                      <a:pPr>
                        <a:lnSpc>
                          <a:spcPct val="90000"/>
                        </a:lnSpc>
                      </a:pPr>
                      <a:r>
                        <a:rPr lang="uk-UA" sz="1800" dirty="0" smtClean="0"/>
                        <a:t>123</a:t>
                      </a:r>
                      <a:endParaRPr lang="en-US" sz="1800" dirty="0"/>
                    </a:p>
                  </a:txBody>
                  <a:tcPr/>
                </a:tc>
                <a:extLst>
                  <a:ext uri="{0D108BD9-81ED-4DB2-BD59-A6C34878D82A}">
                    <a16:rowId xmlns="" xmlns:a16="http://schemas.microsoft.com/office/drawing/2014/main" val="1316376630"/>
                  </a:ext>
                </a:extLst>
              </a:tr>
              <a:tr h="377774">
                <a:tc>
                  <a:txBody>
                    <a:bodyPr/>
                    <a:lstStyle/>
                    <a:p>
                      <a:pPr>
                        <a:lnSpc>
                          <a:spcPct val="90000"/>
                        </a:lnSpc>
                      </a:pPr>
                      <a:r>
                        <a:rPr lang="en-US" sz="1800" dirty="0" smtClean="0"/>
                        <a:t>Erythrocytes</a:t>
                      </a:r>
                      <a:endParaRPr lang="en-US" sz="1800" dirty="0"/>
                    </a:p>
                  </a:txBody>
                  <a:tcPr/>
                </a:tc>
                <a:tc>
                  <a:txBody>
                    <a:bodyPr/>
                    <a:lstStyle/>
                    <a:p>
                      <a:pPr>
                        <a:lnSpc>
                          <a:spcPct val="90000"/>
                        </a:lnSpc>
                      </a:pPr>
                      <a:r>
                        <a:rPr lang="en-US" sz="1800" dirty="0"/>
                        <a:t>3,9‑5,3 </a:t>
                      </a:r>
                      <a:r>
                        <a:rPr lang="uk-UA" sz="1800" dirty="0"/>
                        <a:t>Г/л</a:t>
                      </a:r>
                      <a:endParaRPr lang="en-US" sz="1800" dirty="0"/>
                    </a:p>
                  </a:txBody>
                  <a:tcPr/>
                </a:tc>
                <a:tc>
                  <a:txBody>
                    <a:bodyPr/>
                    <a:lstStyle/>
                    <a:p>
                      <a:pPr>
                        <a:lnSpc>
                          <a:spcPct val="90000"/>
                        </a:lnSpc>
                      </a:pPr>
                      <a:r>
                        <a:rPr lang="uk-UA" sz="1800" dirty="0"/>
                        <a:t>3,7</a:t>
                      </a:r>
                      <a:endParaRPr lang="en-US" sz="1800" dirty="0"/>
                    </a:p>
                  </a:txBody>
                  <a:tcPr/>
                </a:tc>
                <a:tc>
                  <a:txBody>
                    <a:bodyPr/>
                    <a:lstStyle/>
                    <a:p>
                      <a:pPr>
                        <a:lnSpc>
                          <a:spcPct val="90000"/>
                        </a:lnSpc>
                      </a:pPr>
                      <a:r>
                        <a:rPr lang="uk-UA" sz="1800" dirty="0"/>
                        <a:t>-</a:t>
                      </a:r>
                      <a:endParaRPr lang="en-US" sz="1800" dirty="0"/>
                    </a:p>
                  </a:txBody>
                  <a:tcPr/>
                </a:tc>
                <a:tc>
                  <a:txBody>
                    <a:bodyPr/>
                    <a:lstStyle/>
                    <a:p>
                      <a:pPr>
                        <a:lnSpc>
                          <a:spcPct val="90000"/>
                        </a:lnSpc>
                      </a:pPr>
                      <a:r>
                        <a:rPr lang="uk-UA" sz="1800" dirty="0" smtClean="0"/>
                        <a:t>3,95</a:t>
                      </a:r>
                      <a:endParaRPr lang="en-US" sz="1800" dirty="0"/>
                    </a:p>
                  </a:txBody>
                  <a:tcPr/>
                </a:tc>
                <a:extLst>
                  <a:ext uri="{0D108BD9-81ED-4DB2-BD59-A6C34878D82A}">
                    <a16:rowId xmlns="" xmlns:a16="http://schemas.microsoft.com/office/drawing/2014/main" val="968803637"/>
                  </a:ext>
                </a:extLst>
              </a:tr>
              <a:tr h="377774">
                <a:tc>
                  <a:txBody>
                    <a:bodyPr/>
                    <a:lstStyle/>
                    <a:p>
                      <a:pPr>
                        <a:lnSpc>
                          <a:spcPct val="90000"/>
                        </a:lnSpc>
                      </a:pPr>
                      <a:r>
                        <a:rPr lang="en-US" sz="1800" dirty="0" smtClean="0"/>
                        <a:t>Leukocytes</a:t>
                      </a:r>
                      <a:endParaRPr lang="uk-UA" sz="1800" dirty="0"/>
                    </a:p>
                  </a:txBody>
                  <a:tcPr/>
                </a:tc>
                <a:tc>
                  <a:txBody>
                    <a:bodyPr/>
                    <a:lstStyle/>
                    <a:p>
                      <a:pPr>
                        <a:lnSpc>
                          <a:spcPct val="90000"/>
                        </a:lnSpc>
                      </a:pPr>
                      <a:r>
                        <a:rPr lang="uk-UA" sz="1800" dirty="0"/>
                        <a:t>4-9</a:t>
                      </a:r>
                    </a:p>
                  </a:txBody>
                  <a:tcPr/>
                </a:tc>
                <a:tc>
                  <a:txBody>
                    <a:bodyPr/>
                    <a:lstStyle/>
                    <a:p>
                      <a:pPr>
                        <a:lnSpc>
                          <a:spcPct val="90000"/>
                        </a:lnSpc>
                      </a:pPr>
                      <a:r>
                        <a:rPr lang="uk-UA" sz="1800" dirty="0"/>
                        <a:t>9,7</a:t>
                      </a:r>
                    </a:p>
                  </a:txBody>
                  <a:tcPr/>
                </a:tc>
                <a:tc>
                  <a:txBody>
                    <a:bodyPr/>
                    <a:lstStyle/>
                    <a:p>
                      <a:pPr>
                        <a:lnSpc>
                          <a:spcPct val="90000"/>
                        </a:lnSpc>
                      </a:pPr>
                      <a:r>
                        <a:rPr lang="uk-UA" sz="1800" dirty="0" smtClean="0"/>
                        <a:t>-</a:t>
                      </a:r>
                      <a:endParaRPr lang="uk-UA" sz="1800" dirty="0"/>
                    </a:p>
                  </a:txBody>
                  <a:tcPr/>
                </a:tc>
                <a:tc>
                  <a:txBody>
                    <a:bodyPr/>
                    <a:lstStyle/>
                    <a:p>
                      <a:pPr>
                        <a:lnSpc>
                          <a:spcPct val="90000"/>
                        </a:lnSpc>
                      </a:pPr>
                      <a:r>
                        <a:rPr lang="uk-UA" sz="1800" dirty="0" smtClean="0"/>
                        <a:t>7,89</a:t>
                      </a:r>
                      <a:endParaRPr lang="uk-UA" sz="1800" dirty="0"/>
                    </a:p>
                  </a:txBody>
                  <a:tcPr/>
                </a:tc>
                <a:extLst>
                  <a:ext uri="{0D108BD9-81ED-4DB2-BD59-A6C34878D82A}">
                    <a16:rowId xmlns="" xmlns:a16="http://schemas.microsoft.com/office/drawing/2014/main" val="229438874"/>
                  </a:ext>
                </a:extLst>
              </a:tr>
              <a:tr h="377774">
                <a:tc>
                  <a:txBody>
                    <a:bodyPr/>
                    <a:lstStyle/>
                    <a:p>
                      <a:pPr>
                        <a:lnSpc>
                          <a:spcPct val="90000"/>
                        </a:lnSpc>
                      </a:pPr>
                      <a:r>
                        <a:rPr lang="en-US" sz="1800" dirty="0" smtClean="0"/>
                        <a:t>Lymphocytes</a:t>
                      </a:r>
                      <a:r>
                        <a:rPr lang="uk-UA" sz="1800" dirty="0" smtClean="0"/>
                        <a:t> </a:t>
                      </a:r>
                      <a:endParaRPr lang="uk-UA" sz="1800" dirty="0"/>
                    </a:p>
                  </a:txBody>
                  <a:tcPr/>
                </a:tc>
                <a:tc>
                  <a:txBody>
                    <a:bodyPr/>
                    <a:lstStyle/>
                    <a:p>
                      <a:pPr>
                        <a:lnSpc>
                          <a:spcPct val="90000"/>
                        </a:lnSpc>
                      </a:pPr>
                      <a:r>
                        <a:rPr lang="uk-UA" sz="1800" dirty="0"/>
                        <a:t>19-37%</a:t>
                      </a:r>
                    </a:p>
                  </a:txBody>
                  <a:tcPr/>
                </a:tc>
                <a:tc>
                  <a:txBody>
                    <a:bodyPr/>
                    <a:lstStyle/>
                    <a:p>
                      <a:pPr>
                        <a:lnSpc>
                          <a:spcPct val="90000"/>
                        </a:lnSpc>
                      </a:pPr>
                      <a:r>
                        <a:rPr lang="uk-UA" sz="1800" dirty="0"/>
                        <a:t>27</a:t>
                      </a:r>
                    </a:p>
                  </a:txBody>
                  <a:tcPr/>
                </a:tc>
                <a:tc>
                  <a:txBody>
                    <a:bodyPr/>
                    <a:lstStyle/>
                    <a:p>
                      <a:pPr>
                        <a:lnSpc>
                          <a:spcPct val="90000"/>
                        </a:lnSpc>
                      </a:pPr>
                      <a:r>
                        <a:rPr lang="uk-UA" sz="1800" dirty="0"/>
                        <a:t>-</a:t>
                      </a:r>
                    </a:p>
                  </a:txBody>
                  <a:tcPr/>
                </a:tc>
                <a:tc>
                  <a:txBody>
                    <a:bodyPr/>
                    <a:lstStyle/>
                    <a:p>
                      <a:pPr>
                        <a:lnSpc>
                          <a:spcPct val="90000"/>
                        </a:lnSpc>
                      </a:pPr>
                      <a:r>
                        <a:rPr lang="uk-UA" sz="1800" dirty="0" smtClean="0"/>
                        <a:t>25</a:t>
                      </a:r>
                      <a:endParaRPr lang="uk-UA" sz="1800" dirty="0"/>
                    </a:p>
                  </a:txBody>
                  <a:tcPr/>
                </a:tc>
                <a:extLst>
                  <a:ext uri="{0D108BD9-81ED-4DB2-BD59-A6C34878D82A}">
                    <a16:rowId xmlns="" xmlns:a16="http://schemas.microsoft.com/office/drawing/2014/main" val="153992092"/>
                  </a:ext>
                </a:extLst>
              </a:tr>
              <a:tr h="377774">
                <a:tc>
                  <a:txBody>
                    <a:bodyPr/>
                    <a:lstStyle/>
                    <a:p>
                      <a:pPr>
                        <a:lnSpc>
                          <a:spcPct val="90000"/>
                        </a:lnSpc>
                      </a:pPr>
                      <a:r>
                        <a:rPr lang="en-US" sz="1800" dirty="0" err="1" smtClean="0"/>
                        <a:t>Monocytes</a:t>
                      </a:r>
                      <a:endParaRPr lang="uk-UA" sz="1800" dirty="0"/>
                    </a:p>
                  </a:txBody>
                  <a:tcPr/>
                </a:tc>
                <a:tc>
                  <a:txBody>
                    <a:bodyPr/>
                    <a:lstStyle/>
                    <a:p>
                      <a:pPr>
                        <a:lnSpc>
                          <a:spcPct val="90000"/>
                        </a:lnSpc>
                      </a:pPr>
                      <a:r>
                        <a:rPr lang="uk-UA" sz="1800" dirty="0"/>
                        <a:t>3-10%</a:t>
                      </a:r>
                    </a:p>
                  </a:txBody>
                  <a:tcPr/>
                </a:tc>
                <a:tc>
                  <a:txBody>
                    <a:bodyPr/>
                    <a:lstStyle/>
                    <a:p>
                      <a:pPr>
                        <a:lnSpc>
                          <a:spcPct val="90000"/>
                        </a:lnSpc>
                      </a:pPr>
                      <a:r>
                        <a:rPr lang="uk-UA" sz="1800" dirty="0" smtClean="0"/>
                        <a:t>8</a:t>
                      </a:r>
                      <a:endParaRPr lang="uk-UA" sz="1800" dirty="0"/>
                    </a:p>
                  </a:txBody>
                  <a:tcPr/>
                </a:tc>
                <a:tc>
                  <a:txBody>
                    <a:bodyPr/>
                    <a:lstStyle/>
                    <a:p>
                      <a:pPr>
                        <a:lnSpc>
                          <a:spcPct val="90000"/>
                        </a:lnSpc>
                      </a:pPr>
                      <a:r>
                        <a:rPr lang="uk-UA" sz="1800" dirty="0"/>
                        <a:t>-</a:t>
                      </a:r>
                    </a:p>
                  </a:txBody>
                  <a:tcPr/>
                </a:tc>
                <a:tc>
                  <a:txBody>
                    <a:bodyPr/>
                    <a:lstStyle/>
                    <a:p>
                      <a:pPr>
                        <a:lnSpc>
                          <a:spcPct val="90000"/>
                        </a:lnSpc>
                      </a:pPr>
                      <a:r>
                        <a:rPr lang="uk-UA" sz="1800" dirty="0" smtClean="0"/>
                        <a:t>10</a:t>
                      </a:r>
                      <a:endParaRPr lang="uk-UA" sz="1800" dirty="0"/>
                    </a:p>
                  </a:txBody>
                  <a:tcPr/>
                </a:tc>
                <a:extLst>
                  <a:ext uri="{0D108BD9-81ED-4DB2-BD59-A6C34878D82A}">
                    <a16:rowId xmlns="" xmlns:a16="http://schemas.microsoft.com/office/drawing/2014/main" val="3601916529"/>
                  </a:ext>
                </a:extLst>
              </a:tr>
              <a:tr h="377774">
                <a:tc>
                  <a:txBody>
                    <a:bodyPr/>
                    <a:lstStyle/>
                    <a:p>
                      <a:pPr>
                        <a:lnSpc>
                          <a:spcPct val="90000"/>
                        </a:lnSpc>
                      </a:pPr>
                      <a:r>
                        <a:rPr lang="en-US" sz="1800" dirty="0" smtClean="0"/>
                        <a:t>ESR</a:t>
                      </a:r>
                      <a:endParaRPr lang="uk-UA" sz="1800" dirty="0"/>
                    </a:p>
                  </a:txBody>
                  <a:tcPr/>
                </a:tc>
                <a:tc>
                  <a:txBody>
                    <a:bodyPr/>
                    <a:lstStyle/>
                    <a:p>
                      <a:pPr>
                        <a:lnSpc>
                          <a:spcPct val="90000"/>
                        </a:lnSpc>
                      </a:pPr>
                      <a:r>
                        <a:rPr lang="uk-UA" sz="1800" dirty="0"/>
                        <a:t>1-10 мм/год</a:t>
                      </a:r>
                    </a:p>
                  </a:txBody>
                  <a:tcPr/>
                </a:tc>
                <a:tc>
                  <a:txBody>
                    <a:bodyPr/>
                    <a:lstStyle/>
                    <a:p>
                      <a:pPr>
                        <a:lnSpc>
                          <a:spcPct val="90000"/>
                        </a:lnSpc>
                      </a:pPr>
                      <a:r>
                        <a:rPr lang="uk-UA" sz="1800" dirty="0"/>
                        <a:t>3</a:t>
                      </a:r>
                    </a:p>
                  </a:txBody>
                  <a:tcPr/>
                </a:tc>
                <a:tc>
                  <a:txBody>
                    <a:bodyPr/>
                    <a:lstStyle/>
                    <a:p>
                      <a:pPr>
                        <a:lnSpc>
                          <a:spcPct val="90000"/>
                        </a:lnSpc>
                      </a:pPr>
                      <a:r>
                        <a:rPr lang="uk-UA" sz="1800" dirty="0" smtClean="0"/>
                        <a:t>-</a:t>
                      </a:r>
                      <a:endParaRPr lang="uk-UA" sz="1800" dirty="0"/>
                    </a:p>
                  </a:txBody>
                  <a:tcPr/>
                </a:tc>
                <a:tc>
                  <a:txBody>
                    <a:bodyPr/>
                    <a:lstStyle/>
                    <a:p>
                      <a:pPr>
                        <a:lnSpc>
                          <a:spcPct val="90000"/>
                        </a:lnSpc>
                      </a:pPr>
                      <a:r>
                        <a:rPr lang="uk-UA" sz="1800" dirty="0" smtClean="0"/>
                        <a:t>13</a:t>
                      </a:r>
                      <a:endParaRPr lang="uk-UA" sz="1800" dirty="0"/>
                    </a:p>
                  </a:txBody>
                  <a:tcPr/>
                </a:tc>
                <a:extLst>
                  <a:ext uri="{0D108BD9-81ED-4DB2-BD59-A6C34878D82A}">
                    <a16:rowId xmlns="" xmlns:a16="http://schemas.microsoft.com/office/drawing/2014/main" val="3427985596"/>
                  </a:ext>
                </a:extLst>
              </a:tr>
            </a:tbl>
          </a:graphicData>
        </a:graphic>
      </p:graphicFrame>
    </p:spTree>
    <p:extLst>
      <p:ext uri="{BB962C8B-B14F-4D97-AF65-F5344CB8AC3E}">
        <p14:creationId xmlns:p14="http://schemas.microsoft.com/office/powerpoint/2010/main" xmlns="" val="4270862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900332"/>
          </a:xfrm>
        </p:spPr>
        <p:txBody>
          <a:bodyPr/>
          <a:lstStyle/>
          <a:p>
            <a:endParaRPr lang="ru-RU" dirty="0"/>
          </a:p>
        </p:txBody>
      </p:sp>
      <p:sp>
        <p:nvSpPr>
          <p:cNvPr id="3" name="Содержимое 2"/>
          <p:cNvSpPr>
            <a:spLocks noGrp="1"/>
          </p:cNvSpPr>
          <p:nvPr>
            <p:ph idx="1"/>
          </p:nvPr>
        </p:nvSpPr>
        <p:spPr>
          <a:xfrm>
            <a:off x="844062" y="703385"/>
            <a:ext cx="6457070" cy="5487646"/>
          </a:xfrm>
        </p:spPr>
        <p:txBody>
          <a:bodyPr>
            <a:normAutofit lnSpcReduction="10000"/>
          </a:bodyPr>
          <a:lstStyle/>
          <a:p>
            <a:pPr>
              <a:buFont typeface="Wingdings" pitchFamily="2" charset="2"/>
              <a:buChar char="Ø"/>
            </a:pPr>
            <a:r>
              <a:rPr lang="en-US" dirty="0" smtClean="0"/>
              <a:t>Currently, I  take in patients </a:t>
            </a:r>
            <a:r>
              <a:rPr lang="en-US" dirty="0" smtClean="0"/>
              <a:t>in a special room, </a:t>
            </a:r>
            <a:r>
              <a:rPr lang="en-US" dirty="0" smtClean="0"/>
              <a:t>that is outfitted as </a:t>
            </a:r>
            <a:r>
              <a:rPr lang="en-US" dirty="0" smtClean="0"/>
              <a:t>a bomb shelter. During the day, there are several </a:t>
            </a:r>
            <a:r>
              <a:rPr lang="en-US" dirty="0" smtClean="0"/>
              <a:t>sirens</a:t>
            </a:r>
            <a:r>
              <a:rPr lang="en-US" dirty="0" smtClean="0"/>
              <a:t>, but the doctors of my clinic may not stop taking </a:t>
            </a:r>
            <a:r>
              <a:rPr lang="en-US" dirty="0" smtClean="0"/>
              <a:t>in and  caring for  patients</a:t>
            </a:r>
            <a:r>
              <a:rPr lang="en-US" dirty="0" smtClean="0"/>
              <a:t>, as we are provided with bomb shelters, generators and a </a:t>
            </a:r>
            <a:r>
              <a:rPr lang="en-US" dirty="0" err="1" smtClean="0"/>
              <a:t>Starlinka</a:t>
            </a:r>
            <a:r>
              <a:rPr lang="en-US" dirty="0" smtClean="0"/>
              <a:t>.</a:t>
            </a:r>
          </a:p>
          <a:p>
            <a:pPr>
              <a:buFont typeface="Wingdings" pitchFamily="2" charset="2"/>
              <a:buChar char="Ø"/>
            </a:pPr>
            <a:r>
              <a:rPr lang="en-US" dirty="0" smtClean="0"/>
              <a:t>I use online consultations for the treatment of patients with cirrhosis in the recruited territories and in zones of combat conflicts</a:t>
            </a:r>
          </a:p>
          <a:p>
            <a:pPr>
              <a:buFont typeface="Wingdings" pitchFamily="2" charset="2"/>
              <a:buChar char="Ø"/>
            </a:pPr>
            <a:r>
              <a:rPr lang="en-US" dirty="0" smtClean="0"/>
              <a:t>I have developed </a:t>
            </a:r>
            <a:r>
              <a:rPr lang="en-US" dirty="0" smtClean="0"/>
              <a:t>no cost pro-bono programs </a:t>
            </a:r>
            <a:r>
              <a:rPr lang="en-US" dirty="0" smtClean="0"/>
              <a:t>for such patients and also for the military with viral hepatitis and gastrointestinal diseases</a:t>
            </a:r>
            <a:endParaRPr lang="ru-RU" dirty="0"/>
          </a:p>
        </p:txBody>
      </p:sp>
      <p:pic>
        <p:nvPicPr>
          <p:cNvPr id="5122" name="Picture 2"/>
          <p:cNvPicPr>
            <a:picLocks noChangeAspect="1" noChangeArrowheads="1"/>
          </p:cNvPicPr>
          <p:nvPr/>
        </p:nvPicPr>
        <p:blipFill>
          <a:blip r:embed="rId3" cstate="print"/>
          <a:srcRect/>
          <a:stretch>
            <a:fillRect/>
          </a:stretch>
        </p:blipFill>
        <p:spPr bwMode="auto">
          <a:xfrm>
            <a:off x="7596554" y="900333"/>
            <a:ext cx="4290646" cy="557415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932" y="1"/>
            <a:ext cx="11902067" cy="1003610"/>
          </a:xfrm>
        </p:spPr>
        <p:txBody>
          <a:bodyPr>
            <a:normAutofit fontScale="90000"/>
          </a:bodyPr>
          <a:lstStyle/>
          <a:p>
            <a:r>
              <a:rPr lang="en-US" sz="2700" b="1" dirty="0" smtClean="0"/>
              <a:t>On 24 February 2022, Russia  launched a large-scale military invasion of  Ukraine </a:t>
            </a:r>
            <a:r>
              <a:rPr lang="ru-RU" dirty="0" smtClean="0"/>
              <a:t/>
            </a:r>
            <a:br>
              <a:rPr lang="ru-RU" dirty="0" smtClean="0"/>
            </a:br>
            <a:endParaRPr lang="ru-RU" dirty="0"/>
          </a:p>
        </p:txBody>
      </p:sp>
      <p:sp>
        <p:nvSpPr>
          <p:cNvPr id="3" name="Содержимое 2"/>
          <p:cNvSpPr>
            <a:spLocks noGrp="1"/>
          </p:cNvSpPr>
          <p:nvPr>
            <p:ph idx="1"/>
          </p:nvPr>
        </p:nvSpPr>
        <p:spPr>
          <a:xfrm>
            <a:off x="334537" y="468352"/>
            <a:ext cx="11418848" cy="2029521"/>
          </a:xfrm>
        </p:spPr>
        <p:txBody>
          <a:bodyPr>
            <a:normAutofit/>
          </a:bodyPr>
          <a:lstStyle/>
          <a:p>
            <a:r>
              <a:rPr lang="en-US" dirty="0" smtClean="0"/>
              <a:t>Some </a:t>
            </a:r>
            <a:r>
              <a:rPr lang="en-US" dirty="0"/>
              <a:t>hospitals in Ukraine stopped providing routine medical care services. During the war in Ukraine, </a:t>
            </a:r>
            <a:r>
              <a:rPr lang="en-US" dirty="0" smtClean="0"/>
              <a:t>906 </a:t>
            </a:r>
            <a:r>
              <a:rPr lang="en-US" dirty="0"/>
              <a:t>healthcare facilities have been damaged, of which </a:t>
            </a:r>
            <a:r>
              <a:rPr lang="en-US" dirty="0" smtClean="0"/>
              <a:t>123 </a:t>
            </a:r>
            <a:r>
              <a:rPr lang="en-US" dirty="0"/>
              <a:t>have been completely destroyed</a:t>
            </a:r>
            <a:r>
              <a:rPr lang="en-US" dirty="0" smtClean="0"/>
              <a:t>.</a:t>
            </a:r>
            <a:endParaRPr lang="ru-RU" dirty="0"/>
          </a:p>
        </p:txBody>
      </p:sp>
      <p:pic>
        <p:nvPicPr>
          <p:cNvPr id="1028" name="Picture 4" descr="C:\Users\Admin\Desktop\Paris 2023\5734F3CE-A1A9-4156-B500-09244873620F.jpeg"/>
          <p:cNvPicPr>
            <a:picLocks noChangeAspect="1" noChangeArrowheads="1"/>
          </p:cNvPicPr>
          <p:nvPr/>
        </p:nvPicPr>
        <p:blipFill>
          <a:blip r:embed="rId3" cstate="print"/>
          <a:srcRect/>
          <a:stretch>
            <a:fillRect/>
          </a:stretch>
        </p:blipFill>
        <p:spPr bwMode="auto">
          <a:xfrm>
            <a:off x="1360449" y="1650380"/>
            <a:ext cx="9723862" cy="48999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30E29F-63BE-49DF-8098-30D21EBE0E06}"/>
              </a:ext>
            </a:extLst>
          </p:cNvPr>
          <p:cNvSpPr>
            <a:spLocks noGrp="1"/>
          </p:cNvSpPr>
          <p:nvPr>
            <p:ph type="title"/>
          </p:nvPr>
        </p:nvSpPr>
        <p:spPr>
          <a:xfrm>
            <a:off x="450166" y="365125"/>
            <a:ext cx="6049108" cy="1325563"/>
          </a:xfrm>
        </p:spPr>
        <p:txBody>
          <a:bodyPr>
            <a:normAutofit fontScale="90000"/>
          </a:bodyPr>
          <a:lstStyle/>
          <a:p>
            <a:r>
              <a:rPr lang="en-US" sz="1800" b="1" dirty="0" smtClean="0"/>
              <a:t/>
            </a:r>
            <a:br>
              <a:rPr lang="en-US" sz="1800" b="1" dirty="0" smtClean="0"/>
            </a:br>
            <a:r>
              <a:rPr lang="en-US" sz="2800" b="1" dirty="0" smtClean="0"/>
              <a:t>The consumption of alcohol by people is increasing.</a:t>
            </a:r>
            <a:r>
              <a:rPr lang="ru-RU" sz="2800" b="1" dirty="0" smtClean="0"/>
              <a:t/>
            </a:r>
            <a:br>
              <a:rPr lang="ru-RU" sz="2800" b="1" dirty="0" smtClean="0"/>
            </a:br>
            <a:endParaRPr lang="uk-UA" sz="2800" b="1" dirty="0"/>
          </a:p>
        </p:txBody>
      </p:sp>
      <p:sp>
        <p:nvSpPr>
          <p:cNvPr id="3" name="Місце для вмісту 2">
            <a:extLst>
              <a:ext uri="{FF2B5EF4-FFF2-40B4-BE49-F238E27FC236}">
                <a16:creationId xmlns="" xmlns:a16="http://schemas.microsoft.com/office/drawing/2014/main" id="{138E709D-2743-4ADA-8EC2-B9C7E3C151C2}"/>
              </a:ext>
            </a:extLst>
          </p:cNvPr>
          <p:cNvSpPr>
            <a:spLocks noGrp="1"/>
          </p:cNvSpPr>
          <p:nvPr>
            <p:ph idx="1"/>
          </p:nvPr>
        </p:nvSpPr>
        <p:spPr>
          <a:xfrm>
            <a:off x="838200" y="1825625"/>
            <a:ext cx="5257800" cy="4351338"/>
          </a:xfrm>
        </p:spPr>
        <p:txBody>
          <a:bodyPr>
            <a:normAutofit/>
          </a:bodyPr>
          <a:lstStyle/>
          <a:p>
            <a:pPr algn="just"/>
            <a:r>
              <a:rPr lang="en-US" dirty="0" smtClean="0"/>
              <a:t>Alcohol is a true satellite of wars.</a:t>
            </a:r>
          </a:p>
          <a:p>
            <a:pPr algn="just"/>
            <a:r>
              <a:rPr lang="en-US" dirty="0" smtClean="0"/>
              <a:t>From </a:t>
            </a:r>
            <a:r>
              <a:rPr lang="en-US" dirty="0" smtClean="0"/>
              <a:t>late February to early April, the sale of alcohol in Ukraine was banned</a:t>
            </a:r>
            <a:r>
              <a:rPr lang="en-US" dirty="0" smtClean="0"/>
              <a:t>.</a:t>
            </a:r>
          </a:p>
          <a:p>
            <a:pPr algn="just"/>
            <a:r>
              <a:rPr lang="en-US" b="1" dirty="0" smtClean="0"/>
              <a:t>The use of alcohol has initially decrease.</a:t>
            </a:r>
            <a:endParaRPr lang="uk-UA" dirty="0"/>
          </a:p>
        </p:txBody>
      </p:sp>
      <p:pic>
        <p:nvPicPr>
          <p:cNvPr id="1026" name="Picture 2" descr=" ">
            <a:extLst>
              <a:ext uri="{FF2B5EF4-FFF2-40B4-BE49-F238E27FC236}">
                <a16:creationId xmlns="" xmlns:a16="http://schemas.microsoft.com/office/drawing/2014/main" id="{720F0F2D-47BF-4931-9956-164D34368CC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8750"/>
          <a:stretch/>
        </p:blipFill>
        <p:spPr bwMode="auto">
          <a:xfrm>
            <a:off x="6096000" y="300037"/>
            <a:ext cx="5915025" cy="62579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80898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970112"/>
          </a:xfrm>
        </p:spPr>
        <p:txBody>
          <a:bodyPr/>
          <a:lstStyle/>
          <a:p>
            <a:endParaRPr lang="ru-RU" dirty="0"/>
          </a:p>
        </p:txBody>
      </p:sp>
      <p:sp>
        <p:nvSpPr>
          <p:cNvPr id="3" name="Содержимое 2"/>
          <p:cNvSpPr>
            <a:spLocks noGrp="1"/>
          </p:cNvSpPr>
          <p:nvPr>
            <p:ph idx="1"/>
          </p:nvPr>
        </p:nvSpPr>
        <p:spPr>
          <a:xfrm>
            <a:off x="838200" y="2546251"/>
            <a:ext cx="10515600" cy="3630711"/>
          </a:xfrm>
        </p:spPr>
        <p:txBody>
          <a:bodyPr>
            <a:normAutofit/>
          </a:bodyPr>
          <a:lstStyle/>
          <a:p>
            <a:pPr fontAlgn="base">
              <a:buNone/>
            </a:pPr>
            <a:r>
              <a:rPr lang="en-US" dirty="0" smtClean="0"/>
              <a:t>  EASL </a:t>
            </a:r>
            <a:r>
              <a:rPr lang="en-US" dirty="0" smtClean="0"/>
              <a:t>is deeply concerned about the situation in Ukraine. </a:t>
            </a:r>
            <a:r>
              <a:rPr lang="en-US" dirty="0" smtClean="0"/>
              <a:t>EASL </a:t>
            </a:r>
            <a:r>
              <a:rPr lang="en-US" dirty="0" smtClean="0"/>
              <a:t>have</a:t>
            </a:r>
            <a:r>
              <a:rPr lang="en-US" dirty="0" smtClean="0"/>
              <a:t> </a:t>
            </a:r>
            <a:r>
              <a:rPr lang="en-US" b="1" dirty="0" smtClean="0"/>
              <a:t>published a  joint statement, together with the World Health Organization Regional Office for Europe, and the European Centre for Disease Prevention and Control (ECDC)</a:t>
            </a:r>
            <a:r>
              <a:rPr lang="en-US" dirty="0" smtClean="0"/>
              <a:t>:</a:t>
            </a:r>
            <a:r>
              <a:rPr lang="en-US" i="1" dirty="0" smtClean="0"/>
              <a:t> EASL, WHO, and ECDC Joint statement: Ensuring high-quality viral hepatitis care for refugees from Ukraine. </a:t>
            </a:r>
            <a:endParaRPr lang="en-US" dirty="0" smtClean="0"/>
          </a:p>
          <a:p>
            <a:pPr>
              <a:buNone/>
            </a:pP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9141" y="365125"/>
            <a:ext cx="11812859" cy="1325563"/>
          </a:xfrm>
        </p:spPr>
        <p:txBody>
          <a:bodyPr>
            <a:normAutofit fontScale="90000"/>
          </a:bodyPr>
          <a:lstStyle/>
          <a:p>
            <a:r>
              <a:rPr lang="en-US" sz="3100" dirty="0" smtClean="0"/>
              <a:t>396 </a:t>
            </a:r>
            <a:r>
              <a:rPr lang="en-US" sz="3100" dirty="0" smtClean="0"/>
              <a:t>pharmacies and many drugstores were damaged. More than 200 emergency medical vehicles were shot at or taken away by the occupiers.</a:t>
            </a:r>
            <a:r>
              <a:rPr lang="ru-RU" dirty="0" smtClean="0"/>
              <a:t/>
            </a:r>
            <a:br>
              <a:rPr lang="ru-RU" dirty="0" smtClean="0"/>
            </a:br>
            <a:endParaRPr lang="ru-RU" dirty="0"/>
          </a:p>
        </p:txBody>
      </p:sp>
      <p:sp>
        <p:nvSpPr>
          <p:cNvPr id="3" name="Содержимое 2"/>
          <p:cNvSpPr>
            <a:spLocks noGrp="1"/>
          </p:cNvSpPr>
          <p:nvPr>
            <p:ph idx="1"/>
          </p:nvPr>
        </p:nvSpPr>
        <p:spPr/>
        <p:txBody>
          <a:bodyPr/>
          <a:lstStyle/>
          <a:p>
            <a:endParaRPr lang="ru-RU" dirty="0"/>
          </a:p>
        </p:txBody>
      </p:sp>
      <p:pic>
        <p:nvPicPr>
          <p:cNvPr id="4" name="Picture 3"/>
          <p:cNvPicPr>
            <a:picLocks noChangeAspect="1" noChangeArrowheads="1"/>
          </p:cNvPicPr>
          <p:nvPr/>
        </p:nvPicPr>
        <p:blipFill>
          <a:blip r:embed="rId3" cstate="print"/>
          <a:srcRect/>
          <a:stretch>
            <a:fillRect/>
          </a:stretch>
        </p:blipFill>
        <p:spPr bwMode="auto">
          <a:xfrm>
            <a:off x="490654" y="1382751"/>
            <a:ext cx="10995102" cy="5475249"/>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013" y="365126"/>
            <a:ext cx="10932458" cy="858556"/>
          </a:xfrm>
        </p:spPr>
        <p:txBody>
          <a:bodyPr>
            <a:normAutofit/>
          </a:bodyPr>
          <a:lstStyle/>
          <a:p>
            <a:r>
              <a:rPr lang="en-US" sz="2800" b="1" dirty="0" smtClean="0">
                <a:latin typeface="Arial" pitchFamily="34" charset="0"/>
                <a:cs typeface="Arial" pitchFamily="34" charset="0"/>
              </a:rPr>
              <a:t>T</a:t>
            </a:r>
            <a:r>
              <a:rPr lang="en-US" sz="2800" b="1" dirty="0" smtClean="0">
                <a:latin typeface="Arial" pitchFamily="34" charset="0"/>
                <a:cs typeface="Arial" pitchFamily="34" charset="0"/>
              </a:rPr>
              <a:t>he </a:t>
            </a:r>
            <a:r>
              <a:rPr lang="en-US" sz="2800" b="1" dirty="0" smtClean="0">
                <a:latin typeface="Arial" pitchFamily="34" charset="0"/>
                <a:cs typeface="Arial" pitchFamily="34" charset="0"/>
              </a:rPr>
              <a:t>situation is slightly </a:t>
            </a:r>
            <a:r>
              <a:rPr lang="en-US" sz="2800" b="1" dirty="0" smtClean="0">
                <a:latin typeface="Arial" pitchFamily="34" charset="0"/>
                <a:cs typeface="Arial" pitchFamily="34" charset="0"/>
              </a:rPr>
              <a:t>better in </a:t>
            </a:r>
            <a:r>
              <a:rPr lang="en-US" sz="2800" b="1" dirty="0" smtClean="0">
                <a:latin typeface="Arial" pitchFamily="34" charset="0"/>
                <a:cs typeface="Arial" pitchFamily="34" charset="0"/>
              </a:rPr>
              <a:t>Kyiv and western </a:t>
            </a:r>
            <a:r>
              <a:rPr lang="en-US" sz="2800" b="1" dirty="0" smtClean="0">
                <a:latin typeface="Arial" pitchFamily="34" charset="0"/>
                <a:cs typeface="Arial" pitchFamily="34" charset="0"/>
              </a:rPr>
              <a:t>Ukraine</a:t>
            </a:r>
            <a:endParaRPr lang="ru-RU" sz="2800" b="1" dirty="0"/>
          </a:p>
        </p:txBody>
      </p:sp>
      <p:sp>
        <p:nvSpPr>
          <p:cNvPr id="3" name="Содержимое 2"/>
          <p:cNvSpPr>
            <a:spLocks noGrp="1"/>
          </p:cNvSpPr>
          <p:nvPr>
            <p:ph idx="1"/>
          </p:nvPr>
        </p:nvSpPr>
        <p:spPr>
          <a:xfrm>
            <a:off x="712694" y="1438836"/>
            <a:ext cx="10641106" cy="4738128"/>
          </a:xfrm>
        </p:spPr>
        <p:txBody>
          <a:bodyPr>
            <a:normAutofit/>
          </a:bodyPr>
          <a:lstStyle/>
          <a:p>
            <a:r>
              <a:rPr lang="en-US" sz="1600" dirty="0" smtClean="0">
                <a:latin typeface="Arial" pitchFamily="34" charset="0"/>
                <a:cs typeface="Arial" pitchFamily="34" charset="0"/>
              </a:rPr>
              <a:t> </a:t>
            </a:r>
            <a:r>
              <a:rPr lang="en-US" sz="1600" dirty="0">
                <a:latin typeface="Arial" pitchFamily="34" charset="0"/>
                <a:cs typeface="Arial" pitchFamily="34" charset="0"/>
              </a:rPr>
              <a:t>Hospitals and primary care operate and provide services. </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The m</a:t>
            </a:r>
            <a:r>
              <a:rPr lang="en-US" sz="1600" dirty="0" smtClean="0">
                <a:latin typeface="Arial" pitchFamily="34" charset="0"/>
                <a:cs typeface="Arial" pitchFamily="34" charset="0"/>
              </a:rPr>
              <a:t>edicine in Ukraine </a:t>
            </a:r>
            <a:r>
              <a:rPr lang="en-US" sz="1600" dirty="0">
                <a:latin typeface="Arial" pitchFamily="34" charset="0"/>
                <a:cs typeface="Arial" pitchFamily="34" charset="0"/>
              </a:rPr>
              <a:t>developed very </a:t>
            </a:r>
            <a:r>
              <a:rPr lang="en-US" sz="1600" dirty="0" smtClean="0">
                <a:latin typeface="Arial" pitchFamily="34" charset="0"/>
                <a:cs typeface="Arial" pitchFamily="34" charset="0"/>
              </a:rPr>
              <a:t>rapidly</a:t>
            </a:r>
            <a:r>
              <a:rPr lang="en-US" sz="1600" dirty="0" smtClean="0">
                <a:latin typeface="Arial" pitchFamily="34" charset="0"/>
                <a:cs typeface="Arial" pitchFamily="34" charset="0"/>
              </a:rPr>
              <a:t> before </a:t>
            </a:r>
            <a:r>
              <a:rPr lang="en-US" sz="1600" dirty="0" smtClean="0">
                <a:latin typeface="Arial" pitchFamily="34" charset="0"/>
                <a:cs typeface="Arial" pitchFamily="34" charset="0"/>
              </a:rPr>
              <a:t>the </a:t>
            </a:r>
            <a:r>
              <a:rPr lang="en-US" sz="1600" dirty="0" smtClean="0">
                <a:latin typeface="Arial" pitchFamily="34" charset="0"/>
                <a:cs typeface="Arial" pitchFamily="34" charset="0"/>
              </a:rPr>
              <a:t>war</a:t>
            </a:r>
            <a:endParaRPr lang="ru-RU" sz="1600" dirty="0">
              <a:latin typeface="Arial" pitchFamily="34" charset="0"/>
              <a:cs typeface="Arial" pitchFamily="34" charset="0"/>
            </a:endParaRPr>
          </a:p>
          <a:p>
            <a:r>
              <a:rPr lang="en-US" sz="1600" dirty="0">
                <a:latin typeface="Arial" pitchFamily="34" charset="0"/>
                <a:cs typeface="Arial" pitchFamily="34" charset="0"/>
              </a:rPr>
              <a:t>Our clinics had modern equipment, innovative methods, participated in scientific research</a:t>
            </a:r>
            <a:r>
              <a:rPr lang="en-US" sz="1600" dirty="0" smtClean="0">
                <a:latin typeface="Arial" pitchFamily="34" charset="0"/>
                <a:cs typeface="Arial" pitchFamily="34" charset="0"/>
              </a:rPr>
              <a:t>,</a:t>
            </a:r>
            <a:r>
              <a:rPr lang="ru-RU" sz="1600" dirty="0" smtClean="0">
                <a:latin typeface="Arial" pitchFamily="34" charset="0"/>
                <a:cs typeface="Arial" pitchFamily="34" charset="0"/>
              </a:rPr>
              <a:t> </a:t>
            </a:r>
            <a:r>
              <a:rPr lang="en-US" sz="1600" dirty="0" smtClean="0">
                <a:latin typeface="Arial" pitchFamily="34" charset="0"/>
                <a:cs typeface="Arial" pitchFamily="34" charset="0"/>
              </a:rPr>
              <a:t>and much </a:t>
            </a:r>
            <a:r>
              <a:rPr lang="en-US" sz="1600" dirty="0">
                <a:latin typeface="Arial" pitchFamily="34" charset="0"/>
                <a:cs typeface="Arial" pitchFamily="34" charset="0"/>
              </a:rPr>
              <a:t>has been done in the field of transplantation</a:t>
            </a:r>
            <a:endParaRPr lang="ru-RU" sz="1600" dirty="0">
              <a:latin typeface="Arial" pitchFamily="34" charset="0"/>
              <a:cs typeface="Arial" pitchFamily="34" charset="0"/>
            </a:endParaRPr>
          </a:p>
        </p:txBody>
      </p:sp>
      <p:pic>
        <p:nvPicPr>
          <p:cNvPr id="4098" name="Picture 2" descr="C:\Users\Admin\Desktop\Paris 2023\82D843AD-A358-4B07-B6A0-9184FD56AE37.jpeg"/>
          <p:cNvPicPr>
            <a:picLocks noChangeAspect="1" noChangeArrowheads="1"/>
          </p:cNvPicPr>
          <p:nvPr/>
        </p:nvPicPr>
        <p:blipFill>
          <a:blip r:embed="rId2" cstate="print"/>
          <a:srcRect/>
          <a:stretch>
            <a:fillRect/>
          </a:stretch>
        </p:blipFill>
        <p:spPr bwMode="auto">
          <a:xfrm>
            <a:off x="8821270" y="2886891"/>
            <a:ext cx="3370729" cy="3971108"/>
          </a:xfrm>
          <a:prstGeom prst="rect">
            <a:avLst/>
          </a:prstGeom>
          <a:noFill/>
        </p:spPr>
      </p:pic>
      <p:pic>
        <p:nvPicPr>
          <p:cNvPr id="4099" name="Picture 3" descr="C:\Users\Admin\Desktop\Paris 2023\C025AF80-6D70-4ED6-93D9-03EF7E6322E3.jpeg"/>
          <p:cNvPicPr>
            <a:picLocks noChangeAspect="1" noChangeArrowheads="1"/>
          </p:cNvPicPr>
          <p:nvPr/>
        </p:nvPicPr>
        <p:blipFill>
          <a:blip r:embed="rId3" cstate="print"/>
          <a:srcRect/>
          <a:stretch>
            <a:fillRect/>
          </a:stretch>
        </p:blipFill>
        <p:spPr bwMode="auto">
          <a:xfrm>
            <a:off x="3193366" y="2926080"/>
            <a:ext cx="5584874" cy="3931919"/>
          </a:xfrm>
          <a:prstGeom prst="rect">
            <a:avLst/>
          </a:prstGeom>
          <a:noFill/>
        </p:spPr>
      </p:pic>
      <p:pic>
        <p:nvPicPr>
          <p:cNvPr id="4100" name="Picture 4" descr="C:\Users\Admin\Desktop\Paris 2023\F47234BE-CC0E-41DF-8546-43D6B413AED9.jpeg"/>
          <p:cNvPicPr>
            <a:picLocks noChangeAspect="1" noChangeArrowheads="1"/>
          </p:cNvPicPr>
          <p:nvPr/>
        </p:nvPicPr>
        <p:blipFill>
          <a:blip r:embed="rId4" cstate="print"/>
          <a:srcRect/>
          <a:stretch>
            <a:fillRect/>
          </a:stretch>
        </p:blipFill>
        <p:spPr bwMode="auto">
          <a:xfrm>
            <a:off x="267286" y="2931459"/>
            <a:ext cx="3924886" cy="392654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F31E054-AF2C-5444-8E28-4AABB1AC29AF}"/>
              </a:ext>
            </a:extLst>
          </p:cNvPr>
          <p:cNvSpPr>
            <a:spLocks noGrp="1"/>
          </p:cNvSpPr>
          <p:nvPr>
            <p:ph type="title"/>
          </p:nvPr>
        </p:nvSpPr>
        <p:spPr>
          <a:xfrm>
            <a:off x="215153" y="215153"/>
            <a:ext cx="11138647" cy="860613"/>
          </a:xfrm>
        </p:spPr>
        <p:txBody>
          <a:bodyPr>
            <a:normAutofit fontScale="90000"/>
          </a:bodyPr>
          <a:lstStyle/>
          <a:p>
            <a:r>
              <a:rPr lang="en" sz="2000" b="1" dirty="0" smtClean="0"/>
              <a:t/>
            </a:r>
            <a:br>
              <a:rPr lang="en" sz="2000" b="1" dirty="0" smtClean="0"/>
            </a:br>
            <a:r>
              <a:rPr lang="en" sz="2000" b="1" dirty="0" smtClean="0"/>
              <a:t/>
            </a:r>
            <a:br>
              <a:rPr lang="en" sz="2000" b="1" dirty="0" smtClean="0"/>
            </a:br>
            <a:r>
              <a:rPr lang="en" sz="2000" b="1" dirty="0" smtClean="0">
                <a:solidFill>
                  <a:schemeClr val="accent1"/>
                </a:solidFill>
              </a:rPr>
              <a:t>Since </a:t>
            </a:r>
            <a:r>
              <a:rPr lang="en" sz="2000" b="1" dirty="0" smtClean="0">
                <a:solidFill>
                  <a:schemeClr val="accent1"/>
                </a:solidFill>
              </a:rPr>
              <a:t>the beginning of the war in Ukraine, many citizens have been forced to change their place of residence. At the same time, the Ministry of Health reminds </a:t>
            </a:r>
            <a:r>
              <a:rPr lang="en" sz="2000" b="1" dirty="0" smtClean="0">
                <a:solidFill>
                  <a:schemeClr val="accent1"/>
                </a:solidFill>
              </a:rPr>
              <a:t>everyone that </a:t>
            </a:r>
            <a:r>
              <a:rPr lang="en" sz="2000" b="1" dirty="0" smtClean="0">
                <a:solidFill>
                  <a:schemeClr val="accent1"/>
                </a:solidFill>
              </a:rPr>
              <a:t>inpatient care is provided free of charge - regardless of where patients live and which institution they decide to choose for hospitalization. </a:t>
            </a:r>
            <a:r>
              <a:rPr lang="en" b="1" dirty="0" smtClean="0">
                <a:solidFill>
                  <a:schemeClr val="accent1"/>
                </a:solidFill>
              </a:rPr>
              <a:t/>
            </a:r>
            <a:br>
              <a:rPr lang="en" b="1" dirty="0" smtClean="0">
                <a:solidFill>
                  <a:schemeClr val="accent1"/>
                </a:solidFill>
              </a:rPr>
            </a:br>
            <a:endParaRPr lang="ru-RU" b="1" dirty="0">
              <a:solidFill>
                <a:schemeClr val="accent1"/>
              </a:solidFill>
            </a:endParaRPr>
          </a:p>
        </p:txBody>
      </p:sp>
      <p:sp>
        <p:nvSpPr>
          <p:cNvPr id="3" name="Объект 2">
            <a:extLst>
              <a:ext uri="{FF2B5EF4-FFF2-40B4-BE49-F238E27FC236}">
                <a16:creationId xmlns="" xmlns:a16="http://schemas.microsoft.com/office/drawing/2014/main" id="{E8C982CA-0C78-544E-918A-C5C99D2B70AC}"/>
              </a:ext>
            </a:extLst>
          </p:cNvPr>
          <p:cNvSpPr>
            <a:spLocks noGrp="1"/>
          </p:cNvSpPr>
          <p:nvPr>
            <p:ph idx="1"/>
          </p:nvPr>
        </p:nvSpPr>
        <p:spPr>
          <a:xfrm>
            <a:off x="228600" y="968189"/>
            <a:ext cx="7893424" cy="5889812"/>
          </a:xfrm>
        </p:spPr>
        <p:txBody>
          <a:bodyPr>
            <a:noAutofit/>
          </a:bodyPr>
          <a:lstStyle/>
          <a:p>
            <a:pPr>
              <a:buFont typeface="Wingdings" pitchFamily="2" charset="2"/>
              <a:buChar char="Ø"/>
            </a:pPr>
            <a:r>
              <a:rPr lang="en" sz="1800" dirty="0" smtClean="0"/>
              <a:t>All </a:t>
            </a:r>
            <a:r>
              <a:rPr lang="en" sz="1800" dirty="0"/>
              <a:t>medical and related services provided by the package of medical services are guaranteed, and patients do not have to pay extra for anything. In particular, it covers all areas necessary for patients: cardiology, neurology, infectious diseases, pulmonology, gastroenterology, pediatrics and more.</a:t>
            </a:r>
          </a:p>
          <a:p>
            <a:pPr>
              <a:buFont typeface="Wingdings" pitchFamily="2" charset="2"/>
              <a:buChar char="Ø"/>
            </a:pPr>
            <a:r>
              <a:rPr lang="en" sz="1800" dirty="0"/>
              <a:t>Patients can receive free services in the following cases:</a:t>
            </a:r>
          </a:p>
          <a:p>
            <a:pPr>
              <a:buFont typeface="Wingdings" pitchFamily="2" charset="2"/>
              <a:buChar char="Ø"/>
            </a:pPr>
            <a:r>
              <a:rPr lang="en" sz="1800" dirty="0" smtClean="0"/>
              <a:t> </a:t>
            </a:r>
            <a:r>
              <a:rPr lang="en" sz="1800" dirty="0"/>
              <a:t>if there is a referral from a family / attending physician</a:t>
            </a:r>
          </a:p>
          <a:p>
            <a:pPr>
              <a:buFont typeface="Wingdings" pitchFamily="2" charset="2"/>
              <a:buChar char="Ø"/>
            </a:pPr>
            <a:r>
              <a:rPr lang="en" sz="1800" dirty="0" smtClean="0"/>
              <a:t> </a:t>
            </a:r>
            <a:r>
              <a:rPr lang="en" sz="1800" dirty="0"/>
              <a:t>if the patient is taken to hospital by an emergency team</a:t>
            </a:r>
          </a:p>
          <a:p>
            <a:pPr>
              <a:buFont typeface="Wingdings" pitchFamily="2" charset="2"/>
              <a:buChar char="Ø"/>
            </a:pPr>
            <a:r>
              <a:rPr lang="en" sz="1800" dirty="0" smtClean="0"/>
              <a:t> </a:t>
            </a:r>
            <a:r>
              <a:rPr lang="en" sz="1800" dirty="0"/>
              <a:t>by referral from another clinical unit or institution if the person is already being treated in a hospital</a:t>
            </a:r>
          </a:p>
          <a:p>
            <a:pPr>
              <a:buFont typeface="Wingdings" pitchFamily="2" charset="2"/>
              <a:buChar char="Ø"/>
            </a:pPr>
            <a:r>
              <a:rPr lang="en" sz="1800" dirty="0" smtClean="0"/>
              <a:t> </a:t>
            </a:r>
            <a:r>
              <a:rPr lang="en" sz="1800" dirty="0"/>
              <a:t>on self-appeal in case of emergency</a:t>
            </a:r>
          </a:p>
          <a:p>
            <a:pPr>
              <a:buFont typeface="Wingdings" pitchFamily="2" charset="2"/>
              <a:buChar char="Ø"/>
            </a:pPr>
            <a:r>
              <a:rPr lang="en" sz="1800" dirty="0" smtClean="0">
                <a:solidFill>
                  <a:schemeClr val="accent1"/>
                </a:solidFill>
              </a:rPr>
              <a:t>Free of charge for patients are: </a:t>
            </a:r>
            <a:r>
              <a:rPr lang="en" sz="1800" dirty="0" smtClean="0"/>
              <a:t>blood</a:t>
            </a:r>
            <a:r>
              <a:rPr lang="en" sz="1800" dirty="0"/>
              <a:t>, urine, cerebrospinal fluid tests, bacteriological and other laboratory tests</a:t>
            </a:r>
          </a:p>
          <a:p>
            <a:pPr>
              <a:buFont typeface="Wingdings" pitchFamily="2" charset="2"/>
              <a:buChar char="Ø"/>
            </a:pPr>
            <a:r>
              <a:rPr lang="en" sz="1800" dirty="0" smtClean="0"/>
              <a:t> </a:t>
            </a:r>
            <a:r>
              <a:rPr lang="en" sz="1800" dirty="0"/>
              <a:t>electrocardiography, ultrasound (including doppler), endoscopic examination, X-ray, CT, </a:t>
            </a:r>
            <a:r>
              <a:rPr lang="en" sz="1800" dirty="0" smtClean="0"/>
              <a:t>MRI</a:t>
            </a:r>
            <a:endParaRPr lang="en" sz="1800" dirty="0"/>
          </a:p>
          <a:p>
            <a:pPr>
              <a:buFont typeface="Wingdings" pitchFamily="2" charset="2"/>
              <a:buChar char="Ø"/>
            </a:pPr>
            <a:r>
              <a:rPr lang="en" sz="1800" dirty="0" smtClean="0"/>
              <a:t>anesthesia </a:t>
            </a:r>
            <a:r>
              <a:rPr lang="en" sz="1800" dirty="0"/>
              <a:t>at all stages</a:t>
            </a:r>
          </a:p>
          <a:p>
            <a:pPr>
              <a:buFont typeface="Wingdings" pitchFamily="2" charset="2"/>
              <a:buChar char="Ø"/>
            </a:pPr>
            <a:r>
              <a:rPr lang="en" sz="1800" dirty="0" smtClean="0"/>
              <a:t> </a:t>
            </a:r>
            <a:r>
              <a:rPr lang="en" sz="1800" dirty="0"/>
              <a:t>provision of medicines from the National List, as well as those purchased at the expense of other programs of the central and local </a:t>
            </a:r>
            <a:r>
              <a:rPr lang="en" sz="1800" dirty="0" smtClean="0"/>
              <a:t>budgets </a:t>
            </a:r>
          </a:p>
          <a:p>
            <a:pPr>
              <a:buFont typeface="Wingdings" pitchFamily="2" charset="2"/>
              <a:buChar char="Ø"/>
            </a:pPr>
            <a:r>
              <a:rPr lang="en" sz="1800" dirty="0" smtClean="0"/>
              <a:t> </a:t>
            </a:r>
            <a:r>
              <a:rPr lang="en" sz="1800" dirty="0"/>
              <a:t>intensive care</a:t>
            </a:r>
            <a:endParaRPr lang="ru-RU" sz="1800" dirty="0"/>
          </a:p>
        </p:txBody>
      </p:sp>
      <p:pic>
        <p:nvPicPr>
          <p:cNvPr id="4" name="Picture 2"/>
          <p:cNvPicPr>
            <a:picLocks noChangeAspect="1" noChangeArrowheads="1"/>
          </p:cNvPicPr>
          <p:nvPr/>
        </p:nvPicPr>
        <p:blipFill>
          <a:blip r:embed="rId2" cstate="print"/>
          <a:srcRect/>
          <a:stretch>
            <a:fillRect/>
          </a:stretch>
        </p:blipFill>
        <p:spPr bwMode="auto">
          <a:xfrm>
            <a:off x="8108577" y="1465729"/>
            <a:ext cx="4083424" cy="3186953"/>
          </a:xfrm>
          <a:prstGeom prst="rect">
            <a:avLst/>
          </a:prstGeom>
          <a:noFill/>
          <a:ln w="9525">
            <a:noFill/>
            <a:miter lim="800000"/>
            <a:headEnd/>
            <a:tailEnd/>
          </a:ln>
          <a:effectLst/>
        </p:spPr>
      </p:pic>
    </p:spTree>
    <p:extLst>
      <p:ext uri="{BB962C8B-B14F-4D97-AF65-F5344CB8AC3E}">
        <p14:creationId xmlns="" xmlns:p14="http://schemas.microsoft.com/office/powerpoint/2010/main" val="210580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r>
              <a:rPr lang="en-US" dirty="0" smtClean="0"/>
              <a:t>People </a:t>
            </a:r>
            <a:r>
              <a:rPr lang="en-US" dirty="0"/>
              <a:t>with chronic diseases are especially affected now, including patients with liver diseases. </a:t>
            </a:r>
            <a:endParaRPr lang="en-US" dirty="0" smtClean="0"/>
          </a:p>
          <a:p>
            <a:r>
              <a:rPr lang="en-US" dirty="0" smtClean="0"/>
              <a:t>The </a:t>
            </a:r>
            <a:r>
              <a:rPr lang="en-US" dirty="0"/>
              <a:t>number of </a:t>
            </a:r>
            <a:r>
              <a:rPr lang="en-US" dirty="0" err="1"/>
              <a:t>decompensated</a:t>
            </a:r>
            <a:r>
              <a:rPr lang="en-US" dirty="0"/>
              <a:t> </a:t>
            </a:r>
            <a:r>
              <a:rPr lang="en-US" dirty="0" smtClean="0"/>
              <a:t>cases </a:t>
            </a:r>
            <a:r>
              <a:rPr lang="en-US" dirty="0" smtClean="0"/>
              <a:t>of </a:t>
            </a:r>
            <a:r>
              <a:rPr lang="en-US" dirty="0" smtClean="0"/>
              <a:t>advanced </a:t>
            </a:r>
            <a:r>
              <a:rPr lang="en-US" dirty="0"/>
              <a:t>cirrhosis and liver cancer, autoimmune hepatitis has increased</a:t>
            </a:r>
            <a:r>
              <a:rPr lang="en-US" dirty="0" smtClean="0"/>
              <a:t>.</a:t>
            </a:r>
          </a:p>
          <a:p>
            <a:r>
              <a:rPr lang="en-US" dirty="0" smtClean="0"/>
              <a:t> </a:t>
            </a:r>
            <a:r>
              <a:rPr lang="en-US" dirty="0"/>
              <a:t>Due to the large number of toxic emissions of combustion products from explosions and bombs, the number of toxic hepatitis has increased</a:t>
            </a:r>
            <a:r>
              <a:rPr lang="en-US" dirty="0" smtClean="0"/>
              <a:t>.</a:t>
            </a:r>
          </a:p>
          <a:p>
            <a:r>
              <a:rPr lang="en-US" dirty="0" smtClean="0"/>
              <a:t> </a:t>
            </a:r>
            <a:r>
              <a:rPr lang="en-US" dirty="0"/>
              <a:t>Also, due to stress, the number of patients with rapid weight gain or anorexia and functional diseases is increasing. </a:t>
            </a:r>
            <a:endParaRPr lang="en-US" dirty="0" smtClean="0"/>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F84E8B0-16FB-EC48-B26B-B1923E2AC1DE}"/>
              </a:ext>
            </a:extLst>
          </p:cNvPr>
          <p:cNvSpPr>
            <a:spLocks noGrp="1"/>
          </p:cNvSpPr>
          <p:nvPr>
            <p:ph type="title"/>
          </p:nvPr>
        </p:nvSpPr>
        <p:spPr>
          <a:xfrm>
            <a:off x="330200" y="238517"/>
            <a:ext cx="11106834" cy="689952"/>
          </a:xfrm>
        </p:spPr>
        <p:txBody>
          <a:bodyPr>
            <a:normAutofit fontScale="90000"/>
          </a:bodyPr>
          <a:lstStyle/>
          <a:p>
            <a:r>
              <a:rPr lang="en-US" sz="2400" b="1" dirty="0" smtClean="0">
                <a:solidFill>
                  <a:srgbClr val="0070C0"/>
                </a:solidFill>
              </a:rPr>
              <a:t>Experimental studies and clinical observations have shown that stress can damage the liver tissue both directly and </a:t>
            </a:r>
            <a:r>
              <a:rPr lang="en-US" sz="2400" b="1" dirty="0" smtClean="0">
                <a:solidFill>
                  <a:srgbClr val="0070C0"/>
                </a:solidFill>
              </a:rPr>
              <a:t>indirectly</a:t>
            </a:r>
            <a:endParaRPr lang="ru-RU" sz="2400" b="1" dirty="0">
              <a:solidFill>
                <a:srgbClr val="0070C0"/>
              </a:solidFill>
            </a:endParaRPr>
          </a:p>
        </p:txBody>
      </p:sp>
      <p:sp>
        <p:nvSpPr>
          <p:cNvPr id="3" name="Объект 2">
            <a:extLst>
              <a:ext uri="{FF2B5EF4-FFF2-40B4-BE49-F238E27FC236}">
                <a16:creationId xmlns:a16="http://schemas.microsoft.com/office/drawing/2014/main" xmlns="" id="{1B61F68F-6614-2749-AF73-819A977A5156}"/>
              </a:ext>
            </a:extLst>
          </p:cNvPr>
          <p:cNvSpPr>
            <a:spLocks noGrp="1"/>
          </p:cNvSpPr>
          <p:nvPr>
            <p:ph idx="1"/>
          </p:nvPr>
        </p:nvSpPr>
        <p:spPr>
          <a:xfrm>
            <a:off x="1" y="872197"/>
            <a:ext cx="3235568" cy="6203852"/>
          </a:xfrm>
        </p:spPr>
        <p:txBody>
          <a:bodyPr>
            <a:noAutofit/>
          </a:bodyPr>
          <a:lstStyle/>
          <a:p>
            <a:pPr algn="just">
              <a:buFont typeface="Wingdings" pitchFamily="2" charset="2"/>
              <a:buChar char="Ø"/>
            </a:pPr>
            <a:r>
              <a:rPr lang="en-US" sz="1800" dirty="0" smtClean="0">
                <a:latin typeface="Arial" pitchFamily="34" charset="0"/>
                <a:cs typeface="Arial" pitchFamily="34" charset="0"/>
              </a:rPr>
              <a:t>The liver is an organ that filters the mass of foreign material and then maintains immune tolerance in physiological conditions. However, in conditions of stress, the immune tolerance is impaired, which leads to the induction of inflammation in the liver</a:t>
            </a:r>
            <a:r>
              <a:rPr lang="en-US" sz="1800" dirty="0" smtClean="0">
                <a:latin typeface="Arial" pitchFamily="34" charset="0"/>
                <a:cs typeface="Arial" pitchFamily="34" charset="0"/>
              </a:rPr>
              <a:t>.</a:t>
            </a:r>
          </a:p>
          <a:p>
            <a:pPr algn="just">
              <a:buFont typeface="Wingdings" pitchFamily="2" charset="2"/>
              <a:buChar char="Ø"/>
            </a:pPr>
            <a:r>
              <a:rPr lang="en-US" sz="1800" dirty="0" smtClean="0">
                <a:latin typeface="Arial" pitchFamily="34" charset="0"/>
                <a:cs typeface="Arial" pitchFamily="34" charset="0"/>
              </a:rPr>
              <a:t>The </a:t>
            </a:r>
            <a:r>
              <a:rPr lang="en-US" sz="1800" dirty="0" smtClean="0">
                <a:latin typeface="Arial" pitchFamily="34" charset="0"/>
                <a:cs typeface="Arial" pitchFamily="34" charset="0"/>
              </a:rPr>
              <a:t>reasons for this process can be classified as follows: hypoxia-recovery, excessive activation of </a:t>
            </a:r>
            <a:r>
              <a:rPr lang="en-US" sz="1800" dirty="0" err="1" smtClean="0">
                <a:latin typeface="Arial" pitchFamily="34" charset="0"/>
                <a:cs typeface="Arial" pitchFamily="34" charset="0"/>
              </a:rPr>
              <a:t>Kupfer</a:t>
            </a:r>
            <a:r>
              <a:rPr lang="en-US" sz="1800" dirty="0" smtClean="0">
                <a:latin typeface="Arial" pitchFamily="34" charset="0"/>
                <a:cs typeface="Arial" pitchFamily="34" charset="0"/>
              </a:rPr>
              <a:t> cells and oxidative stress, influx of intestinal </a:t>
            </a:r>
            <a:r>
              <a:rPr lang="en-US" sz="1800" dirty="0" err="1" smtClean="0">
                <a:latin typeface="Arial" pitchFamily="34" charset="0"/>
                <a:cs typeface="Arial" pitchFamily="34" charset="0"/>
              </a:rPr>
              <a:t>lipopolysaccharide</a:t>
            </a:r>
            <a:r>
              <a:rPr lang="en-US" sz="1800" dirty="0" smtClean="0">
                <a:latin typeface="Arial" pitchFamily="34" charset="0"/>
                <a:cs typeface="Arial" pitchFamily="34" charset="0"/>
              </a:rPr>
              <a:t> and </a:t>
            </a:r>
            <a:r>
              <a:rPr lang="en-US" sz="1800" dirty="0" err="1" smtClean="0">
                <a:latin typeface="Arial" pitchFamily="34" charset="0"/>
                <a:cs typeface="Arial" pitchFamily="34" charset="0"/>
              </a:rPr>
              <a:t>norepinephrine</a:t>
            </a:r>
            <a:r>
              <a:rPr lang="en-US" sz="1800" dirty="0" smtClean="0">
                <a:latin typeface="Arial" pitchFamily="34" charset="0"/>
                <a:cs typeface="Arial" pitchFamily="34" charset="0"/>
              </a:rPr>
              <a:t>, as well as excess production of stress hormones and activation of the sympathetic nerve</a:t>
            </a:r>
            <a:endParaRPr lang="ru-RU" sz="1800" dirty="0">
              <a:latin typeface="Arial" pitchFamily="34" charset="0"/>
              <a:cs typeface="Arial" pitchFamily="34" charset="0"/>
            </a:endParaRPr>
          </a:p>
        </p:txBody>
      </p:sp>
      <p:pic>
        <p:nvPicPr>
          <p:cNvPr id="5" name="Picture 2">
            <a:extLst>
              <a:ext uri="{FF2B5EF4-FFF2-40B4-BE49-F238E27FC236}">
                <a16:creationId xmlns:a16="http://schemas.microsoft.com/office/drawing/2014/main" xmlns="" id="{D324A431-2D27-7742-B3A8-E83628F53979}"/>
              </a:ext>
            </a:extLst>
          </p:cNvPr>
          <p:cNvPicPr>
            <a:picLocks noChangeAspect="1" noChangeArrowheads="1"/>
          </p:cNvPicPr>
          <p:nvPr/>
        </p:nvPicPr>
        <p:blipFill>
          <a:blip r:embed="rId3" cstate="print"/>
          <a:srcRect/>
          <a:stretch>
            <a:fillRect/>
          </a:stretch>
        </p:blipFill>
        <p:spPr bwMode="auto">
          <a:xfrm>
            <a:off x="8356209" y="801858"/>
            <a:ext cx="3835791" cy="4572000"/>
          </a:xfrm>
          <a:prstGeom prst="rect">
            <a:avLst/>
          </a:prstGeom>
          <a:noFill/>
          <a:ln w="9525">
            <a:noFill/>
            <a:miter lim="800000"/>
            <a:headEnd/>
            <a:tailEnd/>
          </a:ln>
          <a:effectLst/>
        </p:spPr>
      </p:pic>
      <p:pic>
        <p:nvPicPr>
          <p:cNvPr id="6" name="Объект 3">
            <a:extLst>
              <a:ext uri="{FF2B5EF4-FFF2-40B4-BE49-F238E27FC236}">
                <a16:creationId xmlns:a16="http://schemas.microsoft.com/office/drawing/2014/main" xmlns="" id="{C763F899-7A88-5744-8BFA-F16EFB19DAA3}"/>
              </a:ext>
            </a:extLst>
          </p:cNvPr>
          <p:cNvPicPr>
            <a:picLocks noChangeAspect="1"/>
          </p:cNvPicPr>
          <p:nvPr/>
        </p:nvPicPr>
        <p:blipFill>
          <a:blip r:embed="rId4" cstate="print"/>
          <a:stretch>
            <a:fillRect/>
          </a:stretch>
        </p:blipFill>
        <p:spPr>
          <a:xfrm>
            <a:off x="3643532" y="1012875"/>
            <a:ext cx="4726744" cy="5584873"/>
          </a:xfrm>
          <a:prstGeom prst="rect">
            <a:avLst/>
          </a:prstGeom>
        </p:spPr>
      </p:pic>
    </p:spTree>
    <p:extLst>
      <p:ext uri="{BB962C8B-B14F-4D97-AF65-F5344CB8AC3E}">
        <p14:creationId xmlns:p14="http://schemas.microsoft.com/office/powerpoint/2010/main" xmlns="" val="56633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xmlns="" id="{072CFDD9-2195-FE10-1A9B-64373C572C87}"/>
              </a:ext>
            </a:extLst>
          </p:cNvPr>
          <p:cNvGrpSpPr/>
          <p:nvPr/>
        </p:nvGrpSpPr>
        <p:grpSpPr>
          <a:xfrm>
            <a:off x="4008203" y="86068"/>
            <a:ext cx="5151511" cy="603324"/>
            <a:chOff x="1982716" y="-7999"/>
            <a:chExt cx="4982319" cy="853732"/>
          </a:xfrm>
        </p:grpSpPr>
        <p:pic>
          <p:nvPicPr>
            <p:cNvPr id="13" name="Picture 12">
              <a:extLst>
                <a:ext uri="{FF2B5EF4-FFF2-40B4-BE49-F238E27FC236}">
                  <a16:creationId xmlns:a16="http://schemas.microsoft.com/office/drawing/2014/main" xmlns="" id="{A012F8FE-8789-40E8-FAC5-9F152103B4B1}"/>
                </a:ext>
              </a:extLst>
            </p:cNvPr>
            <p:cNvPicPr>
              <a:picLocks noChangeAspect="1"/>
            </p:cNvPicPr>
            <p:nvPr/>
          </p:nvPicPr>
          <p:blipFill>
            <a:blip r:embed="rId3" cstate="print">
              <a:alphaModFix/>
              <a:extLst>
                <a:ext uri="{BEBA8EAE-BF5A-486C-A8C5-ECC9F3942E4B}">
                  <a14:imgProps xmlns:a14="http://schemas.microsoft.com/office/drawing/2010/main" xmlns="">
                    <a14:imgLayer r:embed="rId4">
                      <a14:imgEffect>
                        <a14:backgroundRemoval t="3812" b="94242" l="6566" r="91019">
                          <a14:foregroundMark x1="80679" y1="7218" x2="13660" y2="5839"/>
                          <a14:foregroundMark x1="13660" y1="5839" x2="9283" y2="15410"/>
                          <a14:foregroundMark x1="9283" y1="15410" x2="9132" y2="55474"/>
                          <a14:foregroundMark x1="9132" y1="55474" x2="24075" y2="63017"/>
                          <a14:foregroundMark x1="24075" y1="63017" x2="44226" y2="66180"/>
                          <a14:foregroundMark x1="44226" y1="66180" x2="41887" y2="85807"/>
                          <a14:foregroundMark x1="41887" y1="85807" x2="53208" y2="80292"/>
                          <a14:foregroundMark x1="53208" y1="80292" x2="64830" y2="62936"/>
                          <a14:foregroundMark x1="17509" y1="18735" x2="20453" y2="37388"/>
                          <a14:foregroundMark x1="16226" y1="4298" x2="21736" y2="3812"/>
                          <a14:foregroundMark x1="30113" y1="12571" x2="40604" y2="24736"/>
                          <a14:foregroundMark x1="40604" y1="24736" x2="40604" y2="24736"/>
                          <a14:foregroundMark x1="79396" y1="23601" x2="79170" y2="28224"/>
                          <a14:foregroundMark x1="55849" y1="19221" x2="55849" y2="19221"/>
                          <a14:foregroundMark x1="58189" y1="31873" x2="60528" y2="39254"/>
                          <a14:foregroundMark x1="20226" y1="75831" x2="25811" y2="75669"/>
                          <a14:foregroundMark x1="25811" y1="75669" x2="23472" y2="88240"/>
                          <a14:foregroundMark x1="21736" y1="83861" x2="26113" y2="91241"/>
                          <a14:foregroundMark x1="26113" y1="91241" x2="38038" y2="93512"/>
                          <a14:foregroundMark x1="38038" y1="93512" x2="53660" y2="91727"/>
                          <a14:foregroundMark x1="53660" y1="91727" x2="53660" y2="91727"/>
                          <a14:foregroundMark x1="76604" y1="88240" x2="72528" y2="94323"/>
                          <a14:foregroundMark x1="72528" y1="94323" x2="63396" y2="94242"/>
                          <a14:foregroundMark x1="63396" y1="94242" x2="60981" y2="92620"/>
                          <a14:foregroundMark x1="90113" y1="63666" x2="76151" y2="71938"/>
                          <a14:foregroundMark x1="92226" y1="22222" x2="91094" y2="39254"/>
                          <a14:foregroundMark x1="91094" y1="39254" x2="88981" y2="46391"/>
                          <a14:foregroundMark x1="6566" y1="25629" x2="6566" y2="33009"/>
                          <a14:backgroundMark x1="93736" y1="17843" x2="93736" y2="17843"/>
                          <a14:backgroundMark x1="23698" y1="79075" x2="23698" y2="79075"/>
                        </a14:backgroundRemoval>
                      </a14:imgEffect>
                      <a14:imgEffect>
                        <a14:sharpenSoften amount="49000"/>
                      </a14:imgEffect>
                      <a14:imgEffect>
                        <a14:colorTemperature colorTemp="7916"/>
                      </a14:imgEffect>
                      <a14:imgEffect>
                        <a14:saturation sat="48000"/>
                      </a14:imgEffect>
                      <a14:imgEffect>
                        <a14:brightnessContrast bright="16000" contrast="46000"/>
                      </a14:imgEffect>
                    </a14:imgLayer>
                  </a14:imgProps>
                </a:ext>
              </a:extLst>
            </a:blip>
            <a:stretch>
              <a:fillRect/>
            </a:stretch>
          </p:blipFill>
          <p:spPr>
            <a:xfrm>
              <a:off x="4218848" y="-7999"/>
              <a:ext cx="985198" cy="853732"/>
            </a:xfrm>
            <a:prstGeom prst="rect">
              <a:avLst/>
            </a:prstGeom>
          </p:spPr>
        </p:pic>
        <p:pic>
          <p:nvPicPr>
            <p:cNvPr id="12" name="Picture 11">
              <a:extLst>
                <a:ext uri="{FF2B5EF4-FFF2-40B4-BE49-F238E27FC236}">
                  <a16:creationId xmlns:a16="http://schemas.microsoft.com/office/drawing/2014/main" xmlns="" id="{A172CFA2-BF80-1CDD-3452-68AA9E48712E}"/>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29936" b="91083" l="3108" r="95795">
                          <a14:foregroundMark x1="3108" y1="35032" x2="5667" y2="61783"/>
                          <a14:foregroundMark x1="22852" y1="62420" x2="24132" y2="71338"/>
                          <a14:foregroundMark x1="31993" y1="59236" x2="31993" y2="59236"/>
                          <a14:foregroundMark x1="42230" y1="70701" x2="42230" y2="70701"/>
                          <a14:foregroundMark x1="52468" y1="66242" x2="52468" y2="66242"/>
                          <a14:foregroundMark x1="59963" y1="73248" x2="59963" y2="73248"/>
                          <a14:foregroundMark x1="66910" y1="31847" x2="66910" y2="31847"/>
                          <a14:foregroundMark x1="73492" y1="89809" x2="73492" y2="89809"/>
                          <a14:foregroundMark x1="80622" y1="91083" x2="80622" y2="91083"/>
                          <a14:foregroundMark x1="65814" y1="89809" x2="65814" y2="89809"/>
                          <a14:foregroundMark x1="86106" y1="63694" x2="86106" y2="63694"/>
                          <a14:foregroundMark x1="95795" y1="66242" x2="95795" y2="66242"/>
                        </a14:backgroundRemoval>
                      </a14:imgEffect>
                      <a14:imgEffect>
                        <a14:saturation sat="60000"/>
                      </a14:imgEffect>
                    </a14:imgLayer>
                  </a14:imgProps>
                </a:ext>
              </a:extLst>
            </a:blip>
            <a:srcRect l="-1" t="26519" r="42498" b="4060"/>
            <a:stretch/>
          </p:blipFill>
          <p:spPr>
            <a:xfrm>
              <a:off x="1982716" y="45620"/>
              <a:ext cx="2328720" cy="708758"/>
            </a:xfrm>
            <a:prstGeom prst="rect">
              <a:avLst/>
            </a:prstGeom>
          </p:spPr>
        </p:pic>
        <p:pic>
          <p:nvPicPr>
            <p:cNvPr id="14" name="Picture 13">
              <a:extLst>
                <a:ext uri="{FF2B5EF4-FFF2-40B4-BE49-F238E27FC236}">
                  <a16:creationId xmlns:a16="http://schemas.microsoft.com/office/drawing/2014/main" xmlns="" id="{DAA9308A-573D-59F2-2C26-AA573A041457}"/>
                </a:ext>
              </a:extLst>
            </p:cNvPr>
            <p:cNvPicPr>
              <a:picLocks noChangeAspect="1"/>
            </p:cNvPicPr>
            <p:nvPr/>
          </p:nvPicPr>
          <p:blipFill rotWithShape="1">
            <a:blip r:embed="rId7" cstate="print">
              <a:extLst>
                <a:ext uri="{BEBA8EAE-BF5A-486C-A8C5-ECC9F3942E4B}">
                  <a14:imgProps xmlns:a14="http://schemas.microsoft.com/office/drawing/2010/main" xmlns="">
                    <a14:imgLayer r:embed="rId6">
                      <a14:imgEffect>
                        <a14:backgroundRemoval t="29936" b="91083" l="3108" r="95795">
                          <a14:foregroundMark x1="3108" y1="35032" x2="5667" y2="61783"/>
                          <a14:foregroundMark x1="22852" y1="62420" x2="24132" y2="71338"/>
                          <a14:foregroundMark x1="31993" y1="59236" x2="31993" y2="59236"/>
                          <a14:foregroundMark x1="42230" y1="70701" x2="42230" y2="70701"/>
                          <a14:foregroundMark x1="52468" y1="66242" x2="52468" y2="66242"/>
                          <a14:foregroundMark x1="59963" y1="73248" x2="59963" y2="73248"/>
                          <a14:foregroundMark x1="66910" y1="31847" x2="66910" y2="31847"/>
                          <a14:foregroundMark x1="73492" y1="89809" x2="73492" y2="89809"/>
                          <a14:foregroundMark x1="80622" y1="91083" x2="80622" y2="91083"/>
                          <a14:foregroundMark x1="65814" y1="89809" x2="65814" y2="89809"/>
                          <a14:foregroundMark x1="86106" y1="63694" x2="86106" y2="63694"/>
                          <a14:foregroundMark x1="95795" y1="66242" x2="95795" y2="66242"/>
                        </a14:backgroundRemoval>
                      </a14:imgEffect>
                      <a14:imgEffect>
                        <a14:saturation sat="29000"/>
                      </a14:imgEffect>
                    </a14:imgLayer>
                  </a14:imgProps>
                </a:ext>
              </a:extLst>
            </a:blip>
            <a:srcRect l="64670" t="26519" r="1753" b="4060"/>
            <a:stretch/>
          </p:blipFill>
          <p:spPr>
            <a:xfrm>
              <a:off x="5204045" y="-7999"/>
              <a:ext cx="1760990" cy="757475"/>
            </a:xfrm>
            <a:prstGeom prst="rect">
              <a:avLst/>
            </a:prstGeom>
          </p:spPr>
        </p:pic>
      </p:grpSp>
      <p:sp>
        <p:nvSpPr>
          <p:cNvPr id="19" name="Rectangle 18">
            <a:extLst>
              <a:ext uri="{FF2B5EF4-FFF2-40B4-BE49-F238E27FC236}">
                <a16:creationId xmlns:a16="http://schemas.microsoft.com/office/drawing/2014/main" xmlns="" id="{CAC6F1B8-F278-593E-5F9D-C13DACB9083B}"/>
              </a:ext>
            </a:extLst>
          </p:cNvPr>
          <p:cNvSpPr/>
          <p:nvPr/>
        </p:nvSpPr>
        <p:spPr>
          <a:xfrm>
            <a:off x="726500" y="-1980651"/>
            <a:ext cx="11234008" cy="769441"/>
          </a:xfrm>
          <a:prstGeom prst="rect">
            <a:avLst/>
          </a:prstGeom>
          <a:noFill/>
        </p:spPr>
        <p:txBody>
          <a:bodyPr wrap="square" lIns="91440" tIns="45720" rIns="91440" bIns="45720">
            <a:spAutoFit/>
          </a:bodyPr>
          <a:lstStyle/>
          <a:p>
            <a:pPr algn="ctr"/>
            <a:r>
              <a:rPr lang="en-US" sz="4400" b="0" cap="none" spc="0" dirty="0">
                <a:ln w="0"/>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Trauma &amp; Family in War</a:t>
            </a:r>
          </a:p>
        </p:txBody>
      </p:sp>
      <p:grpSp>
        <p:nvGrpSpPr>
          <p:cNvPr id="3" name="Group 2">
            <a:extLst>
              <a:ext uri="{FF2B5EF4-FFF2-40B4-BE49-F238E27FC236}">
                <a16:creationId xmlns:a16="http://schemas.microsoft.com/office/drawing/2014/main" xmlns="" id="{304BE055-13CC-A4DD-1BCC-4E26DD1CD6ED}"/>
              </a:ext>
            </a:extLst>
          </p:cNvPr>
          <p:cNvGrpSpPr/>
          <p:nvPr/>
        </p:nvGrpSpPr>
        <p:grpSpPr>
          <a:xfrm>
            <a:off x="0" y="530942"/>
            <a:ext cx="12461048" cy="6327058"/>
            <a:chOff x="-5702694" y="-3125771"/>
            <a:chExt cx="11656350" cy="8194832"/>
          </a:xfrm>
        </p:grpSpPr>
        <p:grpSp>
          <p:nvGrpSpPr>
            <p:cNvPr id="4" name="Group 3">
              <a:extLst>
                <a:ext uri="{FF2B5EF4-FFF2-40B4-BE49-F238E27FC236}">
                  <a16:creationId xmlns:a16="http://schemas.microsoft.com/office/drawing/2014/main" xmlns="" id="{7CDDE423-A530-B5A5-5AB3-F04E8E24320F}"/>
                </a:ext>
              </a:extLst>
            </p:cNvPr>
            <p:cNvGrpSpPr/>
            <p:nvPr/>
          </p:nvGrpSpPr>
          <p:grpSpPr>
            <a:xfrm>
              <a:off x="-5702694" y="-3125771"/>
              <a:ext cx="11656350" cy="8194832"/>
              <a:chOff x="-5702694" y="-3125771"/>
              <a:chExt cx="11656350" cy="8194832"/>
            </a:xfrm>
          </p:grpSpPr>
          <p:sp>
            <p:nvSpPr>
              <p:cNvPr id="9" name="Rectangle 8">
                <a:extLst>
                  <a:ext uri="{FF2B5EF4-FFF2-40B4-BE49-F238E27FC236}">
                    <a16:creationId xmlns:a16="http://schemas.microsoft.com/office/drawing/2014/main" xmlns="" id="{BC0201E8-1F81-1E83-551A-227BCF568EE5}"/>
                  </a:ext>
                </a:extLst>
              </p:cNvPr>
              <p:cNvSpPr/>
              <p:nvPr/>
            </p:nvSpPr>
            <p:spPr>
              <a:xfrm>
                <a:off x="-5225144" y="901504"/>
                <a:ext cx="10850880" cy="330593"/>
              </a:xfrm>
              <a:prstGeom prst="rect">
                <a:avLst/>
              </a:prstGeom>
              <a:solidFill>
                <a:schemeClr val="bg1"/>
              </a:solidFill>
              <a:ln>
                <a:noFill/>
              </a:ln>
            </p:spPr>
            <p:txBody>
              <a:bodyPr wrap="square" rtlCol="0" anchor="ctr">
                <a:spAutoFit/>
              </a:bodyPr>
              <a:lstStyle/>
              <a:p>
                <a:pPr algn="l">
                  <a:lnSpc>
                    <a:spcPct val="107000"/>
                  </a:lnSpc>
                  <a:spcBef>
                    <a:spcPts val="600"/>
                  </a:spcBef>
                  <a:spcAft>
                    <a:spcPts val="300"/>
                  </a:spcAft>
                </a:pPr>
                <a:endParaRPr lang="en-US" sz="1100" b="1" dirty="0">
                  <a:solidFill>
                    <a:schemeClr val="tx2">
                      <a:lumMod val="75000"/>
                    </a:schemeClr>
                  </a:solidFill>
                  <a:latin typeface="Tempus Sans ITC" panose="04020404030D07020202" pitchFamily="82"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B2AFE728-6B0D-35AA-B605-E6915F58E560}"/>
                  </a:ext>
                </a:extLst>
              </p:cNvPr>
              <p:cNvGrpSpPr/>
              <p:nvPr/>
            </p:nvGrpSpPr>
            <p:grpSpPr>
              <a:xfrm>
                <a:off x="-5702694" y="-3125771"/>
                <a:ext cx="11656350" cy="8194832"/>
                <a:chOff x="-6860934" y="-2794845"/>
                <a:chExt cx="11656350" cy="8194832"/>
              </a:xfrm>
            </p:grpSpPr>
            <p:sp>
              <p:nvSpPr>
                <p:cNvPr id="11" name="Rectangle 10">
                  <a:extLst>
                    <a:ext uri="{FF2B5EF4-FFF2-40B4-BE49-F238E27FC236}">
                      <a16:creationId xmlns:a16="http://schemas.microsoft.com/office/drawing/2014/main" xmlns="" id="{09C5FFBE-136C-BC7C-8559-7496387AE229}"/>
                    </a:ext>
                  </a:extLst>
                </p:cNvPr>
                <p:cNvSpPr/>
                <p:nvPr/>
              </p:nvSpPr>
              <p:spPr>
                <a:xfrm>
                  <a:off x="-6860934" y="-2613545"/>
                  <a:ext cx="11656350" cy="781330"/>
                </a:xfrm>
                <a:prstGeom prst="rect">
                  <a:avLst/>
                </a:prstGeom>
                <a:noFill/>
              </p:spPr>
              <p:txBody>
                <a:bodyPr wrap="square" lIns="91440" tIns="45720" rIns="91440" bIns="45720">
                  <a:spAutoFit/>
                </a:bodyPr>
                <a:lstStyle/>
                <a:p>
                  <a:pPr algn="ctr"/>
                  <a:r>
                    <a:rPr lang="en-US" sz="3600" b="1" cap="none" spc="0" dirty="0">
                      <a:ln w="0"/>
                      <a:solidFill>
                        <a:srgbClr val="C00000"/>
                      </a:solidFill>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rPr>
                    <a:t>Centrifugal</a:t>
                  </a:r>
                  <a:r>
                    <a:rPr lang="en-US" sz="3600"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rPr>
                    <a:t> </a:t>
                  </a:r>
                  <a:r>
                    <a:rPr lang="en-US" sz="3600" cap="none" spc="0" dirty="0">
                      <a:ln w="0"/>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rPr>
                    <a:t>Effects </a:t>
                  </a:r>
                  <a:r>
                    <a:rPr lang="en-US" sz="2400" cap="none" spc="0" dirty="0">
                      <a:ln w="0"/>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rPr>
                    <a:t>of</a:t>
                  </a:r>
                  <a:r>
                    <a:rPr lang="en-US" sz="3600" cap="none" spc="0" dirty="0">
                      <a:ln w="0"/>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rPr>
                    <a:t> Social </a:t>
                  </a:r>
                  <a:r>
                    <a:rPr lang="en-US" sz="3600" dirty="0">
                      <a:ln w="0"/>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rPr>
                    <a:t>Trauma</a:t>
                  </a:r>
                  <a:endParaRPr lang="en-US" sz="3600" cap="none" spc="0" dirty="0">
                    <a:ln w="0"/>
                    <a:effectLst>
                      <a:outerShdw blurRad="38100" dist="19050" dir="2700000" algn="tl" rotWithShape="0">
                        <a:schemeClr val="dk1">
                          <a:alpha val="40000"/>
                        </a:schemeClr>
                      </a:outerShdw>
                    </a:effectLst>
                    <a:latin typeface="Stencil" panose="040409050D0802020404" pitchFamily="82" charset="0"/>
                    <a:cs typeface="Arial" panose="020B0604020202020204" pitchFamily="34" charset="0"/>
                  </a:endParaRPr>
                </a:p>
              </p:txBody>
            </p:sp>
            <p:sp>
              <p:nvSpPr>
                <p:cNvPr id="15" name="Rectangle 14">
                  <a:extLst>
                    <a:ext uri="{FF2B5EF4-FFF2-40B4-BE49-F238E27FC236}">
                      <a16:creationId xmlns:a16="http://schemas.microsoft.com/office/drawing/2014/main" xmlns="" id="{335B582B-9444-BD79-A187-0AEB1008930B}"/>
                    </a:ext>
                  </a:extLst>
                </p:cNvPr>
                <p:cNvSpPr/>
                <p:nvPr/>
              </p:nvSpPr>
              <p:spPr>
                <a:xfrm>
                  <a:off x="-6379349" y="-1995625"/>
                  <a:ext cx="10848976" cy="6909831"/>
                </a:xfrm>
                <a:prstGeom prst="rect">
                  <a:avLst/>
                </a:prstGeom>
                <a:solidFill>
                  <a:schemeClr val="bg1">
                    <a:alpha val="22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15">
                  <a:extLst>
                    <a:ext uri="{FF2B5EF4-FFF2-40B4-BE49-F238E27FC236}">
                      <a16:creationId xmlns:a16="http://schemas.microsoft.com/office/drawing/2014/main" xmlns="" id="{9B3A7214-414E-A340-25B2-38554348164D}"/>
                    </a:ext>
                  </a:extLst>
                </p:cNvPr>
                <p:cNvPicPr>
                  <a:picLocks noChangeAspect="1"/>
                </p:cNvPicPr>
                <p:nvPr/>
              </p:nvPicPr>
              <p:blipFill rotWithShape="1">
                <a:blip r:embed="rId8" cstate="print">
                  <a:alphaModFix amt="50000"/>
                </a:blip>
                <a:srcRect l="7506" t="16151" r="8729" b="7164"/>
                <a:stretch/>
              </p:blipFill>
              <p:spPr>
                <a:xfrm rot="20694435">
                  <a:off x="-6240874" y="-2018457"/>
                  <a:ext cx="2297659" cy="1924641"/>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xmlns="" id="{703EE7E9-0F9F-E09D-E28A-336D4D88806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15335358">
                  <a:off x="-4959755" y="-4143327"/>
                  <a:ext cx="8194832" cy="10891796"/>
                </a:xfrm>
                <a:prstGeom prst="rect">
                  <a:avLst/>
                </a:prstGeom>
              </p:spPr>
            </p:pic>
            <p:pic>
              <p:nvPicPr>
                <p:cNvPr id="20" name="Graphic 19" descr="Store">
                  <a:extLst>
                    <a:ext uri="{FF2B5EF4-FFF2-40B4-BE49-F238E27FC236}">
                      <a16:creationId xmlns:a16="http://schemas.microsoft.com/office/drawing/2014/main" xmlns="" id="{686D680B-3C56-8F05-A875-A4784EAE77C7}"/>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4262041" y="3156327"/>
                  <a:ext cx="914400" cy="914400"/>
                </a:xfrm>
                <a:prstGeom prst="rect">
                  <a:avLst/>
                </a:prstGeom>
              </p:spPr>
            </p:pic>
            <p:sp>
              <p:nvSpPr>
                <p:cNvPr id="21" name="Rectangle 20">
                  <a:extLst>
                    <a:ext uri="{FF2B5EF4-FFF2-40B4-BE49-F238E27FC236}">
                      <a16:creationId xmlns:a16="http://schemas.microsoft.com/office/drawing/2014/main" xmlns="" id="{983AD3AC-A7AC-E6AC-5EB6-6976B65124C4}"/>
                    </a:ext>
                  </a:extLst>
                </p:cNvPr>
                <p:cNvSpPr/>
                <p:nvPr/>
              </p:nvSpPr>
              <p:spPr>
                <a:xfrm>
                  <a:off x="-4239070" y="3799643"/>
                  <a:ext cx="734996" cy="446474"/>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Family</a:t>
                  </a:r>
                </a:p>
              </p:txBody>
            </p:sp>
            <p:pic>
              <p:nvPicPr>
                <p:cNvPr id="22" name="Graphic 21" descr="House">
                  <a:extLst>
                    <a:ext uri="{FF2B5EF4-FFF2-40B4-BE49-F238E27FC236}">
                      <a16:creationId xmlns:a16="http://schemas.microsoft.com/office/drawing/2014/main" xmlns="" id="{C8FF2554-64DD-955C-1D22-CBCE097E8123}"/>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1144111" y="3484404"/>
                  <a:ext cx="914400" cy="914400"/>
                </a:xfrm>
                <a:prstGeom prst="rect">
                  <a:avLst/>
                </a:prstGeom>
              </p:spPr>
            </p:pic>
            <p:sp>
              <p:nvSpPr>
                <p:cNvPr id="23" name="Rectangle 22">
                  <a:extLst>
                    <a:ext uri="{FF2B5EF4-FFF2-40B4-BE49-F238E27FC236}">
                      <a16:creationId xmlns:a16="http://schemas.microsoft.com/office/drawing/2014/main" xmlns="" id="{39969D85-3810-67B0-9AF4-66167953BCBC}"/>
                    </a:ext>
                  </a:extLst>
                </p:cNvPr>
                <p:cNvSpPr/>
                <p:nvPr/>
              </p:nvSpPr>
              <p:spPr>
                <a:xfrm>
                  <a:off x="1996149" y="3910549"/>
                  <a:ext cx="734996" cy="446474"/>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Family</a:t>
                  </a:r>
                </a:p>
              </p:txBody>
            </p:sp>
            <p:pic>
              <p:nvPicPr>
                <p:cNvPr id="24" name="Graphic 23" descr="Home">
                  <a:extLst>
                    <a:ext uri="{FF2B5EF4-FFF2-40B4-BE49-F238E27FC236}">
                      <a16:creationId xmlns:a16="http://schemas.microsoft.com/office/drawing/2014/main" xmlns="" id="{96B2B9F6-7775-850E-D340-2CCA3B45241D}"/>
                    </a:ext>
                  </a:extLst>
                </p:cNvPr>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499477" y="-1370697"/>
                  <a:ext cx="914400" cy="914400"/>
                </a:xfrm>
                <a:prstGeom prst="rect">
                  <a:avLst/>
                </a:prstGeom>
              </p:spPr>
            </p:pic>
            <p:sp>
              <p:nvSpPr>
                <p:cNvPr id="25" name="Rectangle 24">
                  <a:extLst>
                    <a:ext uri="{FF2B5EF4-FFF2-40B4-BE49-F238E27FC236}">
                      <a16:creationId xmlns:a16="http://schemas.microsoft.com/office/drawing/2014/main" xmlns="" id="{2BF1394E-78C0-7A1B-185F-55BA6044985C}"/>
                    </a:ext>
                  </a:extLst>
                </p:cNvPr>
                <p:cNvSpPr/>
                <p:nvPr/>
              </p:nvSpPr>
              <p:spPr>
                <a:xfrm>
                  <a:off x="1258422" y="-1368942"/>
                  <a:ext cx="734996" cy="446474"/>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Family</a:t>
                  </a:r>
                </a:p>
              </p:txBody>
            </p:sp>
            <p:pic>
              <p:nvPicPr>
                <p:cNvPr id="26" name="Graphic 25" descr="Barn">
                  <a:extLst>
                    <a:ext uri="{FF2B5EF4-FFF2-40B4-BE49-F238E27FC236}">
                      <a16:creationId xmlns:a16="http://schemas.microsoft.com/office/drawing/2014/main" xmlns="" id="{ECE15C5B-0016-85AD-5370-7479C95E38D8}"/>
                    </a:ext>
                  </a:extLst>
                </p:cNvPr>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tretch>
                  <a:fillRect/>
                </a:stretch>
              </p:blipFill>
              <p:spPr>
                <a:xfrm>
                  <a:off x="-1400394" y="-1746128"/>
                  <a:ext cx="914400" cy="914400"/>
                </a:xfrm>
                <a:prstGeom prst="rect">
                  <a:avLst/>
                </a:prstGeom>
              </p:spPr>
            </p:pic>
            <p:sp>
              <p:nvSpPr>
                <p:cNvPr id="27" name="Rectangle 26">
                  <a:extLst>
                    <a:ext uri="{FF2B5EF4-FFF2-40B4-BE49-F238E27FC236}">
                      <a16:creationId xmlns:a16="http://schemas.microsoft.com/office/drawing/2014/main" xmlns="" id="{5EF2D552-F361-8B8E-CD86-BEC8383A260C}"/>
                    </a:ext>
                  </a:extLst>
                </p:cNvPr>
                <p:cNvSpPr/>
                <p:nvPr/>
              </p:nvSpPr>
              <p:spPr>
                <a:xfrm>
                  <a:off x="-2038628" y="-1598507"/>
                  <a:ext cx="607940" cy="446474"/>
                </a:xfrm>
                <a:prstGeom prst="rect">
                  <a:avLst/>
                </a:prstGeom>
                <a:noFill/>
              </p:spPr>
              <p:txBody>
                <a:bodyPr wrap="none" lIns="91440" tIns="45720" rIns="91440" bIns="45720">
                  <a:spAutoFit/>
                </a:bodyPr>
                <a:lstStyle/>
                <a:p>
                  <a:pPr algn="ctr"/>
                  <a:r>
                    <a:rPr lang="en-US" b="1" dirty="0">
                      <a:ln w="0"/>
                      <a:effectLst>
                        <a:outerShdw blurRad="38100" dist="19050" dir="2700000" algn="tl" rotWithShape="0">
                          <a:schemeClr val="dk1">
                            <a:alpha val="40000"/>
                          </a:schemeClr>
                        </a:outerShdw>
                      </a:effectLst>
                    </a:rPr>
                    <a:t>Farm</a:t>
                  </a:r>
                </a:p>
              </p:txBody>
            </p:sp>
            <p:pic>
              <p:nvPicPr>
                <p:cNvPr id="28" name="Graphic 27" descr="Factory">
                  <a:extLst>
                    <a:ext uri="{FF2B5EF4-FFF2-40B4-BE49-F238E27FC236}">
                      <a16:creationId xmlns:a16="http://schemas.microsoft.com/office/drawing/2014/main" xmlns="" id="{58501253-200B-6603-8819-C0EF7E3C9733}"/>
                    </a:ext>
                  </a:extLst>
                </p:cNvPr>
                <p:cNvPicPr>
                  <a:picLocks noChangeAspect="1"/>
                </p:cNvPicPr>
                <p:nvPr/>
              </p:nvPicPr>
              <p:blipFill>
                <a:blip r:embed="rId18" cstate="print">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tretch>
                  <a:fillRect/>
                </a:stretch>
              </p:blipFill>
              <p:spPr>
                <a:xfrm>
                  <a:off x="2014054" y="2360668"/>
                  <a:ext cx="914400" cy="914400"/>
                </a:xfrm>
                <a:prstGeom prst="rect">
                  <a:avLst/>
                </a:prstGeom>
              </p:spPr>
            </p:pic>
            <p:pic>
              <p:nvPicPr>
                <p:cNvPr id="29" name="Graphic 28" descr="Schoolhouse">
                  <a:extLst>
                    <a:ext uri="{FF2B5EF4-FFF2-40B4-BE49-F238E27FC236}">
                      <a16:creationId xmlns:a16="http://schemas.microsoft.com/office/drawing/2014/main" xmlns="" id="{B68A3E1D-022B-D473-E499-513C12998910}"/>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tretch>
                  <a:fillRect/>
                </a:stretch>
              </p:blipFill>
              <p:spPr>
                <a:xfrm>
                  <a:off x="-3406809" y="2921560"/>
                  <a:ext cx="1082765" cy="1082765"/>
                </a:xfrm>
                <a:prstGeom prst="rect">
                  <a:avLst/>
                </a:prstGeom>
              </p:spPr>
            </p:pic>
            <p:sp>
              <p:nvSpPr>
                <p:cNvPr id="30" name="Rectangle 29">
                  <a:extLst>
                    <a:ext uri="{FF2B5EF4-FFF2-40B4-BE49-F238E27FC236}">
                      <a16:creationId xmlns:a16="http://schemas.microsoft.com/office/drawing/2014/main" xmlns="" id="{0345EFFE-A7D8-0CA1-747D-D0AA9890E90C}"/>
                    </a:ext>
                  </a:extLst>
                </p:cNvPr>
                <p:cNvSpPr/>
                <p:nvPr/>
              </p:nvSpPr>
              <p:spPr>
                <a:xfrm>
                  <a:off x="-4361926" y="-331918"/>
                  <a:ext cx="1263431" cy="669711"/>
                </a:xfrm>
                <a:prstGeom prst="rect">
                  <a:avLst/>
                </a:prstGeom>
                <a:noFill/>
              </p:spPr>
              <p:txBody>
                <a:bodyPr wrap="none" lIns="91440" tIns="45720" rIns="91440" bIns="45720">
                  <a:spAutoFit/>
                </a:bodyPr>
                <a:lstStyle/>
                <a:p>
                  <a:pPr algn="ctr">
                    <a:lnSpc>
                      <a:spcPts val="1800"/>
                    </a:lnSpc>
                  </a:pPr>
                  <a:r>
                    <a:rPr lang="en-US" b="1" dirty="0">
                      <a:ln w="0"/>
                      <a:effectLst>
                        <a:outerShdw blurRad="38100" dist="19050" dir="2700000" algn="tl" rotWithShape="0">
                          <a:schemeClr val="dk1">
                            <a:alpha val="40000"/>
                          </a:schemeClr>
                        </a:outerShdw>
                      </a:effectLst>
                    </a:rPr>
                    <a:t>Government</a:t>
                  </a:r>
                </a:p>
                <a:p>
                  <a:pPr algn="ctr">
                    <a:lnSpc>
                      <a:spcPts val="1800"/>
                    </a:lnSpc>
                  </a:pPr>
                  <a:r>
                    <a:rPr lang="en-US" b="1" cap="none" spc="0" dirty="0">
                      <a:ln w="0"/>
                      <a:solidFill>
                        <a:schemeClr val="tx1"/>
                      </a:solidFill>
                      <a:effectLst>
                        <a:outerShdw blurRad="38100" dist="19050" dir="2700000" algn="tl" rotWithShape="0">
                          <a:schemeClr val="dk1">
                            <a:alpha val="40000"/>
                          </a:schemeClr>
                        </a:outerShdw>
                      </a:effectLst>
                    </a:rPr>
                    <a:t>Office</a:t>
                  </a:r>
                </a:p>
              </p:txBody>
            </p:sp>
            <p:pic>
              <p:nvPicPr>
                <p:cNvPr id="31" name="Graphic 30" descr="Silo">
                  <a:extLst>
                    <a:ext uri="{FF2B5EF4-FFF2-40B4-BE49-F238E27FC236}">
                      <a16:creationId xmlns:a16="http://schemas.microsoft.com/office/drawing/2014/main" xmlns="" id="{8100990B-43D5-06F9-3531-139BD44F6B34}"/>
                    </a:ext>
                  </a:extLst>
                </p:cNvPr>
                <p:cNvPicPr>
                  <a:picLocks noChangeAspect="1"/>
                </p:cNvPicPr>
                <p:nvPr/>
              </p:nvPicPr>
              <p:blipFill>
                <a:blip r:embed="rId22" cstate="print">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tretch>
                  <a:fillRect/>
                </a:stretch>
              </p:blipFill>
              <p:spPr>
                <a:xfrm>
                  <a:off x="-5029042" y="1206867"/>
                  <a:ext cx="1035982" cy="1035982"/>
                </a:xfrm>
                <a:prstGeom prst="rect">
                  <a:avLst/>
                </a:prstGeom>
              </p:spPr>
            </p:pic>
            <p:sp>
              <p:nvSpPr>
                <p:cNvPr id="32" name="Rectangle 31">
                  <a:extLst>
                    <a:ext uri="{FF2B5EF4-FFF2-40B4-BE49-F238E27FC236}">
                      <a16:creationId xmlns:a16="http://schemas.microsoft.com/office/drawing/2014/main" xmlns="" id="{50E62685-B517-9F27-4F67-CB7B535AC2EB}"/>
                    </a:ext>
                  </a:extLst>
                </p:cNvPr>
                <p:cNvSpPr/>
                <p:nvPr/>
              </p:nvSpPr>
              <p:spPr>
                <a:xfrm>
                  <a:off x="-6134833" y="2025519"/>
                  <a:ext cx="1367062" cy="446474"/>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Infrastructure</a:t>
                  </a:r>
                </a:p>
              </p:txBody>
            </p:sp>
            <p:pic>
              <p:nvPicPr>
                <p:cNvPr id="33" name="Graphic 32" descr="Windmill">
                  <a:extLst>
                    <a:ext uri="{FF2B5EF4-FFF2-40B4-BE49-F238E27FC236}">
                      <a16:creationId xmlns:a16="http://schemas.microsoft.com/office/drawing/2014/main" xmlns="" id="{8B8519D2-8EF9-51FD-3C66-19F56A41D697}"/>
                    </a:ext>
                  </a:extLst>
                </p:cNvPr>
                <p:cNvPicPr>
                  <a:picLocks noChangeAspect="1"/>
                </p:cNvPicPr>
                <p:nvPr/>
              </p:nvPicPr>
              <p:blipFill>
                <a:blip r:embed="rId24" cstate="print">
                  <a:extLst>
                    <a:ext uri="{28A0092B-C50C-407E-A947-70E740481C1C}">
                      <a14:useLocalDpi xmlns:a14="http://schemas.microsoft.com/office/drawing/2010/main" xmlns="" val="0"/>
                    </a:ext>
                    <a:ext uri="{96DAC541-7B7A-43D3-8B79-37D633B846F1}">
                      <asvg:svgBlip xmlns:asvg="http://schemas.microsoft.com/office/drawing/2016/SVG/main" xmlns="" r:embed="rId25"/>
                    </a:ext>
                  </a:extLst>
                </a:blip>
                <a:stretch>
                  <a:fillRect/>
                </a:stretch>
              </p:blipFill>
              <p:spPr>
                <a:xfrm>
                  <a:off x="-708670" y="3511228"/>
                  <a:ext cx="914400" cy="914400"/>
                </a:xfrm>
                <a:prstGeom prst="rect">
                  <a:avLst/>
                </a:prstGeom>
              </p:spPr>
            </p:pic>
            <p:sp>
              <p:nvSpPr>
                <p:cNvPr id="34" name="Rectangle 33">
                  <a:extLst>
                    <a:ext uri="{FF2B5EF4-FFF2-40B4-BE49-F238E27FC236}">
                      <a16:creationId xmlns:a16="http://schemas.microsoft.com/office/drawing/2014/main" xmlns="" id="{D19AEB5C-923B-C882-76E4-ED5D0FF60B5E}"/>
                    </a:ext>
                  </a:extLst>
                </p:cNvPr>
                <p:cNvSpPr/>
                <p:nvPr/>
              </p:nvSpPr>
              <p:spPr>
                <a:xfrm>
                  <a:off x="-673366" y="4310333"/>
                  <a:ext cx="1295911" cy="446474"/>
                </a:xfrm>
                <a:prstGeom prst="rect">
                  <a:avLst/>
                </a:prstGeom>
                <a:noFill/>
              </p:spPr>
              <p:txBody>
                <a:bodyPr wrap="none" lIns="91440" tIns="45720" rIns="91440" bIns="45720">
                  <a:spAutoFit/>
                </a:bodyPr>
                <a:lstStyle/>
                <a:p>
                  <a:pPr algn="ctr"/>
                  <a:r>
                    <a:rPr lang="en-US" b="1" dirty="0">
                      <a:ln w="0"/>
                      <a:effectLst>
                        <a:outerShdw blurRad="38100" dist="19050" dir="2700000" algn="tl" rotWithShape="0">
                          <a:schemeClr val="dk1">
                            <a:alpha val="40000"/>
                          </a:schemeClr>
                        </a:outerShdw>
                      </a:effectLst>
                    </a:rPr>
                    <a:t>Public Works</a:t>
                  </a:r>
                  <a:endParaRPr lang="en-US" b="1"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xmlns="" id="{C5B6E077-9676-1817-1EC9-C8CB1F3AF696}"/>
                    </a:ext>
                  </a:extLst>
                </p:cNvPr>
                <p:cNvSpPr/>
                <p:nvPr/>
              </p:nvSpPr>
              <p:spPr>
                <a:xfrm>
                  <a:off x="-6292142" y="-1643581"/>
                  <a:ext cx="1969453" cy="706916"/>
                </a:xfrm>
                <a:prstGeom prst="rect">
                  <a:avLst/>
                </a:prstGeom>
              </p:spPr>
              <p:txBody>
                <a:bodyPr wrap="none">
                  <a:spAutoFit/>
                </a:bodyPr>
                <a:lstStyle/>
                <a:p>
                  <a:r>
                    <a:rPr lang="en-US" sz="3200" b="1" dirty="0">
                      <a:ln w="0"/>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VILLAGE</a:t>
                  </a:r>
                  <a:endParaRPr lang="en-US" sz="3200" dirty="0">
                    <a:latin typeface="Arial Black" panose="020B0A04020102020204" pitchFamily="34" charset="0"/>
                  </a:endParaRPr>
                </a:p>
              </p:txBody>
            </p:sp>
            <p:sp>
              <p:nvSpPr>
                <p:cNvPr id="36" name="Rectangle 35">
                  <a:extLst>
                    <a:ext uri="{FF2B5EF4-FFF2-40B4-BE49-F238E27FC236}">
                      <a16:creationId xmlns:a16="http://schemas.microsoft.com/office/drawing/2014/main" xmlns="" id="{3A1EEBC0-2EEB-1AAE-2167-962FD4201FCE}"/>
                    </a:ext>
                  </a:extLst>
                </p:cNvPr>
                <p:cNvSpPr/>
                <p:nvPr/>
              </p:nvSpPr>
              <p:spPr>
                <a:xfrm>
                  <a:off x="-3742571" y="-1504550"/>
                  <a:ext cx="584457"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Fear</a:t>
                  </a:r>
                  <a:endParaRPr lang="en-US" sz="1400" b="1" dirty="0">
                    <a:solidFill>
                      <a:srgbClr val="7030A0"/>
                    </a:solidFill>
                    <a:latin typeface="Lucida Calligraphy" panose="03010101010101010101" pitchFamily="66" charset="0"/>
                  </a:endParaRPr>
                </a:p>
              </p:txBody>
            </p:sp>
            <p:sp>
              <p:nvSpPr>
                <p:cNvPr id="37" name="Rectangle 36">
                  <a:extLst>
                    <a:ext uri="{FF2B5EF4-FFF2-40B4-BE49-F238E27FC236}">
                      <a16:creationId xmlns:a16="http://schemas.microsoft.com/office/drawing/2014/main" xmlns="" id="{F566192E-095A-D599-DFC4-EB4F79F7BFA0}"/>
                    </a:ext>
                  </a:extLst>
                </p:cNvPr>
                <p:cNvSpPr/>
                <p:nvPr/>
              </p:nvSpPr>
              <p:spPr>
                <a:xfrm>
                  <a:off x="-5932652" y="-1143408"/>
                  <a:ext cx="1107284"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Alienation</a:t>
                  </a:r>
                  <a:endParaRPr lang="en-US" sz="1400" b="1" dirty="0">
                    <a:solidFill>
                      <a:srgbClr val="7030A0"/>
                    </a:solidFill>
                    <a:latin typeface="Lucida Calligraphy" panose="03010101010101010101" pitchFamily="66" charset="0"/>
                  </a:endParaRPr>
                </a:p>
              </p:txBody>
            </p:sp>
            <p:sp>
              <p:nvSpPr>
                <p:cNvPr id="38" name="Rectangle 37">
                  <a:extLst>
                    <a:ext uri="{FF2B5EF4-FFF2-40B4-BE49-F238E27FC236}">
                      <a16:creationId xmlns:a16="http://schemas.microsoft.com/office/drawing/2014/main" xmlns="" id="{1FAE1E8F-C667-8015-525D-E88B9C574F78}"/>
                    </a:ext>
                  </a:extLst>
                </p:cNvPr>
                <p:cNvSpPr/>
                <p:nvPr/>
              </p:nvSpPr>
              <p:spPr>
                <a:xfrm>
                  <a:off x="3189117" y="1117907"/>
                  <a:ext cx="737800"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Shame</a:t>
                  </a:r>
                  <a:endParaRPr lang="en-US" sz="1400" b="1" dirty="0">
                    <a:solidFill>
                      <a:srgbClr val="7030A0"/>
                    </a:solidFill>
                    <a:latin typeface="Lucida Calligraphy" panose="03010101010101010101" pitchFamily="66" charset="0"/>
                  </a:endParaRPr>
                </a:p>
              </p:txBody>
            </p:sp>
            <p:sp>
              <p:nvSpPr>
                <p:cNvPr id="39" name="Rectangle 38">
                  <a:extLst>
                    <a:ext uri="{FF2B5EF4-FFF2-40B4-BE49-F238E27FC236}">
                      <a16:creationId xmlns:a16="http://schemas.microsoft.com/office/drawing/2014/main" xmlns="" id="{C2D86BDC-6457-D743-6758-243E69723566}"/>
                    </a:ext>
                  </a:extLst>
                </p:cNvPr>
                <p:cNvSpPr/>
                <p:nvPr/>
              </p:nvSpPr>
              <p:spPr>
                <a:xfrm>
                  <a:off x="2949183" y="2706549"/>
                  <a:ext cx="861936"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Despair</a:t>
                  </a:r>
                  <a:endParaRPr lang="en-US" sz="1400" b="1" dirty="0">
                    <a:solidFill>
                      <a:srgbClr val="7030A0"/>
                    </a:solidFill>
                    <a:latin typeface="Lucida Calligraphy" panose="03010101010101010101" pitchFamily="66" charset="0"/>
                  </a:endParaRPr>
                </a:p>
              </p:txBody>
            </p:sp>
            <p:sp>
              <p:nvSpPr>
                <p:cNvPr id="40" name="Rectangle 39">
                  <a:extLst>
                    <a:ext uri="{FF2B5EF4-FFF2-40B4-BE49-F238E27FC236}">
                      <a16:creationId xmlns:a16="http://schemas.microsoft.com/office/drawing/2014/main" xmlns="" id="{8039D704-F165-1B4B-ABB6-4402224478B4}"/>
                    </a:ext>
                  </a:extLst>
                </p:cNvPr>
                <p:cNvSpPr/>
                <p:nvPr/>
              </p:nvSpPr>
              <p:spPr>
                <a:xfrm>
                  <a:off x="1385379" y="4336110"/>
                  <a:ext cx="1276693"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Hopelessness</a:t>
                  </a:r>
                  <a:endParaRPr lang="en-US" sz="1400" b="1" dirty="0">
                    <a:solidFill>
                      <a:srgbClr val="7030A0"/>
                    </a:solidFill>
                    <a:latin typeface="Lucida Calligraphy" panose="03010101010101010101" pitchFamily="66" charset="0"/>
                  </a:endParaRPr>
                </a:p>
              </p:txBody>
            </p:sp>
            <p:sp>
              <p:nvSpPr>
                <p:cNvPr id="41" name="Rectangle 40">
                  <a:extLst>
                    <a:ext uri="{FF2B5EF4-FFF2-40B4-BE49-F238E27FC236}">
                      <a16:creationId xmlns:a16="http://schemas.microsoft.com/office/drawing/2014/main" xmlns="" id="{742D716D-0AD4-0DD4-9EBF-7F6E55E9D319}"/>
                    </a:ext>
                  </a:extLst>
                </p:cNvPr>
                <p:cNvSpPr/>
                <p:nvPr/>
              </p:nvSpPr>
              <p:spPr>
                <a:xfrm>
                  <a:off x="2526913" y="3399404"/>
                  <a:ext cx="1237261"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Helplessness</a:t>
                  </a:r>
                  <a:endParaRPr lang="en-US" sz="1400" b="1" dirty="0">
                    <a:solidFill>
                      <a:srgbClr val="7030A0"/>
                    </a:solidFill>
                    <a:latin typeface="Lucida Calligraphy" panose="03010101010101010101" pitchFamily="66" charset="0"/>
                  </a:endParaRPr>
                </a:p>
              </p:txBody>
            </p:sp>
            <p:sp>
              <p:nvSpPr>
                <p:cNvPr id="42" name="Rectangle 41">
                  <a:extLst>
                    <a:ext uri="{FF2B5EF4-FFF2-40B4-BE49-F238E27FC236}">
                      <a16:creationId xmlns:a16="http://schemas.microsoft.com/office/drawing/2014/main" xmlns="" id="{66D7BC19-CF06-33B1-80DD-A836056B0824}"/>
                    </a:ext>
                  </a:extLst>
                </p:cNvPr>
                <p:cNvSpPr/>
                <p:nvPr/>
              </p:nvSpPr>
              <p:spPr>
                <a:xfrm>
                  <a:off x="500021" y="-1525364"/>
                  <a:ext cx="1232880"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Withdrawal</a:t>
                  </a:r>
                  <a:endParaRPr lang="en-US" sz="1400" b="1" dirty="0">
                    <a:solidFill>
                      <a:srgbClr val="7030A0"/>
                    </a:solidFill>
                    <a:latin typeface="Lucida Calligraphy" panose="03010101010101010101" pitchFamily="66" charset="0"/>
                  </a:endParaRPr>
                </a:p>
              </p:txBody>
            </p:sp>
            <p:sp>
              <p:nvSpPr>
                <p:cNvPr id="43" name="Rectangle 42">
                  <a:extLst>
                    <a:ext uri="{FF2B5EF4-FFF2-40B4-BE49-F238E27FC236}">
                      <a16:creationId xmlns:a16="http://schemas.microsoft.com/office/drawing/2014/main" xmlns="" id="{38EED309-223D-A5E6-1450-085CC8F1F570}"/>
                    </a:ext>
                  </a:extLst>
                </p:cNvPr>
                <p:cNvSpPr/>
                <p:nvPr/>
              </p:nvSpPr>
              <p:spPr>
                <a:xfrm>
                  <a:off x="-6292142" y="-387771"/>
                  <a:ext cx="1113126" cy="372062"/>
                </a:xfrm>
                <a:prstGeom prst="rect">
                  <a:avLst/>
                </a:prstGeom>
              </p:spPr>
              <p:txBody>
                <a:bodyPr wrap="non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Avoidance</a:t>
                  </a:r>
                  <a:endParaRPr lang="en-US" sz="1400" b="1" dirty="0">
                    <a:solidFill>
                      <a:schemeClr val="accent6">
                        <a:lumMod val="75000"/>
                      </a:schemeClr>
                    </a:solidFill>
                    <a:latin typeface="Lucida Calligraphy" panose="03010101010101010101" pitchFamily="66" charset="0"/>
                  </a:endParaRPr>
                </a:p>
              </p:txBody>
            </p:sp>
            <p:sp>
              <p:nvSpPr>
                <p:cNvPr id="44" name="Rectangle 43">
                  <a:extLst>
                    <a:ext uri="{FF2B5EF4-FFF2-40B4-BE49-F238E27FC236}">
                      <a16:creationId xmlns:a16="http://schemas.microsoft.com/office/drawing/2014/main" xmlns="" id="{2BEC52C6-06F0-BE89-C67D-F727E53411B6}"/>
                    </a:ext>
                  </a:extLst>
                </p:cNvPr>
                <p:cNvSpPr/>
                <p:nvPr/>
              </p:nvSpPr>
              <p:spPr>
                <a:xfrm>
                  <a:off x="2517459" y="-1586745"/>
                  <a:ext cx="1213894" cy="892948"/>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Hyper</a:t>
                  </a:r>
                </a:p>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   Arousal</a:t>
                  </a:r>
                </a:p>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    Vigilance</a:t>
                  </a:r>
                  <a:endParaRPr lang="en-US" sz="1400" b="1" dirty="0">
                    <a:solidFill>
                      <a:srgbClr val="7030A0"/>
                    </a:solidFill>
                    <a:latin typeface="Lucida Calligraphy" panose="03010101010101010101" pitchFamily="66" charset="0"/>
                  </a:endParaRPr>
                </a:p>
              </p:txBody>
            </p:sp>
            <p:sp>
              <p:nvSpPr>
                <p:cNvPr id="45" name="Rectangle 44">
                  <a:extLst>
                    <a:ext uri="{FF2B5EF4-FFF2-40B4-BE49-F238E27FC236}">
                      <a16:creationId xmlns:a16="http://schemas.microsoft.com/office/drawing/2014/main" xmlns="" id="{307EB4A1-92AE-A343-9B2D-CEB3F207994A}"/>
                    </a:ext>
                  </a:extLst>
                </p:cNvPr>
                <p:cNvSpPr/>
                <p:nvPr/>
              </p:nvSpPr>
              <p:spPr>
                <a:xfrm>
                  <a:off x="-6169337" y="3384145"/>
                  <a:ext cx="1424193" cy="632505"/>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Fear of</a:t>
                  </a:r>
                </a:p>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Abandonment</a:t>
                  </a:r>
                  <a:endParaRPr lang="en-US" sz="1400" b="1" dirty="0">
                    <a:solidFill>
                      <a:srgbClr val="7030A0"/>
                    </a:solidFill>
                    <a:latin typeface="Lucida Calligraphy" panose="03010101010101010101" pitchFamily="66" charset="0"/>
                  </a:endParaRPr>
                </a:p>
              </p:txBody>
            </p:sp>
            <p:sp>
              <p:nvSpPr>
                <p:cNvPr id="46" name="Rectangle 45">
                  <a:extLst>
                    <a:ext uri="{FF2B5EF4-FFF2-40B4-BE49-F238E27FC236}">
                      <a16:creationId xmlns:a16="http://schemas.microsoft.com/office/drawing/2014/main" xmlns="" id="{11289392-486B-0166-7857-FADD05AA03C0}"/>
                    </a:ext>
                  </a:extLst>
                </p:cNvPr>
                <p:cNvSpPr/>
                <p:nvPr/>
              </p:nvSpPr>
              <p:spPr>
                <a:xfrm>
                  <a:off x="-6352989" y="2799709"/>
                  <a:ext cx="1738708" cy="372062"/>
                </a:xfrm>
                <a:prstGeom prst="rect">
                  <a:avLst/>
                </a:prstGeom>
              </p:spPr>
              <p:txBody>
                <a:bodyPr wrap="squar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Self Denigration</a:t>
                  </a:r>
                  <a:endParaRPr lang="en-US" sz="1400" b="1" dirty="0">
                    <a:solidFill>
                      <a:schemeClr val="accent6">
                        <a:lumMod val="75000"/>
                      </a:schemeClr>
                    </a:solidFill>
                    <a:latin typeface="Lucida Calligraphy" panose="03010101010101010101" pitchFamily="66" charset="0"/>
                  </a:endParaRPr>
                </a:p>
              </p:txBody>
            </p:sp>
            <p:sp>
              <p:nvSpPr>
                <p:cNvPr id="47" name="Rectangle 46">
                  <a:extLst>
                    <a:ext uri="{FF2B5EF4-FFF2-40B4-BE49-F238E27FC236}">
                      <a16:creationId xmlns:a16="http://schemas.microsoft.com/office/drawing/2014/main" xmlns="" id="{0FE7C66A-3763-678F-6B08-A37B3B726ACF}"/>
                    </a:ext>
                  </a:extLst>
                </p:cNvPr>
                <p:cNvSpPr/>
                <p:nvPr/>
              </p:nvSpPr>
              <p:spPr>
                <a:xfrm>
                  <a:off x="2546123" y="1991904"/>
                  <a:ext cx="1794676" cy="632505"/>
                </a:xfrm>
                <a:prstGeom prst="rect">
                  <a:avLst/>
                </a:prstGeom>
              </p:spPr>
              <p:txBody>
                <a:bodyPr wrap="squar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Denigration of others</a:t>
                  </a:r>
                </a:p>
              </p:txBody>
            </p:sp>
            <p:sp>
              <p:nvSpPr>
                <p:cNvPr id="48" name="Rectangle 47">
                  <a:extLst>
                    <a:ext uri="{FF2B5EF4-FFF2-40B4-BE49-F238E27FC236}">
                      <a16:creationId xmlns:a16="http://schemas.microsoft.com/office/drawing/2014/main" xmlns="" id="{19455D50-D4E6-1233-FF31-2CE99491DCC0}"/>
                    </a:ext>
                  </a:extLst>
                </p:cNvPr>
                <p:cNvSpPr/>
                <p:nvPr/>
              </p:nvSpPr>
              <p:spPr>
                <a:xfrm>
                  <a:off x="-6386944" y="1185571"/>
                  <a:ext cx="2254703" cy="632505"/>
                </a:xfrm>
                <a:prstGeom prst="rect">
                  <a:avLst/>
                </a:prstGeom>
              </p:spPr>
              <p:txBody>
                <a:bodyPr wrap="squar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Absence of government presence</a:t>
                  </a:r>
                  <a:endParaRPr lang="en-US" sz="1400" b="1" dirty="0">
                    <a:solidFill>
                      <a:schemeClr val="accent6">
                        <a:lumMod val="75000"/>
                      </a:schemeClr>
                    </a:solidFill>
                    <a:latin typeface="Lucida Calligraphy" panose="03010101010101010101" pitchFamily="66" charset="0"/>
                  </a:endParaRPr>
                </a:p>
              </p:txBody>
            </p:sp>
            <p:sp>
              <p:nvSpPr>
                <p:cNvPr id="49" name="Rectangle 48">
                  <a:extLst>
                    <a:ext uri="{FF2B5EF4-FFF2-40B4-BE49-F238E27FC236}">
                      <a16:creationId xmlns:a16="http://schemas.microsoft.com/office/drawing/2014/main" xmlns="" id="{CEA5A4E8-6BD7-9976-F4D3-31BFE1FE6CF6}"/>
                    </a:ext>
                  </a:extLst>
                </p:cNvPr>
                <p:cNvSpPr/>
                <p:nvPr/>
              </p:nvSpPr>
              <p:spPr>
                <a:xfrm>
                  <a:off x="-6251734" y="4004325"/>
                  <a:ext cx="2006758" cy="902249"/>
                </a:xfrm>
                <a:prstGeom prst="rect">
                  <a:avLst/>
                </a:prstGeom>
              </p:spPr>
              <p:txBody>
                <a:bodyPr wrap="square">
                  <a:spAutoFit/>
                </a:bodyPr>
                <a:lstStyle/>
                <a:p>
                  <a:pPr algn="ctr">
                    <a:lnSpc>
                      <a:spcPts val="1700"/>
                    </a:lnSpc>
                  </a:pPr>
                  <a:r>
                    <a:rPr lang="en-US" sz="1400" dirty="0">
                      <a:ln w="0"/>
                      <a:solidFill>
                        <a:srgbClr val="C00000"/>
                      </a:solidFill>
                      <a:effectLst>
                        <a:outerShdw blurRad="38100" dist="19050" dir="2700000" algn="tl" rotWithShape="0">
                          <a:schemeClr val="dk1">
                            <a:alpha val="40000"/>
                          </a:schemeClr>
                        </a:outerShdw>
                      </a:effectLst>
                    </a:rPr>
                    <a:t>DESTROYS BONDS </a:t>
                  </a:r>
                </a:p>
                <a:p>
                  <a:pPr algn="ctr">
                    <a:lnSpc>
                      <a:spcPts val="1700"/>
                    </a:lnSpc>
                  </a:pPr>
                  <a:r>
                    <a:rPr lang="en-US" sz="1400" dirty="0">
                      <a:ln w="0"/>
                      <a:solidFill>
                        <a:srgbClr val="C00000"/>
                      </a:solidFill>
                      <a:effectLst>
                        <a:outerShdw blurRad="38100" dist="19050" dir="2700000" algn="tl" rotWithShape="0">
                          <a:schemeClr val="dk1">
                            <a:alpha val="40000"/>
                          </a:schemeClr>
                        </a:outerShdw>
                      </a:effectLst>
                    </a:rPr>
                    <a:t>Between families, friends, neighbors</a:t>
                  </a:r>
                </a:p>
              </p:txBody>
            </p:sp>
            <p:pic>
              <p:nvPicPr>
                <p:cNvPr id="50" name="Picture 49">
                  <a:extLst>
                    <a:ext uri="{FF2B5EF4-FFF2-40B4-BE49-F238E27FC236}">
                      <a16:creationId xmlns:a16="http://schemas.microsoft.com/office/drawing/2014/main" xmlns="" id="{A31458BD-3CDB-76FC-7A74-C3B401940F0B}"/>
                    </a:ext>
                  </a:extLst>
                </p:cNvPr>
                <p:cNvPicPr>
                  <a:picLocks noChangeAspect="1"/>
                </p:cNvPicPr>
                <p:nvPr/>
              </p:nvPicPr>
              <p:blipFill rotWithShape="1">
                <a:blip r:embed="rId26" cstate="print"/>
                <a:srcRect l="21062" t="46487"/>
                <a:stretch/>
              </p:blipFill>
              <p:spPr>
                <a:xfrm>
                  <a:off x="2981319" y="3998312"/>
                  <a:ext cx="1385132" cy="424643"/>
                </a:xfrm>
                <a:prstGeom prst="rect">
                  <a:avLst/>
                </a:prstGeom>
              </p:spPr>
            </p:pic>
            <p:sp>
              <p:nvSpPr>
                <p:cNvPr id="51" name="Rectangle 50">
                  <a:extLst>
                    <a:ext uri="{FF2B5EF4-FFF2-40B4-BE49-F238E27FC236}">
                      <a16:creationId xmlns:a16="http://schemas.microsoft.com/office/drawing/2014/main" xmlns="" id="{488ED49F-3623-DB28-BD4C-EF56D9078DE4}"/>
                    </a:ext>
                  </a:extLst>
                </p:cNvPr>
                <p:cNvSpPr/>
                <p:nvPr/>
              </p:nvSpPr>
              <p:spPr>
                <a:xfrm>
                  <a:off x="-3760494" y="-1888576"/>
                  <a:ext cx="729037" cy="313152"/>
                </a:xfrm>
                <a:prstGeom prst="rect">
                  <a:avLst/>
                </a:prstGeom>
              </p:spPr>
              <p:txBody>
                <a:bodyPr wrap="none">
                  <a:spAutoFit/>
                </a:bodyPr>
                <a:lstStyle/>
                <a:p>
                  <a:pPr algn="ctr">
                    <a:lnSpc>
                      <a:spcPts val="1300"/>
                    </a:lnSpc>
                  </a:pPr>
                  <a:r>
                    <a:rPr lang="en-US" sz="1600" dirty="0">
                      <a:ln w="0"/>
                      <a:effectLst>
                        <a:outerShdw blurRad="38100" dist="19050" dir="2700000" algn="tl" rotWithShape="0">
                          <a:schemeClr val="dk1">
                            <a:alpha val="40000"/>
                          </a:schemeClr>
                        </a:outerShdw>
                      </a:effectLst>
                      <a:latin typeface="Modern Love Caps" panose="04070805081001020A01" pitchFamily="82" charset="0"/>
                    </a:rPr>
                    <a:t>Families…</a:t>
                  </a:r>
                </a:p>
              </p:txBody>
            </p:sp>
            <p:pic>
              <p:nvPicPr>
                <p:cNvPr id="52" name="Picture 51">
                  <a:extLst>
                    <a:ext uri="{FF2B5EF4-FFF2-40B4-BE49-F238E27FC236}">
                      <a16:creationId xmlns:a16="http://schemas.microsoft.com/office/drawing/2014/main" xmlns="" id="{37F60B70-6679-C4D9-63B0-4121CEFDFB9B}"/>
                    </a:ext>
                  </a:extLst>
                </p:cNvPr>
                <p:cNvPicPr>
                  <a:picLocks noChangeAspect="1"/>
                </p:cNvPicPr>
                <p:nvPr/>
              </p:nvPicPr>
              <p:blipFill rotWithShape="1">
                <a:blip r:embed="rId27" cstate="print">
                  <a:alphaModFix/>
                  <a:biLevel thresh="75000"/>
                  <a:extLst>
                    <a:ext uri="{BEBA8EAE-BF5A-486C-A8C5-ECC9F3942E4B}">
                      <a14:imgProps xmlns:a14="http://schemas.microsoft.com/office/drawing/2010/main" xmlns="">
                        <a14:imgLayer r:embed="rId28">
                          <a14:imgEffect>
                            <a14:saturation sat="400000"/>
                          </a14:imgEffect>
                          <a14:imgEffect>
                            <a14:brightnessContrast bright="-40000" contrast="40000"/>
                          </a14:imgEffect>
                        </a14:imgLayer>
                      </a14:imgProps>
                    </a:ext>
                  </a:extLst>
                </a:blip>
                <a:srcRect l="10590" t="35676" r="8790" b="48416"/>
                <a:stretch/>
              </p:blipFill>
              <p:spPr>
                <a:xfrm>
                  <a:off x="-3004223" y="-2146504"/>
                  <a:ext cx="3436518" cy="445600"/>
                </a:xfrm>
                <a:prstGeom prst="rect">
                  <a:avLst/>
                </a:prstGeom>
              </p:spPr>
            </p:pic>
            <p:sp>
              <p:nvSpPr>
                <p:cNvPr id="53" name="Rectangle 52">
                  <a:extLst>
                    <a:ext uri="{FF2B5EF4-FFF2-40B4-BE49-F238E27FC236}">
                      <a16:creationId xmlns:a16="http://schemas.microsoft.com/office/drawing/2014/main" xmlns="" id="{49610A65-2C5A-2B95-77B5-3E0697EA4292}"/>
                    </a:ext>
                  </a:extLst>
                </p:cNvPr>
                <p:cNvSpPr/>
                <p:nvPr/>
              </p:nvSpPr>
              <p:spPr>
                <a:xfrm>
                  <a:off x="877777" y="-1909597"/>
                  <a:ext cx="842949" cy="313152"/>
                </a:xfrm>
                <a:prstGeom prst="rect">
                  <a:avLst/>
                </a:prstGeom>
              </p:spPr>
              <p:txBody>
                <a:bodyPr wrap="none">
                  <a:spAutoFit/>
                </a:bodyPr>
                <a:lstStyle/>
                <a:p>
                  <a:pPr algn="ctr">
                    <a:lnSpc>
                      <a:spcPts val="1300"/>
                    </a:lnSpc>
                  </a:pPr>
                  <a:r>
                    <a:rPr lang="en-US" sz="1600" dirty="0">
                      <a:ln w="0"/>
                      <a:effectLst>
                        <a:outerShdw blurRad="38100" dist="19050" dir="2700000" algn="tl" rotWithShape="0">
                          <a:schemeClr val="dk1">
                            <a:alpha val="40000"/>
                          </a:schemeClr>
                        </a:outerShdw>
                      </a:effectLst>
                      <a:latin typeface="Modern Love Caps" panose="04070805081001020A01" pitchFamily="82" charset="0"/>
                    </a:rPr>
                    <a:t>…Neighbors</a:t>
                  </a:r>
                </a:p>
              </p:txBody>
            </p:sp>
            <p:sp>
              <p:nvSpPr>
                <p:cNvPr id="54" name="Rectangle 53">
                  <a:extLst>
                    <a:ext uri="{FF2B5EF4-FFF2-40B4-BE49-F238E27FC236}">
                      <a16:creationId xmlns:a16="http://schemas.microsoft.com/office/drawing/2014/main" xmlns="" id="{A82382D7-A83C-FD01-A489-B85436A632A0}"/>
                    </a:ext>
                  </a:extLst>
                </p:cNvPr>
                <p:cNvSpPr/>
                <p:nvPr/>
              </p:nvSpPr>
              <p:spPr>
                <a:xfrm>
                  <a:off x="2041379" y="3049563"/>
                  <a:ext cx="917431" cy="446474"/>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Business</a:t>
                  </a:r>
                </a:p>
              </p:txBody>
            </p:sp>
            <p:pic>
              <p:nvPicPr>
                <p:cNvPr id="55" name="Graphic 54" descr="Court">
                  <a:extLst>
                    <a:ext uri="{FF2B5EF4-FFF2-40B4-BE49-F238E27FC236}">
                      <a16:creationId xmlns:a16="http://schemas.microsoft.com/office/drawing/2014/main" xmlns="" id="{CD6AF095-E427-B72A-A209-BE88C53EAEB1}"/>
                    </a:ext>
                  </a:extLst>
                </p:cNvPr>
                <p:cNvPicPr>
                  <a:picLocks noChangeAspect="1"/>
                </p:cNvPicPr>
                <p:nvPr/>
              </p:nvPicPr>
              <p:blipFill>
                <a:blip r:embed="rId29" cstate="print">
                  <a:extLst>
                    <a:ext uri="{28A0092B-C50C-407E-A947-70E740481C1C}">
                      <a14:useLocalDpi xmlns:a14="http://schemas.microsoft.com/office/drawing/2010/main" xmlns="" val="0"/>
                    </a:ext>
                    <a:ext uri="{96DAC541-7B7A-43D3-8B79-37D633B846F1}">
                      <asvg:svgBlip xmlns:asvg="http://schemas.microsoft.com/office/drawing/2016/SVG/main" xmlns="" r:embed="rId30"/>
                    </a:ext>
                  </a:extLst>
                </a:blip>
                <a:stretch>
                  <a:fillRect/>
                </a:stretch>
              </p:blipFill>
              <p:spPr>
                <a:xfrm>
                  <a:off x="-3864009" y="-1104122"/>
                  <a:ext cx="914400" cy="914400"/>
                </a:xfrm>
                <a:prstGeom prst="rect">
                  <a:avLst/>
                </a:prstGeom>
              </p:spPr>
            </p:pic>
            <p:sp>
              <p:nvSpPr>
                <p:cNvPr id="56" name="Rectangle 55">
                  <a:extLst>
                    <a:ext uri="{FF2B5EF4-FFF2-40B4-BE49-F238E27FC236}">
                      <a16:creationId xmlns:a16="http://schemas.microsoft.com/office/drawing/2014/main" xmlns="" id="{3D56C28A-889A-A22B-1E28-A65F3E54E019}"/>
                    </a:ext>
                  </a:extLst>
                </p:cNvPr>
                <p:cNvSpPr/>
                <p:nvPr/>
              </p:nvSpPr>
              <p:spPr>
                <a:xfrm>
                  <a:off x="2639851" y="-351441"/>
                  <a:ext cx="983150" cy="372062"/>
                </a:xfrm>
                <a:prstGeom prst="rect">
                  <a:avLst/>
                </a:prstGeom>
              </p:spPr>
              <p:txBody>
                <a:bodyPr wrap="none">
                  <a:spAutoFit/>
                </a:bodyPr>
                <a:lstStyle/>
                <a:p>
                  <a:r>
                    <a:rPr lang="en-US" sz="1400" b="1" dirty="0">
                      <a:ln w="0"/>
                      <a:solidFill>
                        <a:srgbClr val="7030A0"/>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Suspicion</a:t>
                  </a:r>
                  <a:endParaRPr lang="en-US" sz="1400" b="1" dirty="0">
                    <a:solidFill>
                      <a:srgbClr val="7030A0"/>
                    </a:solidFill>
                    <a:latin typeface="Lucida Calligraphy" panose="03010101010101010101" pitchFamily="66" charset="0"/>
                  </a:endParaRPr>
                </a:p>
              </p:txBody>
            </p:sp>
            <p:sp>
              <p:nvSpPr>
                <p:cNvPr id="57" name="Rectangle 56">
                  <a:extLst>
                    <a:ext uri="{FF2B5EF4-FFF2-40B4-BE49-F238E27FC236}">
                      <a16:creationId xmlns:a16="http://schemas.microsoft.com/office/drawing/2014/main" xmlns="" id="{2868D0CB-3CD4-8579-93C6-56379BD6FCE3}"/>
                    </a:ext>
                  </a:extLst>
                </p:cNvPr>
                <p:cNvSpPr/>
                <p:nvPr/>
              </p:nvSpPr>
              <p:spPr>
                <a:xfrm>
                  <a:off x="121830" y="4048083"/>
                  <a:ext cx="610744" cy="372062"/>
                </a:xfrm>
                <a:prstGeom prst="rect">
                  <a:avLst/>
                </a:prstGeom>
              </p:spPr>
              <p:txBody>
                <a:bodyPr wrap="non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Rage</a:t>
                  </a:r>
                  <a:endParaRPr lang="en-US" sz="1400" b="1" dirty="0">
                    <a:solidFill>
                      <a:schemeClr val="accent6">
                        <a:lumMod val="75000"/>
                      </a:schemeClr>
                    </a:solidFill>
                    <a:latin typeface="Lucida Calligraphy" panose="03010101010101010101" pitchFamily="66" charset="0"/>
                  </a:endParaRPr>
                </a:p>
              </p:txBody>
            </p:sp>
            <p:sp>
              <p:nvSpPr>
                <p:cNvPr id="58" name="Rectangle 57">
                  <a:extLst>
                    <a:ext uri="{FF2B5EF4-FFF2-40B4-BE49-F238E27FC236}">
                      <a16:creationId xmlns:a16="http://schemas.microsoft.com/office/drawing/2014/main" xmlns="" id="{EA63097E-7002-7CE1-FCC0-B5B655B51DD6}"/>
                    </a:ext>
                  </a:extLst>
                </p:cNvPr>
                <p:cNvSpPr/>
                <p:nvPr/>
              </p:nvSpPr>
              <p:spPr>
                <a:xfrm>
                  <a:off x="-4143950" y="4259093"/>
                  <a:ext cx="1127730" cy="372062"/>
                </a:xfrm>
                <a:prstGeom prst="rect">
                  <a:avLst/>
                </a:prstGeom>
              </p:spPr>
              <p:txBody>
                <a:bodyPr wrap="non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Depression</a:t>
                  </a:r>
                  <a:endParaRPr lang="en-US" sz="1400" b="1" dirty="0">
                    <a:solidFill>
                      <a:schemeClr val="accent6">
                        <a:lumMod val="75000"/>
                      </a:schemeClr>
                    </a:solidFill>
                    <a:latin typeface="Lucida Calligraphy" panose="03010101010101010101" pitchFamily="66" charset="0"/>
                  </a:endParaRPr>
                </a:p>
              </p:txBody>
            </p:sp>
            <p:sp>
              <p:nvSpPr>
                <p:cNvPr id="59" name="Rectangle 58">
                  <a:extLst>
                    <a:ext uri="{FF2B5EF4-FFF2-40B4-BE49-F238E27FC236}">
                      <a16:creationId xmlns:a16="http://schemas.microsoft.com/office/drawing/2014/main" xmlns="" id="{80115A93-D5D9-5E83-217E-7B2D840B063C}"/>
                    </a:ext>
                  </a:extLst>
                </p:cNvPr>
                <p:cNvSpPr/>
                <p:nvPr/>
              </p:nvSpPr>
              <p:spPr>
                <a:xfrm>
                  <a:off x="-3242531" y="3704351"/>
                  <a:ext cx="687095" cy="446474"/>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Shops</a:t>
                  </a:r>
                </a:p>
              </p:txBody>
            </p:sp>
            <p:sp>
              <p:nvSpPr>
                <p:cNvPr id="60" name="Rectangle 59">
                  <a:extLst>
                    <a:ext uri="{FF2B5EF4-FFF2-40B4-BE49-F238E27FC236}">
                      <a16:creationId xmlns:a16="http://schemas.microsoft.com/office/drawing/2014/main" xmlns="" id="{C25DD187-1010-88D7-EC12-0952388596E1}"/>
                    </a:ext>
                  </a:extLst>
                </p:cNvPr>
                <p:cNvSpPr/>
                <p:nvPr/>
              </p:nvSpPr>
              <p:spPr>
                <a:xfrm>
                  <a:off x="2086031" y="-736111"/>
                  <a:ext cx="1378921" cy="372062"/>
                </a:xfrm>
                <a:prstGeom prst="rect">
                  <a:avLst/>
                </a:prstGeom>
              </p:spPr>
              <p:txBody>
                <a:bodyPr wrap="non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Drug/Alcohol</a:t>
                  </a:r>
                  <a:endParaRPr lang="en-US" sz="1400" b="1" dirty="0">
                    <a:solidFill>
                      <a:schemeClr val="accent6">
                        <a:lumMod val="75000"/>
                      </a:schemeClr>
                    </a:solidFill>
                    <a:latin typeface="Lucida Calligraphy" panose="03010101010101010101" pitchFamily="66" charset="0"/>
                  </a:endParaRPr>
                </a:p>
              </p:txBody>
            </p:sp>
            <p:sp>
              <p:nvSpPr>
                <p:cNvPr id="61" name="Rectangle 60">
                  <a:extLst>
                    <a:ext uri="{FF2B5EF4-FFF2-40B4-BE49-F238E27FC236}">
                      <a16:creationId xmlns:a16="http://schemas.microsoft.com/office/drawing/2014/main" xmlns="" id="{5222D601-739C-8186-D493-92E52C35E6B1}"/>
                    </a:ext>
                  </a:extLst>
                </p:cNvPr>
                <p:cNvSpPr/>
                <p:nvPr/>
              </p:nvSpPr>
              <p:spPr>
                <a:xfrm>
                  <a:off x="2853987" y="244668"/>
                  <a:ext cx="1369987" cy="632505"/>
                </a:xfrm>
                <a:prstGeom prst="rect">
                  <a:avLst/>
                </a:prstGeom>
              </p:spPr>
              <p:txBody>
                <a:bodyPr wrap="square">
                  <a:spAutoFit/>
                </a:bodyPr>
                <a:lstStyle/>
                <a:p>
                  <a:r>
                    <a:rPr lang="en-US" sz="1400" b="1" dirty="0">
                      <a:ln w="0"/>
                      <a:solidFill>
                        <a:schemeClr val="accent6">
                          <a:lumMod val="75000"/>
                        </a:schemeClr>
                      </a:solidFill>
                      <a:effectLst>
                        <a:outerShdw blurRad="38100" dist="19050" dir="2700000" algn="tl" rotWithShape="0">
                          <a:schemeClr val="dk1">
                            <a:alpha val="40000"/>
                          </a:schemeClr>
                        </a:outerShdw>
                      </a:effectLst>
                      <a:latin typeface="Lucida Calligraphy" panose="03010101010101010101" pitchFamily="66" charset="0"/>
                      <a:cs typeface="Arial" panose="020B0604020202020204" pitchFamily="34" charset="0"/>
                    </a:rPr>
                    <a:t>Domestic Violence</a:t>
                  </a:r>
                  <a:endParaRPr lang="en-US" sz="1400" b="1" dirty="0">
                    <a:solidFill>
                      <a:schemeClr val="accent6">
                        <a:lumMod val="75000"/>
                      </a:schemeClr>
                    </a:solidFill>
                    <a:latin typeface="Lucida Calligraphy" panose="03010101010101010101" pitchFamily="66" charset="0"/>
                  </a:endParaRPr>
                </a:p>
              </p:txBody>
            </p:sp>
          </p:grpSp>
        </p:grpSp>
        <p:pic>
          <p:nvPicPr>
            <p:cNvPr id="5" name="Picture 4">
              <a:extLst>
                <a:ext uri="{FF2B5EF4-FFF2-40B4-BE49-F238E27FC236}">
                  <a16:creationId xmlns:a16="http://schemas.microsoft.com/office/drawing/2014/main" xmlns="" id="{77FA5D1F-5F38-69BB-27AF-6B1A28D50164}"/>
                </a:ext>
              </a:extLst>
            </p:cNvPr>
            <p:cNvPicPr>
              <a:picLocks noChangeAspect="1" noChangeArrowheads="1"/>
            </p:cNvPicPr>
            <p:nvPr/>
          </p:nvPicPr>
          <p:blipFill>
            <a:blip r:embed="rId31" cstate="print">
              <a:alphaModFix amt="51000"/>
              <a:extLst>
                <a:ext uri="{BEBA8EAE-BF5A-486C-A8C5-ECC9F3942E4B}">
                  <a14:imgProps xmlns:a14="http://schemas.microsoft.com/office/drawing/2010/main" xmlns="">
                    <a14:imgLayer r:embed="rId32">
                      <a14:imgEffect>
                        <a14:backgroundRemoval t="575" b="99713" l="5278" r="95278">
                          <a14:foregroundMark x1="30833" y1="10345" x2="33750" y2="1293"/>
                          <a14:foregroundMark x1="33750" y1="1293" x2="43056" y2="575"/>
                          <a14:foregroundMark x1="43056" y1="575" x2="45694" y2="9914"/>
                          <a14:foregroundMark x1="45694" y1="9914" x2="45694" y2="10632"/>
                          <a14:foregroundMark x1="24619" y1="25913" x2="16389" y2="32040"/>
                          <a14:foregroundMark x1="31250" y1="20977" x2="28548" y2="22989"/>
                          <a14:foregroundMark x1="16389" y1="32040" x2="12778" y2="41954"/>
                          <a14:foregroundMark x1="12778" y1="41954" x2="12639" y2="45833"/>
                          <a14:foregroundMark x1="25478" y1="26842" x2="16389" y2="35201"/>
                          <a14:foregroundMark x1="29669" y1="22989" x2="29200" y2="23420"/>
                          <a14:foregroundMark x1="30139" y1="22557" x2="29669" y2="22989"/>
                          <a14:foregroundMark x1="16389" y1="35201" x2="6667" y2="73851"/>
                          <a14:foregroundMark x1="6667" y1="73851" x2="10139" y2="82615"/>
                          <a14:foregroundMark x1="10139" y1="82615" x2="10139" y2="82615"/>
                          <a14:foregroundMark x1="7500" y1="90374" x2="5278" y2="99569"/>
                          <a14:foregroundMark x1="5278" y1="99569" x2="5833" y2="99856"/>
                          <a14:foregroundMark x1="84167" y1="42529" x2="92361" y2="46983"/>
                          <a14:foregroundMark x1="92361" y1="46983" x2="94444" y2="70259"/>
                          <a14:foregroundMark x1="94167" y1="51437" x2="95139" y2="60345"/>
                          <a14:foregroundMark x1="95139" y1="60345" x2="94444" y2="63218"/>
                          <a14:foregroundMark x1="95278" y1="81609" x2="94444" y2="85201"/>
                          <a14:backgroundMark x1="15694" y1="81609" x2="15694" y2="81609"/>
                          <a14:backgroundMark x1="15972" y1="98994" x2="15972" y2="98994"/>
                          <a14:backgroundMark x1="16111" y1="96408" x2="16111" y2="96408"/>
                          <a14:backgroundMark x1="27917" y1="23707" x2="27917" y2="23707"/>
                          <a14:backgroundMark x1="26944" y1="24138" x2="26944" y2="24138"/>
                          <a14:backgroundMark x1="27500" y1="24138" x2="27500" y2="24138"/>
                          <a14:backgroundMark x1="28333" y1="23420" x2="28333" y2="23420"/>
                          <a14:backgroundMark x1="28333" y1="23420" x2="24583" y2="25431"/>
                          <a14:backgroundMark x1="28333" y1="22989" x2="28333" y2="22989"/>
                          <a14:backgroundMark x1="28611" y1="22989" x2="24306" y2="255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619138" y="-1105002"/>
              <a:ext cx="3609308" cy="4192114"/>
            </a:xfrm>
            <a:prstGeom prst="rect">
              <a:avLst/>
            </a:prstGeom>
            <a:noFill/>
            <a:effectLst>
              <a:softEdge rad="50800"/>
            </a:effectLst>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CA9657BF-E95E-0477-B843-2F8A72000CFD}"/>
                </a:ext>
              </a:extLst>
            </p:cNvPr>
            <p:cNvPicPr>
              <a:picLocks noChangeAspect="1"/>
            </p:cNvPicPr>
            <p:nvPr/>
          </p:nvPicPr>
          <p:blipFill rotWithShape="1">
            <a:blip r:embed="rId33" cstate="print"/>
            <a:srcRect t="33858" b="36731"/>
            <a:stretch/>
          </p:blipFill>
          <p:spPr>
            <a:xfrm>
              <a:off x="-3782833" y="31778"/>
              <a:ext cx="8471505" cy="1654951"/>
            </a:xfrm>
            <a:prstGeom prst="rect">
              <a:avLst/>
            </a:prstGeom>
          </p:spPr>
        </p:pic>
        <p:sp>
          <p:nvSpPr>
            <p:cNvPr id="7" name="Rectangle 6">
              <a:extLst>
                <a:ext uri="{FF2B5EF4-FFF2-40B4-BE49-F238E27FC236}">
                  <a16:creationId xmlns:a16="http://schemas.microsoft.com/office/drawing/2014/main" xmlns="" id="{F9358198-65DA-6840-D288-CB474BB8D1BD}"/>
                </a:ext>
              </a:extLst>
            </p:cNvPr>
            <p:cNvSpPr/>
            <p:nvPr/>
          </p:nvSpPr>
          <p:spPr>
            <a:xfrm>
              <a:off x="-1923419" y="-523332"/>
              <a:ext cx="4110961" cy="468178"/>
            </a:xfrm>
            <a:prstGeom prst="rect">
              <a:avLst/>
            </a:prstGeom>
          </p:spPr>
          <p:txBody>
            <a:bodyPr wrap="square">
              <a:spAutoFit/>
            </a:bodyPr>
            <a:lstStyle/>
            <a:p>
              <a:pPr>
                <a:lnSpc>
                  <a:spcPts val="2300"/>
                </a:lnSpc>
                <a:defRPr/>
              </a:pPr>
              <a:r>
                <a:rPr lang="en-US" sz="9600" b="1" dirty="0">
                  <a:ln w="57150">
                    <a:solidFill>
                      <a:schemeClr val="tx1"/>
                    </a:solidFill>
                  </a:ln>
                  <a:solidFill>
                    <a:srgbClr val="7030A0"/>
                  </a:solidFill>
                  <a:latin typeface="Chiller" pitchFamily="82" charset="0"/>
                  <a:cs typeface="Aharoni" pitchFamily="2" charset="-79"/>
                </a:rPr>
                <a:t>Affects</a:t>
              </a:r>
              <a:endParaRPr lang="en-US" sz="8000" b="1" dirty="0">
                <a:solidFill>
                  <a:srgbClr val="7030A0"/>
                </a:solidFill>
                <a:latin typeface="Aharoni" pitchFamily="2" charset="-79"/>
                <a:cs typeface="Aharoni" pitchFamily="2" charset="-79"/>
              </a:endParaRPr>
            </a:p>
          </p:txBody>
        </p:sp>
        <p:sp>
          <p:nvSpPr>
            <p:cNvPr id="8" name="Rectangle 7">
              <a:extLst>
                <a:ext uri="{FF2B5EF4-FFF2-40B4-BE49-F238E27FC236}">
                  <a16:creationId xmlns:a16="http://schemas.microsoft.com/office/drawing/2014/main" xmlns="" id="{BF4177F5-F0EF-9426-2261-A713C1CF0697}"/>
                </a:ext>
              </a:extLst>
            </p:cNvPr>
            <p:cNvSpPr/>
            <p:nvPr/>
          </p:nvSpPr>
          <p:spPr>
            <a:xfrm>
              <a:off x="-1574021" y="2909116"/>
              <a:ext cx="4110961" cy="468178"/>
            </a:xfrm>
            <a:prstGeom prst="rect">
              <a:avLst/>
            </a:prstGeom>
          </p:spPr>
          <p:txBody>
            <a:bodyPr wrap="square">
              <a:spAutoFit/>
            </a:bodyPr>
            <a:lstStyle/>
            <a:p>
              <a:pPr>
                <a:lnSpc>
                  <a:spcPts val="2300"/>
                </a:lnSpc>
                <a:defRPr/>
              </a:pPr>
              <a:r>
                <a:rPr lang="en-US" sz="9600" b="1" dirty="0">
                  <a:ln w="57150">
                    <a:solidFill>
                      <a:schemeClr val="tx1"/>
                    </a:solidFill>
                  </a:ln>
                  <a:solidFill>
                    <a:schemeClr val="accent6">
                      <a:lumMod val="75000"/>
                    </a:schemeClr>
                  </a:solidFill>
                  <a:latin typeface="Chiller" pitchFamily="82" charset="0"/>
                  <a:cs typeface="Aharoni" pitchFamily="2" charset="-79"/>
                </a:rPr>
                <a:t>Effects</a:t>
              </a:r>
              <a:endParaRPr lang="en-US" sz="8000" b="1" dirty="0">
                <a:solidFill>
                  <a:schemeClr val="accent6">
                    <a:lumMod val="75000"/>
                  </a:schemeClr>
                </a:solidFill>
                <a:latin typeface="Aharoni" pitchFamily="2" charset="-79"/>
                <a:cs typeface="Aharoni" pitchFamily="2" charset="-79"/>
              </a:endParaRPr>
            </a:p>
          </p:txBody>
        </p:sp>
      </p:grpSp>
    </p:spTree>
    <p:extLst>
      <p:ext uri="{BB962C8B-B14F-4D97-AF65-F5344CB8AC3E}">
        <p14:creationId xmlns:p14="http://schemas.microsoft.com/office/powerpoint/2010/main" xmlns="" val="2999070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838199" y="5957887"/>
            <a:ext cx="10920413" cy="671513"/>
          </a:xfrm>
        </p:spPr>
        <p:txBody>
          <a:bodyPr>
            <a:normAutofit/>
          </a:bodyPr>
          <a:lstStyle/>
          <a:p>
            <a:pPr algn="r"/>
            <a:r>
              <a:rPr lang="en-US" sz="1400" dirty="0"/>
              <a:t>Journal of </a:t>
            </a:r>
            <a:r>
              <a:rPr lang="en-US" sz="1400" dirty="0" err="1"/>
              <a:t>Hepatology</a:t>
            </a:r>
            <a:r>
              <a:rPr lang="en-US" sz="1400" dirty="0"/>
              <a:t> 2022 vol. - j 1–6</a:t>
            </a:r>
            <a:r>
              <a:rPr lang="uk-UA" sz="1400" dirty="0"/>
              <a:t>. </a:t>
            </a:r>
            <a:r>
              <a:rPr lang="en-US" sz="1400" dirty="0"/>
              <a:t>The negative bidirectional interaction between climate change and the prevalence and care of liver disease: A joint BSG, BASL, EASL, and AASLD commentary </a:t>
            </a:r>
            <a:r>
              <a:rPr lang="en-US" sz="1400" dirty="0" err="1"/>
              <a:t>Mhairi</a:t>
            </a:r>
            <a:r>
              <a:rPr lang="en-US" sz="1400" dirty="0"/>
              <a:t> C. Donnelly</a:t>
            </a:r>
            <a:r>
              <a:rPr lang="uk-UA" sz="1400" dirty="0"/>
              <a:t>, </a:t>
            </a:r>
            <a:r>
              <a:rPr lang="en-US" sz="1400" dirty="0"/>
              <a:t>William </a:t>
            </a:r>
            <a:r>
              <a:rPr lang="en-US" sz="1400" dirty="0" err="1"/>
              <a:t>Stableforth</a:t>
            </a:r>
            <a:r>
              <a:rPr lang="en-US" sz="1400" dirty="0"/>
              <a:t>, </a:t>
            </a:r>
            <a:r>
              <a:rPr lang="en-US" sz="1400" dirty="0" err="1"/>
              <a:t>Aleksander</a:t>
            </a:r>
            <a:r>
              <a:rPr lang="en-US" sz="1400" dirty="0"/>
              <a:t> </a:t>
            </a:r>
            <a:r>
              <a:rPr lang="en-US" sz="1400" dirty="0" err="1"/>
              <a:t>Krag</a:t>
            </a:r>
            <a:r>
              <a:rPr lang="en-US" sz="1400" dirty="0"/>
              <a:t>, Adrian Reuben</a:t>
            </a:r>
            <a:endParaRPr lang="ru-RU" sz="1400" dirty="0"/>
          </a:p>
        </p:txBody>
      </p:sp>
      <p:pic>
        <p:nvPicPr>
          <p:cNvPr id="1026" name="Picture 2" descr="C:\Users\Admin\Desktop\Практична гепатологія\78B07B87-5A33-4173-9A67-4974DE94644E.jpeg"/>
          <p:cNvPicPr>
            <a:picLocks noGrp="1" noChangeAspect="1" noChangeArrowheads="1"/>
          </p:cNvPicPr>
          <p:nvPr>
            <p:ph idx="1"/>
          </p:nvPr>
        </p:nvPicPr>
        <p:blipFill>
          <a:blip r:embed="rId3" cstate="print"/>
          <a:srcRect/>
          <a:stretch>
            <a:fillRect/>
          </a:stretch>
        </p:blipFill>
        <p:spPr bwMode="auto">
          <a:xfrm>
            <a:off x="1372248" y="964406"/>
            <a:ext cx="9852313" cy="4929187"/>
          </a:xfrm>
          <a:prstGeom prst="rect">
            <a:avLst/>
          </a:prstGeom>
          <a:noFill/>
        </p:spPr>
      </p:pic>
      <p:sp>
        <p:nvSpPr>
          <p:cNvPr id="6" name="Прямоугольник 5"/>
          <p:cNvSpPr/>
          <p:nvPr/>
        </p:nvSpPr>
        <p:spPr>
          <a:xfrm>
            <a:off x="731520" y="323557"/>
            <a:ext cx="10621108" cy="923330"/>
          </a:xfrm>
          <a:prstGeom prst="rect">
            <a:avLst/>
          </a:prstGeom>
        </p:spPr>
        <p:txBody>
          <a:bodyPr wrap="square">
            <a:spAutoFit/>
          </a:bodyPr>
          <a:lstStyle/>
          <a:p>
            <a:r>
              <a:rPr lang="en-US" dirty="0" smtClean="0"/>
              <a:t>The prevalence of fatty liver disease is the same as in Europe, but now I think the prevalence of metabolically associated fatty liver disease will increase due to alcohol consumption, fructose and environmental </a:t>
            </a:r>
            <a:r>
              <a:rPr lang="en-US" dirty="0" err="1" smtClean="0"/>
              <a:t>ecotoxin</a:t>
            </a:r>
            <a:r>
              <a:rPr lang="en-US" dirty="0" smtClean="0"/>
              <a:t> and lack of activity.</a:t>
            </a:r>
            <a:endParaRPr lang="ru-RU" dirty="0"/>
          </a:p>
        </p:txBody>
      </p:sp>
    </p:spTree>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6707</TotalTime>
  <Words>1836</Words>
  <Application>Microsoft Office PowerPoint</Application>
  <PresentationFormat>Произвольный</PresentationFormat>
  <Paragraphs>217</Paragraphs>
  <Slides>21</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Caring for patients in war-torn Ukraine</vt:lpstr>
      <vt:lpstr>On 24 February 2022, Russia  launched a large-scale military invasion of  Ukraine  </vt:lpstr>
      <vt:lpstr>396 pharmacies and many drugstores were damaged. More than 200 emergency medical vehicles were shot at or taken away by the occupiers. </vt:lpstr>
      <vt:lpstr>The situation is slightly better in Kyiv and western Ukraine</vt:lpstr>
      <vt:lpstr>  Since the beginning of the war in Ukraine, many citizens have been forced to change their place of residence. At the same time, the Ministry of Health reminds everyone that inpatient care is provided free of charge - regardless of where patients live and which institution they decide to choose for hospitalization.  </vt:lpstr>
      <vt:lpstr>Слайд 6</vt:lpstr>
      <vt:lpstr>Experimental studies and clinical observations have shown that stress can damage the liver tissue both directly and indirectly</vt:lpstr>
      <vt:lpstr>Слайд 8</vt:lpstr>
      <vt:lpstr>Journal of Hepatology 2022 vol. - j 1–6. The negative bidirectional interaction between climate change and the prevalence and care of liver disease: A joint BSG, BASL, EASL, and AASLD commentary Mhairi C. Donnelly, William Stableforth, Aleksander Krag, Adrian Reuben</vt:lpstr>
      <vt:lpstr>Слайд 10</vt:lpstr>
      <vt:lpstr>Transplantation in Ukraine during a full -scale invasion</vt:lpstr>
      <vt:lpstr>Transplantation in Ukraine during a full -scale invasion</vt:lpstr>
      <vt:lpstr>Слайд 13</vt:lpstr>
      <vt:lpstr>Prevention of viral hepatitis during the war</vt:lpstr>
      <vt:lpstr>Case study</vt:lpstr>
      <vt:lpstr>Physical examination</vt:lpstr>
      <vt:lpstr>Laboratory tests</vt:lpstr>
      <vt:lpstr>The results of analyzes</vt:lpstr>
      <vt:lpstr>Слайд 19</vt:lpstr>
      <vt:lpstr> The consumption of alcohol by people is increasing. </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patients in war-torn Ukraine</dc:title>
  <dc:creator>Яна Романчук</dc:creator>
  <cp:lastModifiedBy>RePack by SPecialiST</cp:lastModifiedBy>
  <cp:revision>22</cp:revision>
  <dcterms:created xsi:type="dcterms:W3CDTF">2023-01-11T16:53:07Z</dcterms:created>
  <dcterms:modified xsi:type="dcterms:W3CDTF">2023-03-16T11:07:40Z</dcterms:modified>
</cp:coreProperties>
</file>