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767" r:id="rId2"/>
    <p:sldId id="257" r:id="rId3"/>
    <p:sldId id="781" r:id="rId4"/>
    <p:sldId id="406" r:id="rId5"/>
    <p:sldId id="775" r:id="rId6"/>
    <p:sldId id="778" r:id="rId7"/>
    <p:sldId id="352" r:id="rId8"/>
    <p:sldId id="388" r:id="rId9"/>
    <p:sldId id="783" r:id="rId10"/>
    <p:sldId id="716" r:id="rId11"/>
    <p:sldId id="715" r:id="rId12"/>
    <p:sldId id="784" r:id="rId13"/>
    <p:sldId id="786" r:id="rId14"/>
    <p:sldId id="777" r:id="rId15"/>
    <p:sldId id="785" r:id="rId16"/>
    <p:sldId id="2096975611" r:id="rId17"/>
    <p:sldId id="760" r:id="rId18"/>
    <p:sldId id="764" r:id="rId19"/>
    <p:sldId id="259" r:id="rId20"/>
    <p:sldId id="2096975614" r:id="rId21"/>
    <p:sldId id="2096975609" r:id="rId22"/>
    <p:sldId id="788" r:id="rId23"/>
    <p:sldId id="759" r:id="rId24"/>
    <p:sldId id="770" r:id="rId25"/>
    <p:sldId id="296" r:id="rId26"/>
    <p:sldId id="787" r:id="rId27"/>
    <p:sldId id="264" r:id="rId28"/>
    <p:sldId id="2096975608" r:id="rId29"/>
    <p:sldId id="766" r:id="rId30"/>
    <p:sldId id="384" r:id="rId31"/>
    <p:sldId id="763" r:id="rId32"/>
    <p:sldId id="774" r:id="rId33"/>
    <p:sldId id="2096975612" r:id="rId34"/>
    <p:sldId id="765" r:id="rId35"/>
    <p:sldId id="284" r:id="rId36"/>
    <p:sldId id="2096975613" r:id="rId37"/>
    <p:sldId id="2096975610" r:id="rId38"/>
    <p:sldId id="779" r:id="rId39"/>
    <p:sldId id="383" r:id="rId40"/>
    <p:sldId id="714" r:id="rId41"/>
    <p:sldId id="762" r:id="rId42"/>
    <p:sldId id="776" r:id="rId43"/>
    <p:sldId id="377" r:id="rId44"/>
    <p:sldId id="281" r:id="rId45"/>
    <p:sldId id="339" r:id="rId46"/>
    <p:sldId id="258" r:id="rId47"/>
    <p:sldId id="260" r:id="rId48"/>
    <p:sldId id="773" r:id="rId49"/>
    <p:sldId id="772" r:id="rId50"/>
    <p:sldId id="771" r:id="rId51"/>
    <p:sldId id="31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95E0D-F833-40EC-A404-DC2498A22243}" type="doc">
      <dgm:prSet loTypeId="urn:microsoft.com/office/officeart/2005/8/layout/radial3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D92522-FCC8-4487-859A-28405684DDB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4400" dirty="0"/>
            <a:t>Microbiota</a:t>
          </a:r>
        </a:p>
        <a:p>
          <a:pPr>
            <a:spcAft>
              <a:spcPts val="0"/>
            </a:spcAft>
          </a:pPr>
          <a:r>
            <a:rPr lang="en-US" sz="4400" dirty="0"/>
            <a:t>structure &amp; function</a:t>
          </a:r>
        </a:p>
      </dgm:t>
    </dgm:pt>
    <dgm:pt modelId="{24E8350D-722A-4F3A-B704-42AF68A82570}" type="parTrans" cxnId="{4366DB80-83D6-437B-BC6C-BBDED481A946}">
      <dgm:prSet/>
      <dgm:spPr/>
      <dgm:t>
        <a:bodyPr/>
        <a:lstStyle/>
        <a:p>
          <a:endParaRPr lang="en-US" sz="1200"/>
        </a:p>
      </dgm:t>
    </dgm:pt>
    <dgm:pt modelId="{AB9FCBF1-76DD-4645-B488-A1FCA1EEB555}" type="sibTrans" cxnId="{4366DB80-83D6-437B-BC6C-BBDED481A946}">
      <dgm:prSet/>
      <dgm:spPr/>
      <dgm:t>
        <a:bodyPr/>
        <a:lstStyle/>
        <a:p>
          <a:endParaRPr lang="en-US" sz="1200"/>
        </a:p>
      </dgm:t>
    </dgm:pt>
    <dgm:pt modelId="{18E59B75-DA56-40FD-A58E-CB7ACC46ED60}">
      <dgm:prSet phldrT="[Text]" custT="1"/>
      <dgm:spPr/>
      <dgm:t>
        <a:bodyPr/>
        <a:lstStyle/>
        <a:p>
          <a:r>
            <a:rPr lang="en-US" sz="2000" b="1" dirty="0"/>
            <a:t>Antibiotics</a:t>
          </a:r>
        </a:p>
      </dgm:t>
    </dgm:pt>
    <dgm:pt modelId="{62AE7C7D-883B-4109-8FD5-FBB6D1782396}" type="parTrans" cxnId="{E1E4A92F-CAC6-4054-8E42-657B495E2611}">
      <dgm:prSet/>
      <dgm:spPr/>
      <dgm:t>
        <a:bodyPr/>
        <a:lstStyle/>
        <a:p>
          <a:endParaRPr lang="en-US" sz="1200"/>
        </a:p>
      </dgm:t>
    </dgm:pt>
    <dgm:pt modelId="{5C281A43-CB1E-4B12-982A-364C0D03F0AA}" type="sibTrans" cxnId="{E1E4A92F-CAC6-4054-8E42-657B495E2611}">
      <dgm:prSet/>
      <dgm:spPr/>
      <dgm:t>
        <a:bodyPr/>
        <a:lstStyle/>
        <a:p>
          <a:endParaRPr lang="en-US" sz="1200"/>
        </a:p>
      </dgm:t>
    </dgm:pt>
    <dgm:pt modelId="{A111890F-D68A-4C1C-85E6-0A8EE7B2D41E}">
      <dgm:prSet phldrT="[Text]" custT="1"/>
      <dgm:spPr/>
      <dgm:t>
        <a:bodyPr/>
        <a:lstStyle/>
        <a:p>
          <a:r>
            <a:rPr lang="en-US" sz="2400" b="1" dirty="0"/>
            <a:t>Disease stage</a:t>
          </a:r>
        </a:p>
      </dgm:t>
    </dgm:pt>
    <dgm:pt modelId="{261A9FAA-FB36-462C-AEBB-3F96A22C6476}" type="parTrans" cxnId="{9238B320-2DF9-4745-BF8C-92EFE33B8451}">
      <dgm:prSet/>
      <dgm:spPr/>
      <dgm:t>
        <a:bodyPr/>
        <a:lstStyle/>
        <a:p>
          <a:endParaRPr lang="en-US" sz="1200"/>
        </a:p>
      </dgm:t>
    </dgm:pt>
    <dgm:pt modelId="{0BD5FC90-5BE6-4693-909B-3B119EB7A88D}" type="sibTrans" cxnId="{9238B320-2DF9-4745-BF8C-92EFE33B8451}">
      <dgm:prSet/>
      <dgm:spPr/>
      <dgm:t>
        <a:bodyPr/>
        <a:lstStyle/>
        <a:p>
          <a:endParaRPr lang="en-US" sz="1200"/>
        </a:p>
      </dgm:t>
    </dgm:pt>
    <dgm:pt modelId="{27073DAF-DDB4-4C73-966C-1377A90E3B6B}">
      <dgm:prSet phldrT="[Text]" custT="1"/>
      <dgm:spPr/>
      <dgm:t>
        <a:bodyPr/>
        <a:lstStyle/>
        <a:p>
          <a:r>
            <a:rPr lang="en-US" sz="2000" b="1" dirty="0"/>
            <a:t>Active</a:t>
          </a:r>
        </a:p>
        <a:p>
          <a:r>
            <a:rPr lang="en-US" sz="2000" b="1" dirty="0"/>
            <a:t>Alcohol</a:t>
          </a:r>
          <a:endParaRPr lang="en-US" sz="1600" b="1" dirty="0"/>
        </a:p>
      </dgm:t>
    </dgm:pt>
    <dgm:pt modelId="{0E630511-444D-4F96-835A-9C68E6BC3ECA}" type="parTrans" cxnId="{C68ECCA0-EEE3-467E-9A61-A853647DCA4C}">
      <dgm:prSet/>
      <dgm:spPr/>
      <dgm:t>
        <a:bodyPr/>
        <a:lstStyle/>
        <a:p>
          <a:endParaRPr lang="en-US" sz="1200"/>
        </a:p>
      </dgm:t>
    </dgm:pt>
    <dgm:pt modelId="{055320CD-F7DE-4D71-B5BE-A73AD8B67163}" type="sibTrans" cxnId="{C68ECCA0-EEE3-467E-9A61-A853647DCA4C}">
      <dgm:prSet/>
      <dgm:spPr/>
      <dgm:t>
        <a:bodyPr/>
        <a:lstStyle/>
        <a:p>
          <a:endParaRPr lang="en-US" sz="1200"/>
        </a:p>
      </dgm:t>
    </dgm:pt>
    <dgm:pt modelId="{D258BF91-D29F-4D10-9BB4-B1813CE11CB2}">
      <dgm:prSet phldrT="[Text]" custT="1"/>
      <dgm:spPr/>
      <dgm:t>
        <a:bodyPr/>
        <a:lstStyle/>
        <a:p>
          <a:r>
            <a:rPr lang="en-US" sz="2000" b="1" dirty="0"/>
            <a:t>Co-morbid</a:t>
          </a:r>
        </a:p>
        <a:p>
          <a:r>
            <a:rPr lang="en-US" sz="2000" b="1" dirty="0"/>
            <a:t>conditions</a:t>
          </a:r>
        </a:p>
      </dgm:t>
    </dgm:pt>
    <dgm:pt modelId="{094765BD-29F6-4F9D-B620-43381A9BB898}" type="parTrans" cxnId="{BBD38A37-F709-4D67-8B91-80C07DDE8043}">
      <dgm:prSet/>
      <dgm:spPr/>
      <dgm:t>
        <a:bodyPr/>
        <a:lstStyle/>
        <a:p>
          <a:endParaRPr lang="en-US" sz="1200"/>
        </a:p>
      </dgm:t>
    </dgm:pt>
    <dgm:pt modelId="{72CECBBE-0956-44AA-B169-74DF56A880A6}" type="sibTrans" cxnId="{BBD38A37-F709-4D67-8B91-80C07DDE8043}">
      <dgm:prSet/>
      <dgm:spPr/>
      <dgm:t>
        <a:bodyPr/>
        <a:lstStyle/>
        <a:p>
          <a:endParaRPr lang="en-US" sz="1200"/>
        </a:p>
      </dgm:t>
    </dgm:pt>
    <dgm:pt modelId="{BA62D3DD-2007-4352-BAB5-A4EAB25096B9}">
      <dgm:prSet phldrT="[Text]" custT="1"/>
      <dgm:spPr/>
      <dgm:t>
        <a:bodyPr/>
        <a:lstStyle/>
        <a:p>
          <a:r>
            <a:rPr lang="en-US" sz="2000" b="1" dirty="0"/>
            <a:t>Medicines</a:t>
          </a:r>
        </a:p>
      </dgm:t>
    </dgm:pt>
    <dgm:pt modelId="{2615B300-14C3-4A99-9B3A-75AA01B5CD5F}" type="parTrans" cxnId="{E49442A7-8934-4FFF-A2BE-6EC5BABFCDD8}">
      <dgm:prSet/>
      <dgm:spPr/>
      <dgm:t>
        <a:bodyPr/>
        <a:lstStyle/>
        <a:p>
          <a:endParaRPr lang="en-US" sz="1200"/>
        </a:p>
      </dgm:t>
    </dgm:pt>
    <dgm:pt modelId="{3230FEC6-5991-4878-AB35-6ECD80953C7F}" type="sibTrans" cxnId="{E49442A7-8934-4FFF-A2BE-6EC5BABFCDD8}">
      <dgm:prSet/>
      <dgm:spPr/>
      <dgm:t>
        <a:bodyPr/>
        <a:lstStyle/>
        <a:p>
          <a:endParaRPr lang="en-US" sz="1200"/>
        </a:p>
      </dgm:t>
    </dgm:pt>
    <dgm:pt modelId="{4AC9D074-A6C9-43BD-A4F8-2C9574DD2E79}">
      <dgm:prSet phldrT="[Text]" custT="1"/>
      <dgm:spPr/>
      <dgm:t>
        <a:bodyPr/>
        <a:lstStyle/>
        <a:p>
          <a:r>
            <a:rPr lang="en-US" sz="4000" b="1" dirty="0"/>
            <a:t>Diet</a:t>
          </a:r>
          <a:endParaRPr lang="en-US" sz="3200" b="1" dirty="0"/>
        </a:p>
      </dgm:t>
    </dgm:pt>
    <dgm:pt modelId="{9854E9AF-D3B7-4204-90B3-A1E1E0B03111}" type="parTrans" cxnId="{2FC91BED-0E0E-45E8-86BB-D2B80DAE9EFE}">
      <dgm:prSet/>
      <dgm:spPr/>
      <dgm:t>
        <a:bodyPr/>
        <a:lstStyle/>
        <a:p>
          <a:endParaRPr lang="en-US" sz="1200"/>
        </a:p>
      </dgm:t>
    </dgm:pt>
    <dgm:pt modelId="{ACD3034A-7991-435D-A7BF-ED71B5EF690A}" type="sibTrans" cxnId="{2FC91BED-0E0E-45E8-86BB-D2B80DAE9EFE}">
      <dgm:prSet/>
      <dgm:spPr/>
      <dgm:t>
        <a:bodyPr/>
        <a:lstStyle/>
        <a:p>
          <a:endParaRPr lang="en-US" sz="1200"/>
        </a:p>
      </dgm:t>
    </dgm:pt>
    <dgm:pt modelId="{4B5B6B61-F4D0-4F6D-8E73-B57051197AEC}">
      <dgm:prSet custT="1"/>
      <dgm:spPr/>
      <dgm:t>
        <a:bodyPr/>
        <a:lstStyle/>
        <a:p>
          <a:r>
            <a:rPr lang="en-US" sz="2000" dirty="0"/>
            <a:t>Organ failures</a:t>
          </a:r>
        </a:p>
      </dgm:t>
    </dgm:pt>
    <dgm:pt modelId="{A9DBC315-90B4-4406-AC99-C65F5CDF18A5}" type="parTrans" cxnId="{6AA7CC90-CC5B-486E-8FA3-354E7C7F2271}">
      <dgm:prSet/>
      <dgm:spPr/>
      <dgm:t>
        <a:bodyPr/>
        <a:lstStyle/>
        <a:p>
          <a:endParaRPr lang="en-US" sz="1400"/>
        </a:p>
      </dgm:t>
    </dgm:pt>
    <dgm:pt modelId="{1916B869-2222-4D16-BAAB-1CD80AFE3C4D}" type="sibTrans" cxnId="{6AA7CC90-CC5B-486E-8FA3-354E7C7F2271}">
      <dgm:prSet/>
      <dgm:spPr/>
      <dgm:t>
        <a:bodyPr/>
        <a:lstStyle/>
        <a:p>
          <a:endParaRPr lang="en-US" sz="1400"/>
        </a:p>
      </dgm:t>
    </dgm:pt>
    <dgm:pt modelId="{50A9DC88-DB1A-4274-A280-645CF14161DB}">
      <dgm:prSet custT="1"/>
      <dgm:spPr/>
      <dgm:t>
        <a:bodyPr/>
        <a:lstStyle/>
        <a:p>
          <a:r>
            <a:rPr lang="en-US" sz="2000" dirty="0"/>
            <a:t>Host Genetics</a:t>
          </a:r>
        </a:p>
      </dgm:t>
    </dgm:pt>
    <dgm:pt modelId="{FC040B43-69FD-428C-A87C-797684577AC3}" type="parTrans" cxnId="{1FCB27BD-EB87-425E-94CB-A4ECC8A78670}">
      <dgm:prSet/>
      <dgm:spPr/>
      <dgm:t>
        <a:bodyPr/>
        <a:lstStyle/>
        <a:p>
          <a:endParaRPr lang="en-US" sz="1400"/>
        </a:p>
      </dgm:t>
    </dgm:pt>
    <dgm:pt modelId="{70298FEE-50A1-476B-B3D9-504075D9D2E3}" type="sibTrans" cxnId="{1FCB27BD-EB87-425E-94CB-A4ECC8A78670}">
      <dgm:prSet/>
      <dgm:spPr/>
      <dgm:t>
        <a:bodyPr/>
        <a:lstStyle/>
        <a:p>
          <a:endParaRPr lang="en-US" sz="1400"/>
        </a:p>
      </dgm:t>
    </dgm:pt>
    <dgm:pt modelId="{84E5F681-FC82-43A6-B33E-775C3376874A}">
      <dgm:prSet custT="1"/>
      <dgm:spPr/>
      <dgm:t>
        <a:bodyPr/>
        <a:lstStyle/>
        <a:p>
          <a:r>
            <a:rPr lang="en-US" sz="2400" b="1" dirty="0"/>
            <a:t>Disease etiology</a:t>
          </a:r>
        </a:p>
      </dgm:t>
    </dgm:pt>
    <dgm:pt modelId="{21713288-B702-4A24-938B-6C404F5AABA8}" type="parTrans" cxnId="{7D00275F-C174-4CD5-9C54-AD0C0602C21C}">
      <dgm:prSet/>
      <dgm:spPr/>
      <dgm:t>
        <a:bodyPr/>
        <a:lstStyle/>
        <a:p>
          <a:endParaRPr lang="en-US" sz="1400"/>
        </a:p>
      </dgm:t>
    </dgm:pt>
    <dgm:pt modelId="{B0BF028F-872D-4EBE-9E27-FBC7675ABA09}" type="sibTrans" cxnId="{7D00275F-C174-4CD5-9C54-AD0C0602C21C}">
      <dgm:prSet/>
      <dgm:spPr/>
      <dgm:t>
        <a:bodyPr/>
        <a:lstStyle/>
        <a:p>
          <a:endParaRPr lang="en-US" sz="1400"/>
        </a:p>
      </dgm:t>
    </dgm:pt>
    <dgm:pt modelId="{9CA72C0D-BCB6-44EF-8521-E23CD54881F2}" type="pres">
      <dgm:prSet presAssocID="{C2C95E0D-F833-40EC-A404-DC2498A22243}" presName="composite" presStyleCnt="0">
        <dgm:presLayoutVars>
          <dgm:chMax val="1"/>
          <dgm:dir/>
          <dgm:resizeHandles val="exact"/>
        </dgm:presLayoutVars>
      </dgm:prSet>
      <dgm:spPr/>
    </dgm:pt>
    <dgm:pt modelId="{4E83936D-B0BD-464B-A9D8-34C7536282A2}" type="pres">
      <dgm:prSet presAssocID="{C2C95E0D-F833-40EC-A404-DC2498A22243}" presName="radial" presStyleCnt="0">
        <dgm:presLayoutVars>
          <dgm:animLvl val="ctr"/>
        </dgm:presLayoutVars>
      </dgm:prSet>
      <dgm:spPr/>
    </dgm:pt>
    <dgm:pt modelId="{0463177B-5F86-4C02-A3BC-3C6BBBF60014}" type="pres">
      <dgm:prSet presAssocID="{84D92522-FCC8-4487-859A-28405684DDB2}" presName="centerShape" presStyleLbl="vennNode1" presStyleIdx="0" presStyleCnt="10" custScaleX="106865"/>
      <dgm:spPr/>
    </dgm:pt>
    <dgm:pt modelId="{4C9F3A99-1C68-4CDC-89A0-2D2BFDC2A0B8}" type="pres">
      <dgm:prSet presAssocID="{18E59B75-DA56-40FD-A58E-CB7ACC46ED60}" presName="node" presStyleLbl="vennNode1" presStyleIdx="1" presStyleCnt="10" custScaleX="113995" custRadScaleRad="95497" custRadScaleInc="197496">
        <dgm:presLayoutVars>
          <dgm:bulletEnabled val="1"/>
        </dgm:presLayoutVars>
      </dgm:prSet>
      <dgm:spPr/>
    </dgm:pt>
    <dgm:pt modelId="{63590CE5-2B8D-470F-845D-9F0D15B44E24}" type="pres">
      <dgm:prSet presAssocID="{A111890F-D68A-4C1C-85E6-0A8EE7B2D41E}" presName="node" presStyleLbl="vennNode1" presStyleIdx="2" presStyleCnt="10" custRadScaleRad="101089" custRadScaleInc="-107839">
        <dgm:presLayoutVars>
          <dgm:bulletEnabled val="1"/>
        </dgm:presLayoutVars>
      </dgm:prSet>
      <dgm:spPr/>
    </dgm:pt>
    <dgm:pt modelId="{D80B61B2-33EF-4ECB-A16C-D258E95B6813}" type="pres">
      <dgm:prSet presAssocID="{27073DAF-DDB4-4C73-966C-1377A90E3B6B}" presName="node" presStyleLbl="vennNode1" presStyleIdx="3" presStyleCnt="10" custRadScaleRad="96152" custRadScaleInc="-100819">
        <dgm:presLayoutVars>
          <dgm:bulletEnabled val="1"/>
        </dgm:presLayoutVars>
      </dgm:prSet>
      <dgm:spPr/>
    </dgm:pt>
    <dgm:pt modelId="{FF0E2759-32E7-460E-81EE-7FAA21DD01B7}" type="pres">
      <dgm:prSet presAssocID="{D258BF91-D29F-4D10-9BB4-B1813CE11CB2}" presName="node" presStyleLbl="vennNode1" presStyleIdx="4" presStyleCnt="10">
        <dgm:presLayoutVars>
          <dgm:bulletEnabled val="1"/>
        </dgm:presLayoutVars>
      </dgm:prSet>
      <dgm:spPr/>
    </dgm:pt>
    <dgm:pt modelId="{17D1CAAC-5E7C-4389-8BCD-C224DE6647BE}" type="pres">
      <dgm:prSet presAssocID="{BA62D3DD-2007-4352-BAB5-A4EAB25096B9}" presName="node" presStyleLbl="vennNode1" presStyleIdx="5" presStyleCnt="10">
        <dgm:presLayoutVars>
          <dgm:bulletEnabled val="1"/>
        </dgm:presLayoutVars>
      </dgm:prSet>
      <dgm:spPr/>
    </dgm:pt>
    <dgm:pt modelId="{A92FB2F9-8E9D-4BA2-ABD9-AEE0ACB60E36}" type="pres">
      <dgm:prSet presAssocID="{4AC9D074-A6C9-43BD-A4F8-2C9574DD2E79}" presName="node" presStyleLbl="vennNode1" presStyleIdx="6" presStyleCnt="10">
        <dgm:presLayoutVars>
          <dgm:bulletEnabled val="1"/>
        </dgm:presLayoutVars>
      </dgm:prSet>
      <dgm:spPr/>
    </dgm:pt>
    <dgm:pt modelId="{78DF6FC6-7815-45F6-BE58-E2373377FD11}" type="pres">
      <dgm:prSet presAssocID="{4B5B6B61-F4D0-4F6D-8E73-B57051197AEC}" presName="node" presStyleLbl="vennNode1" presStyleIdx="7" presStyleCnt="10">
        <dgm:presLayoutVars>
          <dgm:bulletEnabled val="1"/>
        </dgm:presLayoutVars>
      </dgm:prSet>
      <dgm:spPr/>
    </dgm:pt>
    <dgm:pt modelId="{D3F5FB6C-2753-4E52-A7CE-4CB3FAF256FE}" type="pres">
      <dgm:prSet presAssocID="{50A9DC88-DB1A-4274-A280-645CF14161DB}" presName="node" presStyleLbl="vennNode1" presStyleIdx="8" presStyleCnt="10">
        <dgm:presLayoutVars>
          <dgm:bulletEnabled val="1"/>
        </dgm:presLayoutVars>
      </dgm:prSet>
      <dgm:spPr/>
    </dgm:pt>
    <dgm:pt modelId="{2DBC0CAF-CD6D-43EF-93AF-09ED7A3C28CC}" type="pres">
      <dgm:prSet presAssocID="{84E5F681-FC82-43A6-B33E-775C3376874A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C0576C04-99A9-4DE1-8AE1-871B50FA58AA}" type="presOf" srcId="{50A9DC88-DB1A-4274-A280-645CF14161DB}" destId="{D3F5FB6C-2753-4E52-A7CE-4CB3FAF256FE}" srcOrd="0" destOrd="0" presId="urn:microsoft.com/office/officeart/2005/8/layout/radial3"/>
    <dgm:cxn modelId="{0D21D40E-AFF6-47BB-8897-29BE54D5CC2B}" type="presOf" srcId="{BA62D3DD-2007-4352-BAB5-A4EAB25096B9}" destId="{17D1CAAC-5E7C-4389-8BCD-C224DE6647BE}" srcOrd="0" destOrd="0" presId="urn:microsoft.com/office/officeart/2005/8/layout/radial3"/>
    <dgm:cxn modelId="{9238B320-2DF9-4745-BF8C-92EFE33B8451}" srcId="{84D92522-FCC8-4487-859A-28405684DDB2}" destId="{A111890F-D68A-4C1C-85E6-0A8EE7B2D41E}" srcOrd="1" destOrd="0" parTransId="{261A9FAA-FB36-462C-AEBB-3F96A22C6476}" sibTransId="{0BD5FC90-5BE6-4693-909B-3B119EB7A88D}"/>
    <dgm:cxn modelId="{FAE7602F-90E1-46F2-95A1-EFE0ECC0086F}" type="presOf" srcId="{4B5B6B61-F4D0-4F6D-8E73-B57051197AEC}" destId="{78DF6FC6-7815-45F6-BE58-E2373377FD11}" srcOrd="0" destOrd="0" presId="urn:microsoft.com/office/officeart/2005/8/layout/radial3"/>
    <dgm:cxn modelId="{E1E4A92F-CAC6-4054-8E42-657B495E2611}" srcId="{84D92522-FCC8-4487-859A-28405684DDB2}" destId="{18E59B75-DA56-40FD-A58E-CB7ACC46ED60}" srcOrd="0" destOrd="0" parTransId="{62AE7C7D-883B-4109-8FD5-FBB6D1782396}" sibTransId="{5C281A43-CB1E-4B12-982A-364C0D03F0AA}"/>
    <dgm:cxn modelId="{BBD38A37-F709-4D67-8B91-80C07DDE8043}" srcId="{84D92522-FCC8-4487-859A-28405684DDB2}" destId="{D258BF91-D29F-4D10-9BB4-B1813CE11CB2}" srcOrd="3" destOrd="0" parTransId="{094765BD-29F6-4F9D-B620-43381A9BB898}" sibTransId="{72CECBBE-0956-44AA-B169-74DF56A880A6}"/>
    <dgm:cxn modelId="{7D00275F-C174-4CD5-9C54-AD0C0602C21C}" srcId="{84D92522-FCC8-4487-859A-28405684DDB2}" destId="{84E5F681-FC82-43A6-B33E-775C3376874A}" srcOrd="8" destOrd="0" parTransId="{21713288-B702-4A24-938B-6C404F5AABA8}" sibTransId="{B0BF028F-872D-4EBE-9E27-FBC7675ABA09}"/>
    <dgm:cxn modelId="{A665B446-396A-4E13-9E0C-87973378E40A}" type="presOf" srcId="{A111890F-D68A-4C1C-85E6-0A8EE7B2D41E}" destId="{63590CE5-2B8D-470F-845D-9F0D15B44E24}" srcOrd="0" destOrd="0" presId="urn:microsoft.com/office/officeart/2005/8/layout/radial3"/>
    <dgm:cxn modelId="{4366DB80-83D6-437B-BC6C-BBDED481A946}" srcId="{C2C95E0D-F833-40EC-A404-DC2498A22243}" destId="{84D92522-FCC8-4487-859A-28405684DDB2}" srcOrd="0" destOrd="0" parTransId="{24E8350D-722A-4F3A-B704-42AF68A82570}" sibTransId="{AB9FCBF1-76DD-4645-B488-A1FCA1EEB555}"/>
    <dgm:cxn modelId="{136C7B86-1E11-4835-8D86-C9279E9E25FD}" type="presOf" srcId="{27073DAF-DDB4-4C73-966C-1377A90E3B6B}" destId="{D80B61B2-33EF-4ECB-A16C-D258E95B6813}" srcOrd="0" destOrd="0" presId="urn:microsoft.com/office/officeart/2005/8/layout/radial3"/>
    <dgm:cxn modelId="{6AA7CC90-CC5B-486E-8FA3-354E7C7F2271}" srcId="{84D92522-FCC8-4487-859A-28405684DDB2}" destId="{4B5B6B61-F4D0-4F6D-8E73-B57051197AEC}" srcOrd="6" destOrd="0" parTransId="{A9DBC315-90B4-4406-AC99-C65F5CDF18A5}" sibTransId="{1916B869-2222-4D16-BAAB-1CD80AFE3C4D}"/>
    <dgm:cxn modelId="{4FF82999-0755-46EB-9982-57B5085C4405}" type="presOf" srcId="{C2C95E0D-F833-40EC-A404-DC2498A22243}" destId="{9CA72C0D-BCB6-44EF-8521-E23CD54881F2}" srcOrd="0" destOrd="0" presId="urn:microsoft.com/office/officeart/2005/8/layout/radial3"/>
    <dgm:cxn modelId="{C9AFE09B-0F2A-4D66-BB6C-2E4238CF214D}" type="presOf" srcId="{18E59B75-DA56-40FD-A58E-CB7ACC46ED60}" destId="{4C9F3A99-1C68-4CDC-89A0-2D2BFDC2A0B8}" srcOrd="0" destOrd="0" presId="urn:microsoft.com/office/officeart/2005/8/layout/radial3"/>
    <dgm:cxn modelId="{C68ECCA0-EEE3-467E-9A61-A853647DCA4C}" srcId="{84D92522-FCC8-4487-859A-28405684DDB2}" destId="{27073DAF-DDB4-4C73-966C-1377A90E3B6B}" srcOrd="2" destOrd="0" parTransId="{0E630511-444D-4F96-835A-9C68E6BC3ECA}" sibTransId="{055320CD-F7DE-4D71-B5BE-A73AD8B67163}"/>
    <dgm:cxn modelId="{E49442A7-8934-4FFF-A2BE-6EC5BABFCDD8}" srcId="{84D92522-FCC8-4487-859A-28405684DDB2}" destId="{BA62D3DD-2007-4352-BAB5-A4EAB25096B9}" srcOrd="4" destOrd="0" parTransId="{2615B300-14C3-4A99-9B3A-75AA01B5CD5F}" sibTransId="{3230FEC6-5991-4878-AB35-6ECD80953C7F}"/>
    <dgm:cxn modelId="{27DBC7B8-6B86-4939-9BF2-0295544634D4}" type="presOf" srcId="{84E5F681-FC82-43A6-B33E-775C3376874A}" destId="{2DBC0CAF-CD6D-43EF-93AF-09ED7A3C28CC}" srcOrd="0" destOrd="0" presId="urn:microsoft.com/office/officeart/2005/8/layout/radial3"/>
    <dgm:cxn modelId="{1FCB27BD-EB87-425E-94CB-A4ECC8A78670}" srcId="{84D92522-FCC8-4487-859A-28405684DDB2}" destId="{50A9DC88-DB1A-4274-A280-645CF14161DB}" srcOrd="7" destOrd="0" parTransId="{FC040B43-69FD-428C-A87C-797684577AC3}" sibTransId="{70298FEE-50A1-476B-B3D9-504075D9D2E3}"/>
    <dgm:cxn modelId="{1608E7D2-6E1E-40CA-A76D-A01541DC44C3}" type="presOf" srcId="{4AC9D074-A6C9-43BD-A4F8-2C9574DD2E79}" destId="{A92FB2F9-8E9D-4BA2-ABD9-AEE0ACB60E36}" srcOrd="0" destOrd="0" presId="urn:microsoft.com/office/officeart/2005/8/layout/radial3"/>
    <dgm:cxn modelId="{AA96FCD2-FC44-4A2B-9A86-659679EB771B}" type="presOf" srcId="{D258BF91-D29F-4D10-9BB4-B1813CE11CB2}" destId="{FF0E2759-32E7-460E-81EE-7FAA21DD01B7}" srcOrd="0" destOrd="0" presId="urn:microsoft.com/office/officeart/2005/8/layout/radial3"/>
    <dgm:cxn modelId="{2FC91BED-0E0E-45E8-86BB-D2B80DAE9EFE}" srcId="{84D92522-FCC8-4487-859A-28405684DDB2}" destId="{4AC9D074-A6C9-43BD-A4F8-2C9574DD2E79}" srcOrd="5" destOrd="0" parTransId="{9854E9AF-D3B7-4204-90B3-A1E1E0B03111}" sibTransId="{ACD3034A-7991-435D-A7BF-ED71B5EF690A}"/>
    <dgm:cxn modelId="{02E063F5-2425-434A-AD43-31046F48E41F}" type="presOf" srcId="{84D92522-FCC8-4487-859A-28405684DDB2}" destId="{0463177B-5F86-4C02-A3BC-3C6BBBF60014}" srcOrd="0" destOrd="0" presId="urn:microsoft.com/office/officeart/2005/8/layout/radial3"/>
    <dgm:cxn modelId="{0F17A2A4-19E2-4EBF-90D2-38A58564F18D}" type="presParOf" srcId="{9CA72C0D-BCB6-44EF-8521-E23CD54881F2}" destId="{4E83936D-B0BD-464B-A9D8-34C7536282A2}" srcOrd="0" destOrd="0" presId="urn:microsoft.com/office/officeart/2005/8/layout/radial3"/>
    <dgm:cxn modelId="{BCB6B48C-9424-488D-8D72-31CE3B8B755B}" type="presParOf" srcId="{4E83936D-B0BD-464B-A9D8-34C7536282A2}" destId="{0463177B-5F86-4C02-A3BC-3C6BBBF60014}" srcOrd="0" destOrd="0" presId="urn:microsoft.com/office/officeart/2005/8/layout/radial3"/>
    <dgm:cxn modelId="{A4B48B76-3E73-43E5-A37B-5DF7F7DBF4F7}" type="presParOf" srcId="{4E83936D-B0BD-464B-A9D8-34C7536282A2}" destId="{4C9F3A99-1C68-4CDC-89A0-2D2BFDC2A0B8}" srcOrd="1" destOrd="0" presId="urn:microsoft.com/office/officeart/2005/8/layout/radial3"/>
    <dgm:cxn modelId="{62710EDB-0FB1-4053-999E-697283B5CFDB}" type="presParOf" srcId="{4E83936D-B0BD-464B-A9D8-34C7536282A2}" destId="{63590CE5-2B8D-470F-845D-9F0D15B44E24}" srcOrd="2" destOrd="0" presId="urn:microsoft.com/office/officeart/2005/8/layout/radial3"/>
    <dgm:cxn modelId="{40FBAEBF-92D7-4778-90B3-E65F6902D02E}" type="presParOf" srcId="{4E83936D-B0BD-464B-A9D8-34C7536282A2}" destId="{D80B61B2-33EF-4ECB-A16C-D258E95B6813}" srcOrd="3" destOrd="0" presId="urn:microsoft.com/office/officeart/2005/8/layout/radial3"/>
    <dgm:cxn modelId="{82DC8A98-8CE6-465B-B200-8B1A3182154D}" type="presParOf" srcId="{4E83936D-B0BD-464B-A9D8-34C7536282A2}" destId="{FF0E2759-32E7-460E-81EE-7FAA21DD01B7}" srcOrd="4" destOrd="0" presId="urn:microsoft.com/office/officeart/2005/8/layout/radial3"/>
    <dgm:cxn modelId="{8466A8B8-BDAF-47E1-BA19-94698CB9CAB6}" type="presParOf" srcId="{4E83936D-B0BD-464B-A9D8-34C7536282A2}" destId="{17D1CAAC-5E7C-4389-8BCD-C224DE6647BE}" srcOrd="5" destOrd="0" presId="urn:microsoft.com/office/officeart/2005/8/layout/radial3"/>
    <dgm:cxn modelId="{DE006040-B1A3-42F6-8E65-842EC45233FC}" type="presParOf" srcId="{4E83936D-B0BD-464B-A9D8-34C7536282A2}" destId="{A92FB2F9-8E9D-4BA2-ABD9-AEE0ACB60E36}" srcOrd="6" destOrd="0" presId="urn:microsoft.com/office/officeart/2005/8/layout/radial3"/>
    <dgm:cxn modelId="{BEDF83D3-3844-4AC1-85DC-F8EC200CB7C5}" type="presParOf" srcId="{4E83936D-B0BD-464B-A9D8-34C7536282A2}" destId="{78DF6FC6-7815-45F6-BE58-E2373377FD11}" srcOrd="7" destOrd="0" presId="urn:microsoft.com/office/officeart/2005/8/layout/radial3"/>
    <dgm:cxn modelId="{BFCA79E6-B3FE-4D84-8B2E-C2E3C4101401}" type="presParOf" srcId="{4E83936D-B0BD-464B-A9D8-34C7536282A2}" destId="{D3F5FB6C-2753-4E52-A7CE-4CB3FAF256FE}" srcOrd="8" destOrd="0" presId="urn:microsoft.com/office/officeart/2005/8/layout/radial3"/>
    <dgm:cxn modelId="{83DABD0D-A4A9-4421-B987-7A7C84043543}" type="presParOf" srcId="{4E83936D-B0BD-464B-A9D8-34C7536282A2}" destId="{2DBC0CAF-CD6D-43EF-93AF-09ED7A3C28CC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3177B-5F86-4C02-A3BC-3C6BBBF60014}">
      <dsp:nvSpPr>
        <dsp:cNvPr id="0" name=""/>
        <dsp:cNvSpPr/>
      </dsp:nvSpPr>
      <dsp:spPr>
        <a:xfrm>
          <a:off x="2395761" y="1509675"/>
          <a:ext cx="3919250" cy="366747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400" kern="1200" dirty="0"/>
            <a:t>Microbiota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400" kern="1200" dirty="0"/>
            <a:t>structure &amp; function</a:t>
          </a:r>
        </a:p>
      </dsp:txBody>
      <dsp:txXfrm>
        <a:off x="2969722" y="2046765"/>
        <a:ext cx="2771328" cy="2593297"/>
      </dsp:txXfrm>
    </dsp:sp>
    <dsp:sp modelId="{4C9F3A99-1C68-4CDC-89A0-2D2BFDC2A0B8}">
      <dsp:nvSpPr>
        <dsp:cNvPr id="0" name=""/>
        <dsp:cNvSpPr/>
      </dsp:nvSpPr>
      <dsp:spPr>
        <a:xfrm>
          <a:off x="5550898" y="1990933"/>
          <a:ext cx="2090370" cy="183373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Antibiotics</a:t>
          </a:r>
        </a:p>
      </dsp:txBody>
      <dsp:txXfrm>
        <a:off x="5857026" y="2259478"/>
        <a:ext cx="1478114" cy="1296648"/>
      </dsp:txXfrm>
    </dsp:sp>
    <dsp:sp modelId="{63590CE5-2B8D-470F-845D-9F0D15B44E24}">
      <dsp:nvSpPr>
        <dsp:cNvPr id="0" name=""/>
        <dsp:cNvSpPr/>
      </dsp:nvSpPr>
      <dsp:spPr>
        <a:xfrm>
          <a:off x="3306346" y="13850"/>
          <a:ext cx="1833738" cy="183373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Disease stage</a:t>
          </a:r>
        </a:p>
      </dsp:txBody>
      <dsp:txXfrm>
        <a:off x="3574891" y="282395"/>
        <a:ext cx="1296648" cy="1296648"/>
      </dsp:txXfrm>
    </dsp:sp>
    <dsp:sp modelId="{D80B61B2-33EF-4ECB-A16C-D258E95B6813}">
      <dsp:nvSpPr>
        <dsp:cNvPr id="0" name=""/>
        <dsp:cNvSpPr/>
      </dsp:nvSpPr>
      <dsp:spPr>
        <a:xfrm>
          <a:off x="4905747" y="657524"/>
          <a:ext cx="1833738" cy="183373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Active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Alcohol</a:t>
          </a:r>
          <a:endParaRPr lang="en-US" sz="1600" b="1" kern="1200" dirty="0"/>
        </a:p>
      </dsp:txBody>
      <dsp:txXfrm>
        <a:off x="5174292" y="926069"/>
        <a:ext cx="1296648" cy="1296648"/>
      </dsp:txXfrm>
    </dsp:sp>
    <dsp:sp modelId="{FF0E2759-32E7-460E-81EE-7FAA21DD01B7}">
      <dsp:nvSpPr>
        <dsp:cNvPr id="0" name=""/>
        <dsp:cNvSpPr/>
      </dsp:nvSpPr>
      <dsp:spPr>
        <a:xfrm>
          <a:off x="5508562" y="3621686"/>
          <a:ext cx="1833738" cy="1833738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Co-morbid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conditions</a:t>
          </a:r>
        </a:p>
      </dsp:txBody>
      <dsp:txXfrm>
        <a:off x="5777107" y="3890231"/>
        <a:ext cx="1296648" cy="1296648"/>
      </dsp:txXfrm>
    </dsp:sp>
    <dsp:sp modelId="{17D1CAAC-5E7C-4389-8BCD-C224DE6647BE}">
      <dsp:nvSpPr>
        <dsp:cNvPr id="0" name=""/>
        <dsp:cNvSpPr/>
      </dsp:nvSpPr>
      <dsp:spPr>
        <a:xfrm>
          <a:off x="4256041" y="4672676"/>
          <a:ext cx="1833738" cy="183373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Medicines</a:t>
          </a:r>
        </a:p>
      </dsp:txBody>
      <dsp:txXfrm>
        <a:off x="4524586" y="4941221"/>
        <a:ext cx="1296648" cy="1296648"/>
      </dsp:txXfrm>
    </dsp:sp>
    <dsp:sp modelId="{A92FB2F9-8E9D-4BA2-ABD9-AEE0ACB60E36}">
      <dsp:nvSpPr>
        <dsp:cNvPr id="0" name=""/>
        <dsp:cNvSpPr/>
      </dsp:nvSpPr>
      <dsp:spPr>
        <a:xfrm>
          <a:off x="2620992" y="4672676"/>
          <a:ext cx="1833738" cy="183373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Diet</a:t>
          </a:r>
          <a:endParaRPr lang="en-US" sz="3200" b="1" kern="1200" dirty="0"/>
        </a:p>
      </dsp:txBody>
      <dsp:txXfrm>
        <a:off x="2889537" y="4941221"/>
        <a:ext cx="1296648" cy="1296648"/>
      </dsp:txXfrm>
    </dsp:sp>
    <dsp:sp modelId="{78DF6FC6-7815-45F6-BE58-E2373377FD11}">
      <dsp:nvSpPr>
        <dsp:cNvPr id="0" name=""/>
        <dsp:cNvSpPr/>
      </dsp:nvSpPr>
      <dsp:spPr>
        <a:xfrm>
          <a:off x="1368471" y="3621686"/>
          <a:ext cx="1833738" cy="183373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Organ failures</a:t>
          </a:r>
        </a:p>
      </dsp:txBody>
      <dsp:txXfrm>
        <a:off x="1637016" y="3890231"/>
        <a:ext cx="1296648" cy="1296648"/>
      </dsp:txXfrm>
    </dsp:sp>
    <dsp:sp modelId="{D3F5FB6C-2753-4E52-A7CE-4CB3FAF256FE}">
      <dsp:nvSpPr>
        <dsp:cNvPr id="0" name=""/>
        <dsp:cNvSpPr/>
      </dsp:nvSpPr>
      <dsp:spPr>
        <a:xfrm>
          <a:off x="1084548" y="2011477"/>
          <a:ext cx="1833738" cy="183373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Host Genetics</a:t>
          </a:r>
        </a:p>
      </dsp:txBody>
      <dsp:txXfrm>
        <a:off x="1353093" y="2280022"/>
        <a:ext cx="1296648" cy="1296648"/>
      </dsp:txXfrm>
    </dsp:sp>
    <dsp:sp modelId="{2DBC0CAF-CD6D-43EF-93AF-09ED7A3C28CC}">
      <dsp:nvSpPr>
        <dsp:cNvPr id="0" name=""/>
        <dsp:cNvSpPr/>
      </dsp:nvSpPr>
      <dsp:spPr>
        <a:xfrm>
          <a:off x="1902073" y="595482"/>
          <a:ext cx="1833738" cy="1833738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Disease etiology</a:t>
          </a:r>
        </a:p>
      </dsp:txBody>
      <dsp:txXfrm>
        <a:off x="2170618" y="864027"/>
        <a:ext cx="1296648" cy="1296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68ECC-5B9D-487D-B81F-A819D60C79B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CBEB6-6E77-4761-A5AA-159BC9D3792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9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F3746-17DD-45D9-98EF-3BB2F79EB6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9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A3799-225C-44DF-ABAC-649F648E74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35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A3799-225C-44DF-ABAC-649F648E74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357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A: Pre: Pre-FMT but not exposed to alcohol, Post: Post-FMT but not exposed to alcohol</a:t>
            </a:r>
          </a:p>
          <a:p>
            <a:r>
              <a:rPr lang="en-US" sz="1200" dirty="0" err="1"/>
              <a:t>PreAlc</a:t>
            </a:r>
            <a:r>
              <a:rPr lang="en-US" sz="1200" dirty="0"/>
              <a:t>: Pre-FMT after alcohol exposure, </a:t>
            </a:r>
            <a:r>
              <a:rPr lang="en-US" sz="1200" dirty="0" err="1"/>
              <a:t>PostAlc</a:t>
            </a:r>
            <a:r>
              <a:rPr lang="en-US" sz="1200" dirty="0"/>
              <a:t>: Post-FMT after alcohol exposure</a:t>
            </a:r>
          </a:p>
          <a:p>
            <a:r>
              <a:rPr lang="en-US" sz="1200" dirty="0"/>
              <a:t>**p&lt;0.01, *p&lt;0.05, Mann Whitney for unpaired and Wilcoxon signed rank test for paired</a:t>
            </a:r>
          </a:p>
          <a:p>
            <a:r>
              <a:rPr lang="en-US" sz="1200" dirty="0"/>
              <a:t>Analyses (before/after alcohol), 14 mice per group. None of the GF mice (controls or with</a:t>
            </a:r>
            <a:br>
              <a:rPr lang="en-US" sz="1200" dirty="0"/>
            </a:br>
            <a:r>
              <a:rPr lang="en-US" sz="1200" dirty="0"/>
              <a:t>GF supernatants) had microbiota detected.</a:t>
            </a:r>
          </a:p>
          <a:p>
            <a:r>
              <a:rPr lang="en-US" sz="1200" dirty="0"/>
              <a:t>B: </a:t>
            </a:r>
            <a:r>
              <a:rPr lang="en-US" sz="1200" dirty="0" err="1"/>
              <a:t>Ruminococcaceae</a:t>
            </a:r>
            <a:r>
              <a:rPr lang="en-US" sz="1200" dirty="0"/>
              <a:t> and C: </a:t>
            </a:r>
            <a:r>
              <a:rPr lang="en-US" sz="1200" dirty="0" err="1"/>
              <a:t>Lachnospiraceae</a:t>
            </a:r>
            <a:r>
              <a:rPr lang="en-US" sz="1200" dirty="0"/>
              <a:t> genera heatmap of average relative abundance from human donors pre and post to GF mice.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4808A-2874-724B-B377-51C53D2ED49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8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4459-AC04-4956-BAD7-7B9234632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FDFA7-B0FB-4DD0-AB79-26B504898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3C3B1-7D80-437A-BE7E-7FABEF7C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E528E-C975-4880-8656-4928E47CB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235A1-684B-44D9-A053-1656EF72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9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FFF41-6E99-4E02-B39E-06ADA03D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E4F14-35C1-4AD5-8AAB-57F9BBC02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CB6D3-CBE7-4C58-913E-92BB1443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9953E-0255-4E42-8F04-A2F99EAE8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C27A5-3537-4701-AF37-0727AF95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7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E8AF02-3DB0-435D-91D2-A1DD8BBFE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85C95-72B9-46B3-8A71-E568AF341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E1247-E94E-446F-A46D-94B4C9F3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4F175-8B52-4983-A2B3-F8ADD9A5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02163-C453-4EE3-821B-1235506B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7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5EDA-F008-4C95-8808-3A408464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57B47-D119-425A-91D5-E044AA3EE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6A845-BE13-44C0-B00F-EC1D1A6FF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5CD77-29CE-49CF-A550-B7846DC9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5AA5B-AEAA-4513-AC49-08E20E8B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CD38-CF68-48EE-9356-B34F553A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A2BC5-E40A-44D5-8161-582055AAE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AA0D8-23EB-4752-A00F-28749C64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A70AB-A703-4A27-8CF4-70F3FCC1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B20CF-9F5A-4B59-89FE-C3C0A543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4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7B77-C533-4418-848B-FBA960B6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CE46A-4CB7-4E3F-BE62-A24C673EA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88E6B-9049-414D-A271-0D9BDFA4A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02B02-ACE0-4CA4-8598-EA54745A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4246F-8C61-452A-A837-78BD2391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8FC19-7833-499D-84EF-C0C7BBFA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7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7D58-A154-4996-A204-16D00ED6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70574-1688-45F5-A364-A7E767E13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9EC9E-0AC0-4D6F-9D57-75E0DCDC3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139A3-61C0-49F2-AEF6-A869725CB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F9D5A-9BDC-488D-8444-E32DEDDD2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E87FA-61F8-42AC-B8C5-DEE684A7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B7049-F845-44C4-B355-B49D8F0A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ADB1B-1E1B-49BA-A523-0C0548173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57A9-9076-4FD0-9E53-916340F9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124DD-66C9-44C1-A141-2168DD32E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46FE3-FF96-4696-81D3-F846BCC7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2B10A-B341-49D9-B6CF-9B1A7597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DBFC4-BD29-4A43-BD7B-CBE198B8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22D42-D575-435F-9271-711C16BF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F99A7-C55E-4E2A-BE13-0AC46CB2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1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FBB1-BBED-42E5-AE54-B560193D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F6CA2-141F-48E5-944A-953FE3A64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43EB-CF9A-41F1-BFB6-2A994BE78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46376-EE52-4882-A688-135E6FAC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1B7C4-D96F-4857-AA7D-25CE8D69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EC18-3FC8-4C8D-A2AC-8508BA8D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9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BC66-27BA-4819-814C-08C48EBB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0402B-B095-42DA-99FD-CC80AE671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F3D44-1374-4919-BFC6-C85E22B09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F43AC-CEE1-4AC2-ABF3-46967484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6E552-0A28-4B42-956E-43492988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04379-B866-468D-93C5-0329CA58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6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B8905D-7360-4283-9996-E10F9CAC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79066-8DA4-44D2-8FF5-7B7CACE3B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288EE-94DA-428D-9FF8-36614DD72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4139A-B01A-4B0F-9ECE-D2C4373F13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B4EEB-9376-480D-BE1E-846988F13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0D50B-35E4-4EDC-B4D9-9BFFCFE7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44DA-E5E1-4991-B54E-190FE49A7B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hyperlink" Target="http://onlinelibrary.wiley.com/doi/10.1002/hep.28121/full#hep28121-fig-0001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hyperlink" Target="http://onlinelibrary.wiley.com/doi/10.1002/hep.28121/full#hep28121-fig-0001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22F2-D461-4B98-834E-B742797A6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127" y="392690"/>
            <a:ext cx="10363200" cy="23924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Gut microbiota and alcoholic liver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37C24-96E8-423F-8A0D-B6D305A9F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782" y="3823711"/>
            <a:ext cx="11194472" cy="2946544"/>
          </a:xfrm>
        </p:spPr>
        <p:txBody>
          <a:bodyPr>
            <a:normAutofit/>
          </a:bodyPr>
          <a:lstStyle/>
          <a:p>
            <a:r>
              <a:rPr lang="en-US" sz="3200" dirty="0"/>
              <a:t>Jasmohan S Bajaj, MD</a:t>
            </a:r>
            <a:br>
              <a:rPr lang="en-US" sz="3200" dirty="0"/>
            </a:br>
            <a:r>
              <a:rPr lang="en-US" sz="3200" dirty="0"/>
              <a:t>Division of Gastroenterology, Hepatology, and Nutrition,</a:t>
            </a:r>
            <a:br>
              <a:rPr lang="en-US" sz="3200" dirty="0"/>
            </a:br>
            <a:r>
              <a:rPr lang="en-US" sz="3200" dirty="0"/>
              <a:t>Virginia Commonwealth University and Central Virginia Veterans Healthcare System, Richmond, Virginia, USA</a:t>
            </a:r>
          </a:p>
        </p:txBody>
      </p:sp>
    </p:spTree>
    <p:extLst>
      <p:ext uri="{BB962C8B-B14F-4D97-AF65-F5344CB8AC3E}">
        <p14:creationId xmlns:p14="http://schemas.microsoft.com/office/powerpoint/2010/main" val="1201403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5385C5-B72B-4642-949D-6A1EA2844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36956"/>
              </p:ext>
            </p:extLst>
          </p:nvPr>
        </p:nvGraphicFramePr>
        <p:xfrm>
          <a:off x="77789" y="108642"/>
          <a:ext cx="12036422" cy="6239015"/>
        </p:xfrm>
        <a:graphic>
          <a:graphicData uri="http://schemas.openxmlformats.org/drawingml/2006/table">
            <a:tbl>
              <a:tblPr/>
              <a:tblGrid>
                <a:gridCol w="1823439">
                  <a:extLst>
                    <a:ext uri="{9D8B030D-6E8A-4147-A177-3AD203B41FA5}">
                      <a16:colId xmlns:a16="http://schemas.microsoft.com/office/drawing/2014/main" val="2961375649"/>
                    </a:ext>
                  </a:extLst>
                </a:gridCol>
                <a:gridCol w="1394233">
                  <a:extLst>
                    <a:ext uri="{9D8B030D-6E8A-4147-A177-3AD203B41FA5}">
                      <a16:colId xmlns:a16="http://schemas.microsoft.com/office/drawing/2014/main" val="3486780692"/>
                    </a:ext>
                  </a:extLst>
                </a:gridCol>
                <a:gridCol w="1588033">
                  <a:extLst>
                    <a:ext uri="{9D8B030D-6E8A-4147-A177-3AD203B41FA5}">
                      <a16:colId xmlns:a16="http://schemas.microsoft.com/office/drawing/2014/main" val="366311885"/>
                    </a:ext>
                  </a:extLst>
                </a:gridCol>
                <a:gridCol w="1807679">
                  <a:extLst>
                    <a:ext uri="{9D8B030D-6E8A-4147-A177-3AD203B41FA5}">
                      <a16:colId xmlns:a16="http://schemas.microsoft.com/office/drawing/2014/main" val="1321439721"/>
                    </a:ext>
                  </a:extLst>
                </a:gridCol>
                <a:gridCol w="1442532">
                  <a:extLst>
                    <a:ext uri="{9D8B030D-6E8A-4147-A177-3AD203B41FA5}">
                      <a16:colId xmlns:a16="http://schemas.microsoft.com/office/drawing/2014/main" val="2135215850"/>
                    </a:ext>
                  </a:extLst>
                </a:gridCol>
                <a:gridCol w="1520982">
                  <a:extLst>
                    <a:ext uri="{9D8B030D-6E8A-4147-A177-3AD203B41FA5}">
                      <a16:colId xmlns:a16="http://schemas.microsoft.com/office/drawing/2014/main" val="261514718"/>
                    </a:ext>
                  </a:extLst>
                </a:gridCol>
                <a:gridCol w="2459524">
                  <a:extLst>
                    <a:ext uri="{9D8B030D-6E8A-4147-A177-3AD203B41FA5}">
                      <a16:colId xmlns:a16="http://schemas.microsoft.com/office/drawing/2014/main" val="2769818868"/>
                    </a:ext>
                  </a:extLst>
                </a:gridCol>
              </a:tblGrid>
              <a:tr h="8600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Medication</a:t>
                      </a:r>
                    </a:p>
                  </a:txBody>
                  <a:tcPr marL="24556" marR="24556" marT="24556" marB="24556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FDA/EMA-approved</a:t>
                      </a:r>
                    </a:p>
                  </a:txBody>
                  <a:tcPr marL="24556" marR="24556" marT="24556" marB="24556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APA rec</a:t>
                      </a:r>
                    </a:p>
                  </a:txBody>
                  <a:tcPr marL="24556" marR="24556" marT="24556" marB="24556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Use in cirrhosis?</a:t>
                      </a:r>
                    </a:p>
                  </a:txBody>
                  <a:tcPr marL="24556" marR="24556" marT="24556" marB="24556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Hepato-</a:t>
                      </a:r>
                    </a:p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toxicity</a:t>
                      </a:r>
                    </a:p>
                  </a:txBody>
                  <a:tcPr marL="24556" marR="24556" marT="24556" marB="24556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In Renal failure?</a:t>
                      </a:r>
                    </a:p>
                  </a:txBody>
                  <a:tcPr marL="24556" marR="24556" marT="24556" marB="24556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</a:rPr>
                        <a:t>Common adverse effects</a:t>
                      </a:r>
                    </a:p>
                  </a:txBody>
                  <a:tcPr marL="24556" marR="24556" marT="24556" marB="24556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17679"/>
                  </a:ext>
                </a:extLst>
              </a:tr>
              <a:tr h="744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>
                          <a:effectLst/>
                        </a:rPr>
                        <a:t>Naltrexone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>
                          <a:effectLst/>
                        </a:rPr>
                        <a:t>Yes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>
                          <a:effectLst/>
                        </a:rPr>
                        <a:t>First line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>
                          <a:effectLst/>
                        </a:rPr>
                        <a:t>X Child C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</a:rPr>
                        <a:t>√</a:t>
                      </a:r>
                    </a:p>
                    <a:p>
                      <a:pPr algn="l" fontAlgn="ctr"/>
                      <a:endParaRPr lang="en-US" sz="2400" dirty="0">
                        <a:effectLst/>
                      </a:endParaRP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√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Diarrhoea, nausea, somnolence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716108"/>
                  </a:ext>
                </a:extLst>
              </a:tr>
              <a:tr h="744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>
                          <a:effectLst/>
                        </a:rPr>
                        <a:t>Acamprosate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Yes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First line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Allowed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None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↓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>
                          <a:effectLst/>
                        </a:rPr>
                        <a:t>Diarrhea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615172"/>
                  </a:ext>
                </a:extLst>
              </a:tr>
              <a:tr h="14416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>
                          <a:effectLst/>
                        </a:rPr>
                        <a:t>Topiramate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No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Second line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Allowed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</a:rPr>
                        <a:t>√</a:t>
                      </a:r>
                      <a:r>
                        <a:rPr lang="en-US" sz="2400" dirty="0">
                          <a:effectLst/>
                        </a:rPr>
                        <a:t> with valproate-based medication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↓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Paraesthesia, altered taste, anorexia, difficulty concentrating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622396"/>
                  </a:ext>
                </a:extLst>
              </a:tr>
              <a:tr h="744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>
                          <a:effectLst/>
                        </a:rPr>
                        <a:t>Baclofen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No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NA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Allowed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None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↓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Fatigue, sleepiness, and dry mouth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17949"/>
                  </a:ext>
                </a:extLst>
              </a:tr>
              <a:tr h="744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>
                          <a:effectLst/>
                        </a:rPr>
                        <a:t>Gabapentin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No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Second line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Allowed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√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↓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Fatigue, headache, insomnia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35170"/>
                  </a:ext>
                </a:extLst>
              </a:tr>
              <a:tr h="744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>
                          <a:effectLst/>
                        </a:rPr>
                        <a:t>Varenicline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No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>
                          <a:effectLst/>
                        </a:rPr>
                        <a:t>NA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>
                          <a:effectLst/>
                        </a:rPr>
                        <a:t>Allowed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√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</a:rPr>
                        <a:t>↓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>
                          <a:effectLst/>
                        </a:rPr>
                        <a:t>Fatigue, nausea, somnolence</a:t>
                      </a:r>
                    </a:p>
                  </a:txBody>
                  <a:tcPr marL="24556" marR="24556" marT="24556" marB="24556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9466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5C80AC6-BF07-49DB-8355-EFE08C40F880}"/>
              </a:ext>
            </a:extLst>
          </p:cNvPr>
          <p:cNvSpPr txBox="1"/>
          <p:nvPr/>
        </p:nvSpPr>
        <p:spPr>
          <a:xfrm>
            <a:off x="8621267" y="6488668"/>
            <a:ext cx="349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Arab et al Nat Rev Gastro Hep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66CB5-ECD3-4A02-A426-6069852D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" y="0"/>
            <a:ext cx="12182947" cy="685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7CCE7F-573A-4705-B9DB-F312FE832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99"/>
          <a:stretch/>
        </p:blipFill>
        <p:spPr>
          <a:xfrm>
            <a:off x="184137" y="2706933"/>
            <a:ext cx="4252061" cy="3030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20E06D-63AD-4446-9439-303C2F7AF7E9}"/>
              </a:ext>
            </a:extLst>
          </p:cNvPr>
          <p:cNvSpPr txBox="1"/>
          <p:nvPr/>
        </p:nvSpPr>
        <p:spPr>
          <a:xfrm>
            <a:off x="7072471" y="5908648"/>
            <a:ext cx="5036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Rogal et al Hepatology 2020, </a:t>
            </a:r>
            <a:r>
              <a:rPr lang="en-US" dirty="0" err="1"/>
              <a:t>Vannier</a:t>
            </a:r>
            <a:r>
              <a:rPr lang="en-US" dirty="0"/>
              <a:t> et al JAMA Network Open 2022, Chaudhari and Duong et al ACER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7EA49-CB3D-43F3-855F-0D84485C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37" y="168273"/>
            <a:ext cx="6299495" cy="2452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D8C68-087E-4B2E-B238-07D399A21262}"/>
              </a:ext>
            </a:extLst>
          </p:cNvPr>
          <p:cNvSpPr txBox="1"/>
          <p:nvPr/>
        </p:nvSpPr>
        <p:spPr>
          <a:xfrm>
            <a:off x="0" y="5951063"/>
            <a:ext cx="656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14% started on AUD Rx; 12% behavioral only, 0.4% MAT only and 1% received both Rx.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9F036-9CC8-4091-B8E0-BB8C4ECA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607" y="168273"/>
            <a:ext cx="5183256" cy="5337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872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7E5C-3933-41F6-BB90-C05B7DCD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45" y="255606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Modulating the Gut Microbiome</a:t>
            </a:r>
            <a:br>
              <a:rPr lang="en-US" dirty="0">
                <a:solidFill>
                  <a:srgbClr val="0000FF"/>
                </a:solidFill>
              </a:rPr>
            </a:b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1. Probiotics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2. Antibiotics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3. FMT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4. Phages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5. Post-biotics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6. Avoiding alcohol</a:t>
            </a:r>
          </a:p>
        </p:txBody>
      </p:sp>
    </p:spTree>
    <p:extLst>
      <p:ext uri="{BB962C8B-B14F-4D97-AF65-F5344CB8AC3E}">
        <p14:creationId xmlns:p14="http://schemas.microsoft.com/office/powerpoint/2010/main" val="527713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" y="61544"/>
            <a:ext cx="12029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Targeted and Untargeted Microbial Therapies: 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Spectrum of New Products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25034" r="15869" b="15526"/>
          <a:stretch/>
        </p:blipFill>
        <p:spPr bwMode="auto">
          <a:xfrm>
            <a:off x="4373674" y="2045953"/>
            <a:ext cx="7703649" cy="3476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80A7F5-9F99-41B1-A584-6F59EEF74209}"/>
              </a:ext>
            </a:extLst>
          </p:cNvPr>
          <p:cNvSpPr txBox="1"/>
          <p:nvPr/>
        </p:nvSpPr>
        <p:spPr>
          <a:xfrm>
            <a:off x="3112172" y="6246430"/>
            <a:ext cx="868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Bajaj, Ng, and </a:t>
            </a:r>
            <a:r>
              <a:rPr lang="en-US" dirty="0" err="1"/>
              <a:t>Schnabl</a:t>
            </a:r>
            <a:r>
              <a:rPr lang="en-US" dirty="0"/>
              <a:t> J Hep 2022, Slide used with permission of Diane Hoffman, JD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2B4F2BB-B08A-45D0-A1A8-71C2B54180C6}"/>
              </a:ext>
            </a:extLst>
          </p:cNvPr>
          <p:cNvSpPr/>
          <p:nvPr/>
        </p:nvSpPr>
        <p:spPr>
          <a:xfrm>
            <a:off x="5465318" y="2115419"/>
            <a:ext cx="15240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Track 1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0C0278C-6D54-42F9-BE82-9D501F21BB3F}"/>
              </a:ext>
            </a:extLst>
          </p:cNvPr>
          <p:cNvSpPr/>
          <p:nvPr/>
        </p:nvSpPr>
        <p:spPr>
          <a:xfrm>
            <a:off x="7379410" y="1322053"/>
            <a:ext cx="1524000" cy="14478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Track 2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74DFBA2-CA1A-4CE3-BB31-A0C9C6D5D695}"/>
              </a:ext>
            </a:extLst>
          </p:cNvPr>
          <p:cNvSpPr/>
          <p:nvPr/>
        </p:nvSpPr>
        <p:spPr>
          <a:xfrm>
            <a:off x="9737891" y="901349"/>
            <a:ext cx="1504950" cy="14478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Track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177700-4FF8-4C9B-9162-71242D9C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1" y="2058985"/>
            <a:ext cx="4202833" cy="34505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43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1CC13-8F88-499D-9D43-AB439E197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97" y="162940"/>
            <a:ext cx="9589833" cy="6071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C0F22-B2DA-4BEC-8F47-08EDF2E2E025}"/>
              </a:ext>
            </a:extLst>
          </p:cNvPr>
          <p:cNvSpPr txBox="1"/>
          <p:nvPr/>
        </p:nvSpPr>
        <p:spPr>
          <a:xfrm>
            <a:off x="167534" y="6379766"/>
            <a:ext cx="1142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 et al Hep 2011, </a:t>
            </a:r>
            <a:r>
              <a:rPr lang="en-US" dirty="0" err="1"/>
              <a:t>Llopis</a:t>
            </a:r>
            <a:r>
              <a:rPr lang="en-US" dirty="0"/>
              <a:t> et al Gut 2016, Peng et al Gastro 2018, Singhal et al Gut Microbes 2021, Phillips et al JCEH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E2238F-0C8C-4A8D-9091-1CDFE6987BEF}"/>
              </a:ext>
            </a:extLst>
          </p:cNvPr>
          <p:cNvSpPr/>
          <p:nvPr/>
        </p:nvSpPr>
        <p:spPr>
          <a:xfrm>
            <a:off x="1046374" y="533400"/>
            <a:ext cx="3144626" cy="5701309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4CEA3-6B69-4CDF-A386-738399CA5FE1}"/>
              </a:ext>
            </a:extLst>
          </p:cNvPr>
          <p:cNvSpPr/>
          <p:nvPr/>
        </p:nvSpPr>
        <p:spPr>
          <a:xfrm>
            <a:off x="4191000" y="533400"/>
            <a:ext cx="3144626" cy="5701309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60BDA-687B-467E-BD60-98D37AE177AC}"/>
              </a:ext>
            </a:extLst>
          </p:cNvPr>
          <p:cNvSpPr/>
          <p:nvPr/>
        </p:nvSpPr>
        <p:spPr>
          <a:xfrm>
            <a:off x="7335626" y="492663"/>
            <a:ext cx="3392004" cy="3937824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1875C-FCC6-4769-BDEC-02C55DA6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41" y="0"/>
            <a:ext cx="1147683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Antibiotics and Probiotics Reduce Alcohol Intake in Animal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63C5D-FF7B-47FF-A5C3-E2E521F9A6EF}"/>
              </a:ext>
            </a:extLst>
          </p:cNvPr>
          <p:cNvSpPr txBox="1"/>
          <p:nvPr/>
        </p:nvSpPr>
        <p:spPr>
          <a:xfrm>
            <a:off x="7975790" y="6362424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Ezquer</a:t>
            </a:r>
            <a:r>
              <a:rPr lang="en-US" dirty="0"/>
              <a:t> et al Addiction Biology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D7EF8-7F3A-4038-84CC-4D03DD4CF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51"/>
          <a:stretch/>
        </p:blipFill>
        <p:spPr>
          <a:xfrm>
            <a:off x="283347" y="1251420"/>
            <a:ext cx="7956520" cy="34785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BEED7-6F38-4A0A-9C19-F7EAF1382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43"/>
          <a:stretch/>
        </p:blipFill>
        <p:spPr>
          <a:xfrm>
            <a:off x="8531604" y="928792"/>
            <a:ext cx="3271707" cy="4788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58AED-DF28-4061-931C-919526AB3E92}"/>
              </a:ext>
            </a:extLst>
          </p:cNvPr>
          <p:cNvSpPr txBox="1"/>
          <p:nvPr/>
        </p:nvSpPr>
        <p:spPr>
          <a:xfrm>
            <a:off x="159390" y="4915874"/>
            <a:ext cx="9263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Pre-alcohol antibiotics reduced alcohol intake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LGG increased FGF21 and reduced alcohol intake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This impact was abolished after subdiaphragmatic vagotomy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Also mirrored the impact on sweet substances</a:t>
            </a:r>
          </a:p>
        </p:txBody>
      </p:sp>
    </p:spTree>
    <p:extLst>
      <p:ext uri="{BB962C8B-B14F-4D97-AF65-F5344CB8AC3E}">
        <p14:creationId xmlns:p14="http://schemas.microsoft.com/office/powerpoint/2010/main" val="4051905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82B6ED-1851-41A0-B46A-95485CCBA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999" y="1797341"/>
            <a:ext cx="6441619" cy="367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EDD6A-4734-40BF-8920-B51FF15AE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6783"/>
            <a:ext cx="5143067" cy="43008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45CB0D-7BCD-4C86-88CE-ADE7FBE738A8}"/>
              </a:ext>
            </a:extLst>
          </p:cNvPr>
          <p:cNvSpPr txBox="1">
            <a:spLocks/>
          </p:cNvSpPr>
          <p:nvPr/>
        </p:nvSpPr>
        <p:spPr>
          <a:xfrm>
            <a:off x="282222" y="263549"/>
            <a:ext cx="1147683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FF"/>
                </a:solidFill>
              </a:rPr>
              <a:t>Reduction in </a:t>
            </a:r>
            <a:r>
              <a:rPr lang="en-US" sz="3600" dirty="0" err="1">
                <a:solidFill>
                  <a:srgbClr val="0000FF"/>
                </a:solidFill>
              </a:rPr>
              <a:t>ArLD</a:t>
            </a:r>
            <a:r>
              <a:rPr lang="en-US" sz="3600" dirty="0">
                <a:solidFill>
                  <a:srgbClr val="0000FF"/>
                </a:solidFill>
              </a:rPr>
              <a:t> in animal model using butyrate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7B159-B47F-4D60-BE06-1C83A0AA24CD}"/>
              </a:ext>
            </a:extLst>
          </p:cNvPr>
          <p:cNvSpPr txBox="1"/>
          <p:nvPr/>
        </p:nvSpPr>
        <p:spPr>
          <a:xfrm>
            <a:off x="4173648" y="6310265"/>
            <a:ext cx="328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Singhal et al Gut Microbes 2021</a:t>
            </a:r>
          </a:p>
        </p:txBody>
      </p:sp>
    </p:spTree>
    <p:extLst>
      <p:ext uri="{BB962C8B-B14F-4D97-AF65-F5344CB8AC3E}">
        <p14:creationId xmlns:p14="http://schemas.microsoft.com/office/powerpoint/2010/main" val="1675503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22040-0403-4909-977A-BF361DB5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3" y="152179"/>
            <a:ext cx="11001756" cy="6251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7DA5D-A526-4663-801C-6EB8523A99FB}"/>
              </a:ext>
            </a:extLst>
          </p:cNvPr>
          <p:cNvSpPr txBox="1"/>
          <p:nvPr/>
        </p:nvSpPr>
        <p:spPr>
          <a:xfrm>
            <a:off x="8641489" y="6403818"/>
            <a:ext cx="310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Vatsalya</a:t>
            </a:r>
            <a:r>
              <a:rPr lang="en-US" dirty="0"/>
              <a:t> et al Am J Gastro 2023</a:t>
            </a:r>
          </a:p>
        </p:txBody>
      </p:sp>
    </p:spTree>
    <p:extLst>
      <p:ext uri="{BB962C8B-B14F-4D97-AF65-F5344CB8AC3E}">
        <p14:creationId xmlns:p14="http://schemas.microsoft.com/office/powerpoint/2010/main" val="650472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143DF3-20B3-41A4-A55A-0D40BBD3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80" y="2115979"/>
            <a:ext cx="11621632" cy="2437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30541-81D4-411B-9819-E65660216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70" y="118007"/>
            <a:ext cx="11706131" cy="6357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1D0F8-72F0-4E95-A9BB-0C52CF1928FD}"/>
              </a:ext>
            </a:extLst>
          </p:cNvPr>
          <p:cNvSpPr txBox="1"/>
          <p:nvPr/>
        </p:nvSpPr>
        <p:spPr>
          <a:xfrm>
            <a:off x="8377473" y="6488668"/>
            <a:ext cx="338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Sidsel et al Clin </a:t>
            </a:r>
            <a:r>
              <a:rPr lang="en-US" dirty="0" err="1"/>
              <a:t>Transl</a:t>
            </a:r>
            <a:r>
              <a:rPr lang="en-US" dirty="0"/>
              <a:t> Gastro 2021</a:t>
            </a:r>
          </a:p>
        </p:txBody>
      </p:sp>
    </p:spTree>
    <p:extLst>
      <p:ext uri="{BB962C8B-B14F-4D97-AF65-F5344CB8AC3E}">
        <p14:creationId xmlns:p14="http://schemas.microsoft.com/office/powerpoint/2010/main" val="215652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0AAA6-97AE-416C-9BF1-3E101730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194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Rifaximin in Alcohol-associated hepatitis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6948C-570A-4D62-9AE8-CC7314DBF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66" y="1173775"/>
            <a:ext cx="6037068" cy="5045955"/>
          </a:xfrm>
        </p:spPr>
        <p:txBody>
          <a:bodyPr>
            <a:normAutofit/>
          </a:bodyPr>
          <a:lstStyle/>
          <a:p>
            <a:r>
              <a:rPr lang="en-US" dirty="0" err="1"/>
              <a:t>Kimer</a:t>
            </a:r>
            <a:r>
              <a:rPr lang="en-US" dirty="0"/>
              <a:t> et al open-label study</a:t>
            </a:r>
          </a:p>
          <a:p>
            <a:pPr lvl="1"/>
            <a:r>
              <a:rPr lang="en-US" dirty="0"/>
              <a:t>16 rifaximin and 16 standard medical Rx</a:t>
            </a:r>
          </a:p>
          <a:p>
            <a:pPr lvl="1"/>
            <a:r>
              <a:rPr lang="en-US" dirty="0"/>
              <a:t>550mg three times a day for 4 weeks</a:t>
            </a:r>
          </a:p>
          <a:p>
            <a:pPr lvl="1"/>
            <a:r>
              <a:rPr lang="en-US" dirty="0"/>
              <a:t>No change in mortality, HE, sepsis, or HRS</a:t>
            </a:r>
          </a:p>
          <a:p>
            <a:pPr lvl="1"/>
            <a:r>
              <a:rPr lang="en-US" dirty="0"/>
              <a:t>No change in procalcitonin, IL-10, TNF, sCD163 and lipid binding proteins</a:t>
            </a:r>
          </a:p>
          <a:p>
            <a:r>
              <a:rPr lang="en-US" dirty="0"/>
              <a:t>Jimenez et al open-label study</a:t>
            </a:r>
          </a:p>
          <a:p>
            <a:pPr lvl="1"/>
            <a:r>
              <a:rPr lang="en-US" dirty="0"/>
              <a:t>21 rifaximin vs 49 historical controls </a:t>
            </a:r>
          </a:p>
          <a:p>
            <a:pPr lvl="1"/>
            <a:r>
              <a:rPr lang="en-US" dirty="0"/>
              <a:t>1200mg/day for 90 days</a:t>
            </a:r>
          </a:p>
          <a:p>
            <a:pPr lvl="1"/>
            <a:r>
              <a:rPr lang="en-US" dirty="0"/>
              <a:t>Rifaximin associated with </a:t>
            </a:r>
          </a:p>
          <a:p>
            <a:pPr lvl="2"/>
            <a:r>
              <a:rPr lang="en-US" dirty="0"/>
              <a:t>Lower Infections (p=0.049)</a:t>
            </a:r>
          </a:p>
          <a:p>
            <a:pPr lvl="2"/>
            <a:r>
              <a:rPr lang="en-US" dirty="0"/>
              <a:t>Lower liver-related complications (p=0.01)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AEB17-71B0-45C3-8E31-D5D2720F4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348" y="866996"/>
            <a:ext cx="4610211" cy="2840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2DB4D-3957-4221-980C-BBE652FAC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09" y="3933022"/>
            <a:ext cx="4337891" cy="2616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2790B-3419-49E8-88A1-82D94DC6628E}"/>
              </a:ext>
            </a:extLst>
          </p:cNvPr>
          <p:cNvSpPr txBox="1"/>
          <p:nvPr/>
        </p:nvSpPr>
        <p:spPr>
          <a:xfrm>
            <a:off x="7613964" y="244443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P=0.12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B74C7-3F3C-4403-AB8A-F21D0BB8E288}"/>
              </a:ext>
            </a:extLst>
          </p:cNvPr>
          <p:cNvSpPr txBox="1"/>
          <p:nvPr/>
        </p:nvSpPr>
        <p:spPr>
          <a:xfrm>
            <a:off x="7938380" y="5421517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P=0.15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9D0E4-3E19-4CB0-A67E-5FB62B20AEA1}"/>
              </a:ext>
            </a:extLst>
          </p:cNvPr>
          <p:cNvSpPr txBox="1"/>
          <p:nvPr/>
        </p:nvSpPr>
        <p:spPr>
          <a:xfrm>
            <a:off x="1394234" y="6437014"/>
            <a:ext cx="53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Jimenez et al Liver Int 2022, </a:t>
            </a:r>
            <a:r>
              <a:rPr lang="en-US" dirty="0" err="1"/>
              <a:t>Kimer</a:t>
            </a:r>
            <a:r>
              <a:rPr lang="en-US" dirty="0"/>
              <a:t> et al PLOS One 2022</a:t>
            </a:r>
          </a:p>
        </p:txBody>
      </p:sp>
    </p:spTree>
    <p:extLst>
      <p:ext uri="{BB962C8B-B14F-4D97-AF65-F5344CB8AC3E}">
        <p14:creationId xmlns:p14="http://schemas.microsoft.com/office/powerpoint/2010/main" val="63674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4D9D-0AFE-43E6-B18B-DC39E0080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384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0E87C-9A44-4391-8929-CAB693C3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21" y="1499699"/>
            <a:ext cx="11202910" cy="4993175"/>
          </a:xfrm>
        </p:spPr>
        <p:txBody>
          <a:bodyPr>
            <a:normAutofit/>
          </a:bodyPr>
          <a:lstStyle/>
          <a:p>
            <a:r>
              <a:rPr lang="en-US" sz="3600" dirty="0"/>
              <a:t>Why is the microbiota a target in alcohol-associated hepatitis?</a:t>
            </a:r>
          </a:p>
          <a:p>
            <a:r>
              <a:rPr lang="en-US" sz="3600" dirty="0"/>
              <a:t>Current therapies for </a:t>
            </a:r>
            <a:r>
              <a:rPr lang="en-US" sz="3600" dirty="0" err="1"/>
              <a:t>ArLD</a:t>
            </a:r>
            <a:r>
              <a:rPr lang="en-US" sz="3600" dirty="0"/>
              <a:t> and potential issues</a:t>
            </a:r>
          </a:p>
          <a:p>
            <a:r>
              <a:rPr lang="en-US" sz="3600" dirty="0"/>
              <a:t>Specific alterations in gut-liver axis </a:t>
            </a:r>
          </a:p>
          <a:p>
            <a:r>
              <a:rPr lang="en-US" sz="3600" dirty="0"/>
              <a:t>Focus on brain and liver-related outcomes</a:t>
            </a:r>
          </a:p>
          <a:p>
            <a:r>
              <a:rPr lang="en-US" sz="3600" dirty="0"/>
              <a:t>Clinical trial experience</a:t>
            </a:r>
          </a:p>
          <a:p>
            <a:r>
              <a:rPr lang="en-US" sz="3600" dirty="0"/>
              <a:t>Road ahead and reminder that these therapies are part of a multi-disciplinary approach</a:t>
            </a:r>
          </a:p>
        </p:txBody>
      </p:sp>
    </p:spTree>
    <p:extLst>
      <p:ext uri="{BB962C8B-B14F-4D97-AF65-F5344CB8AC3E}">
        <p14:creationId xmlns:p14="http://schemas.microsoft.com/office/powerpoint/2010/main" val="3633623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7B41A0FC-C489-E171-4041-5FBCB9CC2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/>
          <a:stretch/>
        </p:blipFill>
        <p:spPr>
          <a:xfrm>
            <a:off x="133232" y="1692998"/>
            <a:ext cx="7440030" cy="4563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2BEAE-0CEF-2C92-AA71-FCC5A5CC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64" y="153192"/>
            <a:ext cx="1116429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Rifaximin in early </a:t>
            </a:r>
            <a:r>
              <a:rPr lang="en-US" dirty="0" err="1">
                <a:solidFill>
                  <a:srgbClr val="0000FF"/>
                </a:solidFill>
              </a:rPr>
              <a:t>ArLD</a:t>
            </a:r>
            <a:r>
              <a:rPr lang="en-US" dirty="0">
                <a:solidFill>
                  <a:srgbClr val="0000FF"/>
                </a:solidFill>
              </a:rPr>
              <a:t> tended to reduce progression but did not affect drinking behavior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C1BB8BCE-64F9-E489-BD2A-9F0A52EA1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"/>
          <a:stretch/>
        </p:blipFill>
        <p:spPr>
          <a:xfrm>
            <a:off x="7686392" y="1692998"/>
            <a:ext cx="4412552" cy="4563634"/>
          </a:xfr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9ED731-3D46-D305-EB30-43BDE7FC0BE3}"/>
              </a:ext>
            </a:extLst>
          </p:cNvPr>
          <p:cNvSpPr txBox="1"/>
          <p:nvPr/>
        </p:nvSpPr>
        <p:spPr>
          <a:xfrm>
            <a:off x="8141210" y="6470875"/>
            <a:ext cx="377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Israelsen</a:t>
            </a:r>
            <a:r>
              <a:rPr lang="en-US" dirty="0"/>
              <a:t> et al Lancet Gastro Hep 2023</a:t>
            </a:r>
          </a:p>
        </p:txBody>
      </p:sp>
    </p:spTree>
    <p:extLst>
      <p:ext uri="{BB962C8B-B14F-4D97-AF65-F5344CB8AC3E}">
        <p14:creationId xmlns:p14="http://schemas.microsoft.com/office/powerpoint/2010/main" val="1712132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7E5C-3933-41F6-BB90-C05B7DCD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72" y="232067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FMT in </a:t>
            </a:r>
            <a:r>
              <a:rPr lang="en-US" dirty="0" err="1">
                <a:solidFill>
                  <a:srgbClr val="0000FF"/>
                </a:solidFill>
              </a:rPr>
              <a:t>ArLD</a:t>
            </a:r>
            <a:r>
              <a:rPr lang="en-US" dirty="0">
                <a:solidFill>
                  <a:srgbClr val="0000FF"/>
                </a:solidFill>
              </a:rPr>
              <a:t> and AAH</a:t>
            </a:r>
          </a:p>
        </p:txBody>
      </p:sp>
    </p:spTree>
    <p:extLst>
      <p:ext uri="{BB962C8B-B14F-4D97-AF65-F5344CB8AC3E}">
        <p14:creationId xmlns:p14="http://schemas.microsoft.com/office/powerpoint/2010/main" val="1227575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1" y="2224087"/>
            <a:ext cx="36449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66403" y="162782"/>
            <a:ext cx="10970880" cy="724396"/>
          </a:xfrm>
          <a:prstGeom prst="rect">
            <a:avLst/>
          </a:prstGeom>
        </p:spPr>
        <p:txBody>
          <a:bodyPr lIns="82927" tIns="12798" rIns="82927" bIns="41464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GB" sz="3600" b="1" kern="0" dirty="0">
                <a:solidFill>
                  <a:srgbClr val="0000FF"/>
                </a:solidFill>
              </a:rPr>
              <a:t>Case Series of FMT in steroid resistant Alcoholic Hepatitis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63619" y="6366746"/>
            <a:ext cx="4354381" cy="342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23" tIns="49610" rIns="81623" bIns="40811"/>
          <a:lstStyle/>
          <a:p>
            <a:pPr algn="r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</a:tabLst>
            </a:pPr>
            <a:r>
              <a:rPr lang="en-GB" dirty="0">
                <a:solidFill>
                  <a:srgbClr val="000000"/>
                </a:solidFill>
              </a:rPr>
              <a:t>Philips et al CGH 2016</a:t>
            </a:r>
            <a:endParaRPr lang="en-GB" dirty="0">
              <a:solidFill>
                <a:srgbClr val="000000"/>
              </a:solidFill>
              <a:hlinkClick r:id="rId4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34400" y="4343400"/>
            <a:ext cx="1930400" cy="990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6" tIns="41469" rIns="82936" bIns="41469" numCol="1" spcCol="0" rtlCol="0" anchor="t" anchorCtr="0" compatLnSpc="1">
            <a:prstTxWarp prst="textNoShape">
              <a:avLst/>
            </a:prstTxWarp>
          </a:bodyPr>
          <a:lstStyle/>
          <a:p>
            <a:pPr defTabSz="407484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5" y="2362201"/>
            <a:ext cx="68453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00507" y="1522220"/>
            <a:ext cx="2861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Survival Benefit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8017" y="1399108"/>
            <a:ext cx="2460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Microbiota similarity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with donor</a:t>
            </a:r>
          </a:p>
        </p:txBody>
      </p:sp>
    </p:spTree>
    <p:extLst>
      <p:ext uri="{BB962C8B-B14F-4D97-AF65-F5344CB8AC3E}">
        <p14:creationId xmlns:p14="http://schemas.microsoft.com/office/powerpoint/2010/main" val="158476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E75B0-AF45-4B8D-B10B-F0AC7782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Long-term experience in Alcohol-associated hepatology: lower relapse and better outcomes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342F3-0EF9-45FA-BA2E-89AD89CAB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71" y="1201197"/>
            <a:ext cx="6931041" cy="5056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AE2AA-0570-4836-B264-3321988295D9}"/>
              </a:ext>
            </a:extLst>
          </p:cNvPr>
          <p:cNvSpPr txBox="1"/>
          <p:nvPr/>
        </p:nvSpPr>
        <p:spPr>
          <a:xfrm>
            <a:off x="470263" y="2055223"/>
            <a:ext cx="4511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N=35 FMT</a:t>
            </a:r>
          </a:p>
          <a:p>
            <a:r>
              <a:rPr lang="en-US" sz="2400" dirty="0"/>
              <a:t>N=26 Standard of care</a:t>
            </a:r>
          </a:p>
          <a:p>
            <a:r>
              <a:rPr lang="en-US" sz="2400" dirty="0"/>
              <a:t>Not a randomized trial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Alcohol relapse</a:t>
            </a:r>
          </a:p>
          <a:p>
            <a:endParaRPr lang="en-US" sz="2400" b="1" dirty="0"/>
          </a:p>
          <a:p>
            <a:r>
              <a:rPr lang="en-US" sz="2400" b="1" dirty="0"/>
              <a:t>28.6% FMT</a:t>
            </a:r>
            <a:br>
              <a:rPr lang="en-US" sz="2400" b="1" dirty="0"/>
            </a:br>
            <a:r>
              <a:rPr lang="en-US" sz="2400" b="1" dirty="0"/>
              <a:t>vs</a:t>
            </a:r>
          </a:p>
          <a:p>
            <a:r>
              <a:rPr lang="en-US" sz="2400" b="1" dirty="0"/>
              <a:t>53.8% Standard of 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E3C31-B873-4A2D-A466-5536AF529B8A}"/>
              </a:ext>
            </a:extLst>
          </p:cNvPr>
          <p:cNvSpPr txBox="1"/>
          <p:nvPr/>
        </p:nvSpPr>
        <p:spPr>
          <a:xfrm>
            <a:off x="635726" y="6148251"/>
            <a:ext cx="228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Philips et al JCEH 2022</a:t>
            </a:r>
          </a:p>
        </p:txBody>
      </p:sp>
    </p:spTree>
    <p:extLst>
      <p:ext uri="{BB962C8B-B14F-4D97-AF65-F5344CB8AC3E}">
        <p14:creationId xmlns:p14="http://schemas.microsoft.com/office/powerpoint/2010/main" val="1225657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EC307E-34FF-4DF2-919D-2E6AB8E0D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749" y="1654741"/>
            <a:ext cx="7097048" cy="3895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93298-3661-4FF6-A9BB-A13157FB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269" y="285063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Open-label RCT of FMT (NGT X 7 days)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395E-A2EF-4F3C-9ED9-307D8785F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9" y="1280492"/>
            <a:ext cx="4557600" cy="5373806"/>
          </a:xfrm>
        </p:spPr>
        <p:txBody>
          <a:bodyPr>
            <a:normAutofit/>
          </a:bodyPr>
          <a:lstStyle/>
          <a:p>
            <a:r>
              <a:rPr lang="en-US" sz="3600" dirty="0"/>
              <a:t>60 patients per group</a:t>
            </a:r>
          </a:p>
          <a:p>
            <a:r>
              <a:rPr lang="en-US" sz="3600" dirty="0"/>
              <a:t>Primary outcome: 90-day survival</a:t>
            </a:r>
          </a:p>
          <a:p>
            <a:r>
              <a:rPr lang="en-US" sz="3600" dirty="0"/>
              <a:t>Prednisolone Survival: 56.6%</a:t>
            </a:r>
          </a:p>
          <a:p>
            <a:r>
              <a:rPr lang="en-US" sz="3600" dirty="0"/>
              <a:t>FMT Survival: 75%</a:t>
            </a:r>
          </a:p>
          <a:p>
            <a:r>
              <a:rPr lang="en-US" sz="3600" dirty="0"/>
              <a:t>Higher infections in FMT group</a:t>
            </a:r>
          </a:p>
          <a:p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E368B-BB42-443A-AA97-B6BA60230E14}"/>
              </a:ext>
            </a:extLst>
          </p:cNvPr>
          <p:cNvSpPr txBox="1"/>
          <p:nvPr/>
        </p:nvSpPr>
        <p:spPr>
          <a:xfrm>
            <a:off x="7209332" y="6172827"/>
            <a:ext cx="4581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Pande et al Hepatology International 2022</a:t>
            </a:r>
          </a:p>
        </p:txBody>
      </p:sp>
    </p:spTree>
    <p:extLst>
      <p:ext uri="{BB962C8B-B14F-4D97-AF65-F5344CB8AC3E}">
        <p14:creationId xmlns:p14="http://schemas.microsoft.com/office/powerpoint/2010/main" val="1479470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F334F4-7A54-4A42-8D71-DA069DB5FEA1}"/>
              </a:ext>
            </a:extLst>
          </p:cNvPr>
          <p:cNvSpPr/>
          <p:nvPr/>
        </p:nvSpPr>
        <p:spPr>
          <a:xfrm>
            <a:off x="106572" y="455251"/>
            <a:ext cx="3822938" cy="63466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77DF35-718E-4E39-808D-C9016E9AED64}"/>
              </a:ext>
            </a:extLst>
          </p:cNvPr>
          <p:cNvSpPr/>
          <p:nvPr/>
        </p:nvSpPr>
        <p:spPr>
          <a:xfrm>
            <a:off x="4028544" y="455252"/>
            <a:ext cx="3922677" cy="6336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E9D119-E107-4A94-91B1-EBD7E4C9EFB4}"/>
              </a:ext>
            </a:extLst>
          </p:cNvPr>
          <p:cNvSpPr/>
          <p:nvPr/>
        </p:nvSpPr>
        <p:spPr>
          <a:xfrm>
            <a:off x="8034745" y="455251"/>
            <a:ext cx="4002801" cy="63364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7EF3E9-0A28-433A-87DA-4288D09F0F1C}"/>
              </a:ext>
            </a:extLst>
          </p:cNvPr>
          <p:cNvSpPr txBox="1"/>
          <p:nvPr/>
        </p:nvSpPr>
        <p:spPr>
          <a:xfrm>
            <a:off x="212228" y="2679718"/>
            <a:ext cx="356783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POPULATION: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/>
              <a:t>Men with AUD and cirrhosis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/>
              <a:t>Unable/unwilling to quit </a:t>
            </a:r>
          </a:p>
          <a:p>
            <a:pPr algn="ctr"/>
            <a:r>
              <a:rPr lang="en-US" b="1" dirty="0"/>
              <a:t>drinking despite end-organ damage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422071-7AC6-4678-8B7C-DF78F11F9B29}"/>
              </a:ext>
            </a:extLst>
          </p:cNvPr>
          <p:cNvSpPr txBox="1"/>
          <p:nvPr/>
        </p:nvSpPr>
        <p:spPr>
          <a:xfrm>
            <a:off x="4299615" y="500167"/>
            <a:ext cx="336502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 Outcomes in FMT</a:t>
            </a: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6854F610-D5D9-4BB8-92BB-12AE8FF0F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82" y="1109009"/>
            <a:ext cx="646332" cy="6463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E317E0-E3DB-4332-9AD9-FF63ED97C6C4}"/>
              </a:ext>
            </a:extLst>
          </p:cNvPr>
          <p:cNvSpPr txBox="1"/>
          <p:nvPr/>
        </p:nvSpPr>
        <p:spPr>
          <a:xfrm>
            <a:off x="4099760" y="1037368"/>
            <a:ext cx="26482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↓ Craving</a:t>
            </a:r>
          </a:p>
          <a:p>
            <a:r>
              <a:rPr lang="en-US" b="1" dirty="0"/>
              <a:t>↓ Alcohol Consumption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D1FAC1-E8AF-4AD8-84DD-FF8273089EA7}"/>
              </a:ext>
            </a:extLst>
          </p:cNvPr>
          <p:cNvSpPr txBox="1"/>
          <p:nvPr/>
        </p:nvSpPr>
        <p:spPr>
          <a:xfrm>
            <a:off x="4115491" y="1773231"/>
            <a:ext cx="263256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↑ Quality of life</a:t>
            </a:r>
          </a:p>
          <a:p>
            <a:r>
              <a:rPr lang="en-US" b="1" dirty="0"/>
              <a:t>↑ Cognition</a:t>
            </a:r>
          </a:p>
        </p:txBody>
      </p:sp>
      <p:pic>
        <p:nvPicPr>
          <p:cNvPr id="30" name="Graphic 29" descr="Lightbulb and gear">
            <a:extLst>
              <a:ext uri="{FF2B5EF4-FFF2-40B4-BE49-F238E27FC236}">
                <a16:creationId xmlns:a16="http://schemas.microsoft.com/office/drawing/2014/main" id="{135DB128-3745-4409-BB66-76E51D029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1494" y="1821354"/>
            <a:ext cx="567742" cy="5677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11B4397-517E-4120-940B-A6A4B9472959}"/>
              </a:ext>
            </a:extLst>
          </p:cNvPr>
          <p:cNvSpPr txBox="1"/>
          <p:nvPr/>
        </p:nvSpPr>
        <p:spPr>
          <a:xfrm>
            <a:off x="4122663" y="2502643"/>
            <a:ext cx="262539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↓ Systemic inflammation</a:t>
            </a:r>
          </a:p>
          <a:p>
            <a:r>
              <a:rPr lang="en-US" b="1" dirty="0"/>
              <a:t>↓ Intestinal permeability</a:t>
            </a:r>
          </a:p>
        </p:txBody>
      </p: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79F62051-A302-49F7-A82E-CE95BBD2D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63" y="2591369"/>
            <a:ext cx="631973" cy="63197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C050571-DD04-42C0-8786-663C8186D585}"/>
              </a:ext>
            </a:extLst>
          </p:cNvPr>
          <p:cNvSpPr txBox="1"/>
          <p:nvPr/>
        </p:nvSpPr>
        <p:spPr>
          <a:xfrm>
            <a:off x="8111323" y="1037368"/>
            <a:ext cx="38919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↑ AUD-related hospitalizations and Serious adverse events (SAE) in placebo group vs FMT group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11A000-5AFC-4B40-89E8-6B1B66AFB72D}"/>
              </a:ext>
            </a:extLst>
          </p:cNvPr>
          <p:cNvSpPr txBox="1"/>
          <p:nvPr/>
        </p:nvSpPr>
        <p:spPr>
          <a:xfrm>
            <a:off x="8697415" y="491502"/>
            <a:ext cx="251863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Outcomes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423C99-1911-4AD7-B476-EA218A7441A9}"/>
              </a:ext>
            </a:extLst>
          </p:cNvPr>
          <p:cNvSpPr txBox="1"/>
          <p:nvPr/>
        </p:nvSpPr>
        <p:spPr>
          <a:xfrm>
            <a:off x="203276" y="1042200"/>
            <a:ext cx="165094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Impaired Gut-</a:t>
            </a:r>
          </a:p>
          <a:p>
            <a:r>
              <a:rPr lang="en-US" b="1" dirty="0"/>
              <a:t>Brain Axis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Alcohol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Cirrhosis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14D16A1-EF8E-4712-BA3F-70ABE538F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579" y="977660"/>
            <a:ext cx="1822997" cy="1541868"/>
          </a:xfrm>
          <a:prstGeom prst="rect">
            <a:avLst/>
          </a:prstGeom>
        </p:spPr>
      </p:pic>
      <p:sp>
        <p:nvSpPr>
          <p:cNvPr id="53" name="Arrow: Left-Right 52">
            <a:extLst>
              <a:ext uri="{FF2B5EF4-FFF2-40B4-BE49-F238E27FC236}">
                <a16:creationId xmlns:a16="http://schemas.microsoft.com/office/drawing/2014/main" id="{76EA1407-9B78-4741-A48E-CD81468F8E97}"/>
              </a:ext>
            </a:extLst>
          </p:cNvPr>
          <p:cNvSpPr/>
          <p:nvPr/>
        </p:nvSpPr>
        <p:spPr>
          <a:xfrm rot="5400000" flipV="1">
            <a:off x="1235714" y="1553090"/>
            <a:ext cx="461688" cy="18993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picture containing accessory, umbrella, pin&#10;&#10;Description automatically generated">
            <a:extLst>
              <a:ext uri="{FF2B5EF4-FFF2-40B4-BE49-F238E27FC236}">
                <a16:creationId xmlns:a16="http://schemas.microsoft.com/office/drawing/2014/main" id="{C08BB68A-6765-4B0B-A52F-27B4BBA000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6467" r="22455" b="3069"/>
          <a:stretch/>
        </p:blipFill>
        <p:spPr>
          <a:xfrm>
            <a:off x="4598125" y="5084177"/>
            <a:ext cx="2653610" cy="1635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C206EE7-7DCE-4FC1-9173-6D752F57CCF7}"/>
              </a:ext>
            </a:extLst>
          </p:cNvPr>
          <p:cNvSpPr txBox="1"/>
          <p:nvPr/>
        </p:nvSpPr>
        <p:spPr>
          <a:xfrm>
            <a:off x="4132497" y="3310004"/>
            <a:ext cx="3714769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↑ Microbial Diversity</a:t>
            </a:r>
          </a:p>
          <a:p>
            <a:pPr algn="ctr"/>
            <a:r>
              <a:rPr lang="en-US" b="1" dirty="0"/>
              <a:t>↑ Short-chain fatty acid (SCFA) producing taxa</a:t>
            </a:r>
          </a:p>
          <a:p>
            <a:pPr algn="ctr"/>
            <a:r>
              <a:rPr lang="en-US" b="1" dirty="0"/>
              <a:t>↑ plasma and stool SCFAs</a:t>
            </a:r>
          </a:p>
          <a:p>
            <a:pPr algn="ctr"/>
            <a:r>
              <a:rPr lang="en-US" b="1" dirty="0"/>
              <a:t>↑ linkage of SCFAs with craving and brain function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pic>
        <p:nvPicPr>
          <p:cNvPr id="54" name="Picture 53" descr="A picture containing accessory, umbrella, pin&#10;&#10;Description automatically generated">
            <a:extLst>
              <a:ext uri="{FF2B5EF4-FFF2-40B4-BE49-F238E27FC236}">
                <a16:creationId xmlns:a16="http://schemas.microsoft.com/office/drawing/2014/main" id="{88E06132-97EA-46CC-90BE-B9D8A5ED7F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6467" r="22455" b="3069"/>
          <a:stretch/>
        </p:blipFill>
        <p:spPr>
          <a:xfrm>
            <a:off x="4563946" y="5018164"/>
            <a:ext cx="2940099" cy="1621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79475C5-2B5F-4D45-BF36-A3C73E24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2080" y="2110615"/>
            <a:ext cx="3823366" cy="239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C9E078B-ADAD-4389-B773-36162AD19BC8}"/>
              </a:ext>
            </a:extLst>
          </p:cNvPr>
          <p:cNvSpPr txBox="1"/>
          <p:nvPr/>
        </p:nvSpPr>
        <p:spPr>
          <a:xfrm>
            <a:off x="8090176" y="4659309"/>
            <a:ext cx="38919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Trend towards higher long-term abstinence (30% vs 10%) in FMT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7C3B528-A83A-4445-ABC6-2602D64F8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507" y="4040237"/>
            <a:ext cx="3596952" cy="2599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665A1A-80F9-4D62-854F-F79F6ABF54C0}"/>
              </a:ext>
            </a:extLst>
          </p:cNvPr>
          <p:cNvSpPr txBox="1"/>
          <p:nvPr/>
        </p:nvSpPr>
        <p:spPr>
          <a:xfrm>
            <a:off x="327632" y="495763"/>
            <a:ext cx="324479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Use Disorder (AUD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F616A8-D9C9-4949-AB28-5044EEDBBDC1}"/>
              </a:ext>
            </a:extLst>
          </p:cNvPr>
          <p:cNvSpPr txBox="1"/>
          <p:nvPr/>
        </p:nvSpPr>
        <p:spPr>
          <a:xfrm>
            <a:off x="8278715" y="6300196"/>
            <a:ext cx="38919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Bajaj JS et al Hepatology 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F8D86C-A02E-4693-B3A1-443B7661F496}"/>
              </a:ext>
            </a:extLst>
          </p:cNvPr>
          <p:cNvSpPr txBox="1"/>
          <p:nvPr/>
        </p:nvSpPr>
        <p:spPr>
          <a:xfrm>
            <a:off x="8090176" y="5409251"/>
            <a:ext cx="38919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FMT was safe and no FMT-related adverse events noted throughout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B247DA-5007-4ED8-9C3B-665D97AC6D24}"/>
              </a:ext>
            </a:extLst>
          </p:cNvPr>
          <p:cNvSpPr/>
          <p:nvPr/>
        </p:nvSpPr>
        <p:spPr>
          <a:xfrm>
            <a:off x="82509" y="10525"/>
            <a:ext cx="1196315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Randomized Clinical Trial of Fecal Microbiota Transplant for Alcohol Use Disorder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30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391C93-F397-4AAE-8904-D7E8D2ABF720}"/>
              </a:ext>
            </a:extLst>
          </p:cNvPr>
          <p:cNvSpPr txBox="1">
            <a:spLocks/>
          </p:cNvSpPr>
          <p:nvPr/>
        </p:nvSpPr>
        <p:spPr>
          <a:xfrm>
            <a:off x="1315546" y="3940073"/>
            <a:ext cx="3794209" cy="15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Ethanol Intake</a:t>
            </a:r>
          </a:p>
          <a:p>
            <a:pPr algn="ctr"/>
            <a:r>
              <a:rPr lang="en-US" sz="2400" dirty="0"/>
              <a:t>2A: 24-hour intake</a:t>
            </a:r>
          </a:p>
          <a:p>
            <a:pPr algn="ctr"/>
            <a:r>
              <a:rPr lang="en-US" sz="2400" dirty="0"/>
              <a:t>2B: 2-hour initial binge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9B25E-5964-46D7-BF3B-9A87E1C37EDA}"/>
              </a:ext>
            </a:extLst>
          </p:cNvPr>
          <p:cNvSpPr txBox="1"/>
          <p:nvPr/>
        </p:nvSpPr>
        <p:spPr>
          <a:xfrm>
            <a:off x="5410200" y="2590800"/>
            <a:ext cx="5679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2A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14E42-0C53-4EA4-A29B-31774072AA63}"/>
              </a:ext>
            </a:extLst>
          </p:cNvPr>
          <p:cNvSpPr txBox="1"/>
          <p:nvPr/>
        </p:nvSpPr>
        <p:spPr>
          <a:xfrm>
            <a:off x="5256573" y="5878826"/>
            <a:ext cx="5679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2B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5AF7B-6CE6-43BD-936A-BB6B5FB68CA0}"/>
              </a:ext>
            </a:extLst>
          </p:cNvPr>
          <p:cNvSpPr txBox="1"/>
          <p:nvPr/>
        </p:nvSpPr>
        <p:spPr>
          <a:xfrm>
            <a:off x="2002952" y="1232643"/>
            <a:ext cx="3567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Pre: Pre-FMT, Post: Post-FMT</a:t>
            </a:r>
          </a:p>
          <a:p>
            <a:r>
              <a:rPr lang="en-US" dirty="0"/>
              <a:t>D1= day 1, D2=Day 2</a:t>
            </a:r>
          </a:p>
          <a:p>
            <a:r>
              <a:rPr lang="en-US" dirty="0"/>
              <a:t>***p&lt;0.001,*p&lt;0.05 Mann Whitney</a:t>
            </a:r>
          </a:p>
          <a:p>
            <a:r>
              <a:rPr lang="en-US" dirty="0"/>
              <a:t>14 mice in each group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23340CB-7B23-46E7-BD76-4EB483817F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7479" y="284121"/>
          <a:ext cx="4219264" cy="6261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6409335" imgH="9509147" progId="Prism9.Document">
                  <p:embed/>
                </p:oleObj>
              </mc:Choice>
              <mc:Fallback>
                <p:oleObj name="Prism 9" r:id="rId2" imgW="6409335" imgH="9509147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23340CB-7B23-46E7-BD76-4EB483817F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27479" y="284121"/>
                        <a:ext cx="4219264" cy="626163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7D02B59-6383-453D-90DF-3825DF0EB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012" y="2938556"/>
            <a:ext cx="5292397" cy="3784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885F59-296C-4F54-B103-1314FFC1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3" y="78786"/>
            <a:ext cx="6868249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FB805105-96F6-4C51-B315-4E78B110027D}"/>
              </a:ext>
            </a:extLst>
          </p:cNvPr>
          <p:cNvSpPr/>
          <p:nvPr/>
        </p:nvSpPr>
        <p:spPr>
          <a:xfrm rot="5400000">
            <a:off x="2322404" y="11902"/>
            <a:ext cx="240901" cy="37466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E04761A-9487-4A0F-9B6C-EA881F80D1F5}"/>
              </a:ext>
            </a:extLst>
          </p:cNvPr>
          <p:cNvSpPr/>
          <p:nvPr/>
        </p:nvSpPr>
        <p:spPr>
          <a:xfrm>
            <a:off x="4084321" y="310787"/>
            <a:ext cx="240901" cy="37466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B72DDF-B980-47AA-9887-D7FC0AA3C61B}"/>
              </a:ext>
            </a:extLst>
          </p:cNvPr>
          <p:cNvSpPr txBox="1"/>
          <p:nvPr/>
        </p:nvSpPr>
        <p:spPr>
          <a:xfrm>
            <a:off x="1093108" y="5639638"/>
            <a:ext cx="1032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Free of alcohol</a:t>
            </a:r>
          </a:p>
          <a:p>
            <a:pPr algn="ctr"/>
            <a:r>
              <a:rPr lang="en-US" sz="1100" dirty="0"/>
              <a:t>for 18 hours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335ABFF3-FDFD-41C0-BED1-6C1484861AC3}"/>
              </a:ext>
            </a:extLst>
          </p:cNvPr>
          <p:cNvSpPr/>
          <p:nvPr/>
        </p:nvSpPr>
        <p:spPr>
          <a:xfrm>
            <a:off x="2073610" y="5119411"/>
            <a:ext cx="298468" cy="60016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275849-88DC-462D-A0FD-AC8CF7F8877F}"/>
              </a:ext>
            </a:extLst>
          </p:cNvPr>
          <p:cNvSpPr txBox="1"/>
          <p:nvPr/>
        </p:nvSpPr>
        <p:spPr>
          <a:xfrm>
            <a:off x="1121411" y="5033067"/>
            <a:ext cx="9730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Alcohol exposure for 2 days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8A74F1AD-BD12-48CF-BCF0-A009218822B4}"/>
              </a:ext>
            </a:extLst>
          </p:cNvPr>
          <p:cNvSpPr/>
          <p:nvPr/>
        </p:nvSpPr>
        <p:spPr>
          <a:xfrm>
            <a:off x="2063432" y="5729012"/>
            <a:ext cx="298468" cy="25919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6039BBD-A5B0-46A4-B54E-C1CCC337BC2C}"/>
              </a:ext>
            </a:extLst>
          </p:cNvPr>
          <p:cNvSpPr/>
          <p:nvPr/>
        </p:nvSpPr>
        <p:spPr>
          <a:xfrm>
            <a:off x="3263128" y="2361131"/>
            <a:ext cx="1683011" cy="63950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8EA21-D4C4-46F3-AA02-C86753B2DBAC}"/>
              </a:ext>
            </a:extLst>
          </p:cNvPr>
          <p:cNvSpPr txBox="1"/>
          <p:nvPr/>
        </p:nvSpPr>
        <p:spPr>
          <a:xfrm>
            <a:off x="8121730" y="6520621"/>
            <a:ext cx="398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Wolstenholme et al Nature Comms 2022</a:t>
            </a:r>
          </a:p>
        </p:txBody>
      </p:sp>
    </p:spTree>
    <p:extLst>
      <p:ext uri="{BB962C8B-B14F-4D97-AF65-F5344CB8AC3E}">
        <p14:creationId xmlns:p14="http://schemas.microsoft.com/office/powerpoint/2010/main" val="33892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C42A-B0BF-4322-CCC0-E16C2C93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060" y="443802"/>
            <a:ext cx="9975880" cy="134533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Ethanol intake is decreased in post-FMT stool mice, but not with supernatants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AEEF6-7ABE-BB39-C7FE-46A5C2930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8" t="6668" r="11520" b="51110"/>
          <a:stretch/>
        </p:blipFill>
        <p:spPr>
          <a:xfrm>
            <a:off x="0" y="1713514"/>
            <a:ext cx="3393971" cy="269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5A6C79D-00DB-6598-96DF-FC7AA0458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13631" b="50904"/>
          <a:stretch/>
        </p:blipFill>
        <p:spPr>
          <a:xfrm>
            <a:off x="3287424" y="1943069"/>
            <a:ext cx="3213087" cy="27876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picture containing text, screen, sign, mounted&#10;&#10;Description automatically generated">
            <a:extLst>
              <a:ext uri="{FF2B5EF4-FFF2-40B4-BE49-F238E27FC236}">
                <a16:creationId xmlns:a16="http://schemas.microsoft.com/office/drawing/2014/main" id="{E51A3740-9E13-58F9-1DA3-D5E971058F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5" b="51959"/>
          <a:stretch/>
        </p:blipFill>
        <p:spPr>
          <a:xfrm>
            <a:off x="6219313" y="1943071"/>
            <a:ext cx="5972687" cy="27876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C4D74-5DF9-4162-B293-1F1D64387385}"/>
              </a:ext>
            </a:extLst>
          </p:cNvPr>
          <p:cNvSpPr txBox="1"/>
          <p:nvPr/>
        </p:nvSpPr>
        <p:spPr>
          <a:xfrm>
            <a:off x="7994982" y="6414198"/>
            <a:ext cx="398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Wolstenholme et al Nature Comms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DDD900-3E28-4179-B3E5-E4504145DA40}"/>
              </a:ext>
            </a:extLst>
          </p:cNvPr>
          <p:cNvSpPr/>
          <p:nvPr/>
        </p:nvSpPr>
        <p:spPr>
          <a:xfrm>
            <a:off x="502241" y="5121575"/>
            <a:ext cx="11482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Most DEGs were in the intestine, not the brain or the liver! </a:t>
            </a:r>
          </a:p>
        </p:txBody>
      </p:sp>
    </p:spTree>
    <p:extLst>
      <p:ext uri="{BB962C8B-B14F-4D97-AF65-F5344CB8AC3E}">
        <p14:creationId xmlns:p14="http://schemas.microsoft.com/office/powerpoint/2010/main" val="335584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6A4C-2226-4FED-870D-613F3F5F9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IMPACT: Intestinal Microbiota Transplant in Alcohol-Associated Chronic Liver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A1B6C-356E-48AE-8697-8C4AA6AC6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06" y="2198715"/>
            <a:ext cx="11420192" cy="4294160"/>
          </a:xfrm>
        </p:spPr>
        <p:txBody>
          <a:bodyPr/>
          <a:lstStyle/>
          <a:p>
            <a:r>
              <a:rPr lang="en-US" dirty="0"/>
              <a:t>Started enrollment </a:t>
            </a:r>
          </a:p>
          <a:p>
            <a:r>
              <a:rPr lang="en-US" dirty="0"/>
              <a:t>Phase 2 double-blind randomized placebo-controlled study of FMT capsules </a:t>
            </a:r>
          </a:p>
          <a:p>
            <a:r>
              <a:rPr lang="en-US" dirty="0"/>
              <a:t>Chronic liver disease and cirrhosis who continue to drink despite current and prior therapies</a:t>
            </a:r>
          </a:p>
          <a:p>
            <a:r>
              <a:rPr lang="en-US" dirty="0"/>
              <a:t>NIAAA-sponsored clinical trial</a:t>
            </a:r>
          </a:p>
          <a:p>
            <a:r>
              <a:rPr lang="en-US" dirty="0"/>
              <a:t>Is being performed under FDA IND </a:t>
            </a:r>
          </a:p>
        </p:txBody>
      </p:sp>
    </p:spTree>
    <p:extLst>
      <p:ext uri="{BB962C8B-B14F-4D97-AF65-F5344CB8AC3E}">
        <p14:creationId xmlns:p14="http://schemas.microsoft.com/office/powerpoint/2010/main" val="4196684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EED2-D691-4EE3-977A-430D20F4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09" y="2519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Future challenges and issues</a:t>
            </a:r>
          </a:p>
        </p:txBody>
      </p:sp>
    </p:spTree>
    <p:extLst>
      <p:ext uri="{BB962C8B-B14F-4D97-AF65-F5344CB8AC3E}">
        <p14:creationId xmlns:p14="http://schemas.microsoft.com/office/powerpoint/2010/main" val="358143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7E5C-3933-41F6-BB90-C05B7DCD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72" y="232067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Gut Microbiota Alterations in </a:t>
            </a:r>
            <a:r>
              <a:rPr lang="en-US" dirty="0" err="1">
                <a:solidFill>
                  <a:srgbClr val="0000FF"/>
                </a:solidFill>
              </a:rPr>
              <a:t>ArLD</a:t>
            </a:r>
            <a:r>
              <a:rPr lang="en-US" dirty="0">
                <a:solidFill>
                  <a:srgbClr val="0000FF"/>
                </a:solidFill>
              </a:rPr>
              <a:t> and Substance abuse disorders</a:t>
            </a:r>
          </a:p>
        </p:txBody>
      </p:sp>
    </p:spTree>
    <p:extLst>
      <p:ext uri="{BB962C8B-B14F-4D97-AF65-F5344CB8AC3E}">
        <p14:creationId xmlns:p14="http://schemas.microsoft.com/office/powerpoint/2010/main" val="47196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BEEAF-AED2-42A5-BF0B-88C088319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95" y="325924"/>
            <a:ext cx="10796009" cy="5929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568CA4-61EF-4C35-8416-5B33F9FBAE8C}"/>
              </a:ext>
            </a:extLst>
          </p:cNvPr>
          <p:cNvSpPr txBox="1"/>
          <p:nvPr/>
        </p:nvSpPr>
        <p:spPr>
          <a:xfrm>
            <a:off x="8870603" y="6355533"/>
            <a:ext cx="292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Bajaj, Khoruts J </a:t>
            </a:r>
            <a:r>
              <a:rPr lang="en-US" dirty="0" err="1"/>
              <a:t>Hepatol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537313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78F0E-14F9-4611-9568-63E4A27AB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56" y="1584355"/>
            <a:ext cx="3998328" cy="4013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DCA02-C83A-406A-817C-FE08A6126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09" y="235389"/>
            <a:ext cx="4958756" cy="563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5DC99-8715-450A-8BDD-D0EEA0D9C7CB}"/>
              </a:ext>
            </a:extLst>
          </p:cNvPr>
          <p:cNvSpPr txBox="1"/>
          <p:nvPr/>
        </p:nvSpPr>
        <p:spPr>
          <a:xfrm>
            <a:off x="651850" y="6120143"/>
            <a:ext cx="531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Khalid et al Front Microb 2021, Duan et al Nature 2019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40BC34-293C-4E0D-B695-A26DA0D50E89}"/>
              </a:ext>
            </a:extLst>
          </p:cNvPr>
          <p:cNvSpPr txBox="1">
            <a:spLocks noChangeArrowheads="1"/>
          </p:cNvSpPr>
          <p:nvPr/>
        </p:nvSpPr>
        <p:spPr>
          <a:xfrm>
            <a:off x="566403" y="162782"/>
            <a:ext cx="3998328" cy="724396"/>
          </a:xfrm>
          <a:prstGeom prst="rect">
            <a:avLst/>
          </a:prstGeom>
        </p:spPr>
        <p:txBody>
          <a:bodyPr lIns="82927" tIns="12798" rIns="82927" bIns="41464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GB" sz="3300" b="1" kern="0" dirty="0">
                <a:solidFill>
                  <a:srgbClr val="0000FF"/>
                </a:solidFill>
              </a:rPr>
              <a:t>Phage therapy: Potential?</a:t>
            </a:r>
          </a:p>
        </p:txBody>
      </p:sp>
    </p:spTree>
    <p:extLst>
      <p:ext uri="{BB962C8B-B14F-4D97-AF65-F5344CB8AC3E}">
        <p14:creationId xmlns:p14="http://schemas.microsoft.com/office/powerpoint/2010/main" val="4280273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39BF-1B45-436A-881D-B4D0D6FC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Microbial target remaining questions in AAH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220C6-82FC-45C8-B766-59595B27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15" y="1775283"/>
            <a:ext cx="10928856" cy="4351338"/>
          </a:xfrm>
        </p:spPr>
        <p:txBody>
          <a:bodyPr/>
          <a:lstStyle/>
          <a:p>
            <a:r>
              <a:rPr lang="en-US" dirty="0"/>
              <a:t>Which patient groups?</a:t>
            </a:r>
          </a:p>
          <a:p>
            <a:r>
              <a:rPr lang="en-US" dirty="0"/>
              <a:t>What timepoint(s)?</a:t>
            </a:r>
          </a:p>
          <a:p>
            <a:r>
              <a:rPr lang="en-US" dirty="0"/>
              <a:t>Which route(s)?</a:t>
            </a:r>
          </a:p>
          <a:p>
            <a:r>
              <a:rPr lang="en-US" dirty="0"/>
              <a:t>What agent(s)</a:t>
            </a:r>
          </a:p>
          <a:p>
            <a:r>
              <a:rPr lang="en-US" dirty="0"/>
              <a:t>How long for?</a:t>
            </a:r>
          </a:p>
          <a:p>
            <a:r>
              <a:rPr lang="en-US" dirty="0"/>
              <a:t>Primary outcome: Long-term survival without relapse (need therapies over and above the current Rx and not instead)</a:t>
            </a:r>
          </a:p>
          <a:p>
            <a:r>
              <a:rPr lang="en-US" dirty="0"/>
              <a:t>Secondary outcomes: everything else!</a:t>
            </a:r>
          </a:p>
        </p:txBody>
      </p:sp>
    </p:spTree>
    <p:extLst>
      <p:ext uri="{BB962C8B-B14F-4D97-AF65-F5344CB8AC3E}">
        <p14:creationId xmlns:p14="http://schemas.microsoft.com/office/powerpoint/2010/main" val="2827856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3F059-D07B-4BDB-8E32-EF7110CD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23" y="614297"/>
            <a:ext cx="10523281" cy="57413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F6CE51C-50BC-4164-BE62-C105EE720F13}"/>
              </a:ext>
            </a:extLst>
          </p:cNvPr>
          <p:cNvSpPr/>
          <p:nvPr/>
        </p:nvSpPr>
        <p:spPr>
          <a:xfrm>
            <a:off x="7369521" y="4194233"/>
            <a:ext cx="4291021" cy="74895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77ADF-0432-4C99-B630-DC5F8AE0B29B}"/>
              </a:ext>
            </a:extLst>
          </p:cNvPr>
          <p:cNvSpPr txBox="1"/>
          <p:nvPr/>
        </p:nvSpPr>
        <p:spPr>
          <a:xfrm>
            <a:off x="8981714" y="5986285"/>
            <a:ext cx="287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Asrani et al Hepatology 2015</a:t>
            </a:r>
          </a:p>
        </p:txBody>
      </p:sp>
    </p:spTree>
    <p:extLst>
      <p:ext uri="{BB962C8B-B14F-4D97-AF65-F5344CB8AC3E}">
        <p14:creationId xmlns:p14="http://schemas.microsoft.com/office/powerpoint/2010/main" val="1847294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C213-2960-42AE-9772-001FFD3F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7" y="84468"/>
            <a:ext cx="10515600" cy="7756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D595D-F90D-480C-A9BB-800CF260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60" y="977775"/>
            <a:ext cx="11968680" cy="54501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 therapies for </a:t>
            </a:r>
            <a:r>
              <a:rPr lang="en-US" dirty="0" err="1"/>
              <a:t>ArLD</a:t>
            </a:r>
            <a:r>
              <a:rPr lang="en-US" dirty="0"/>
              <a:t> are not specifically focused on the gut-liver axis and have issues with safety, availability, or real-world effectiveness in advanced patients</a:t>
            </a:r>
          </a:p>
          <a:p>
            <a:r>
              <a:rPr lang="en-US" dirty="0"/>
              <a:t>Gut liver axis is an attractive target for alcohol-related liver disease </a:t>
            </a:r>
          </a:p>
          <a:p>
            <a:r>
              <a:rPr lang="en-US" dirty="0"/>
              <a:t>Reduction of alcohol intake and craving has been shown in proof-of-concept FMT and probiotic trials.</a:t>
            </a:r>
          </a:p>
          <a:p>
            <a:r>
              <a:rPr lang="en-US" dirty="0"/>
              <a:t>For liver-related outcomes, conventional antibiotics have a mixed record</a:t>
            </a:r>
          </a:p>
          <a:p>
            <a:r>
              <a:rPr lang="en-US" dirty="0"/>
              <a:t>FMT using nasoduodenal route from family member donations have improved outcomes in patients with alcohol-associated hepatitis</a:t>
            </a:r>
          </a:p>
          <a:p>
            <a:r>
              <a:rPr lang="en-US" dirty="0"/>
              <a:t>Challenges remain in personalizing therapy but promising approaches including phages are being studied </a:t>
            </a:r>
          </a:p>
          <a:p>
            <a:r>
              <a:rPr lang="en-US" dirty="0"/>
              <a:t>Microbial therapeutics are one part of the multi-disciplinary strategy needed for AUD, AAH, and </a:t>
            </a:r>
            <a:r>
              <a:rPr lang="en-US" dirty="0" err="1"/>
              <a:t>ArLD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34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873" y="-25388"/>
            <a:ext cx="9362083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Collaborators and Team Members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49906" y="582613"/>
            <a:ext cx="3150974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VCU Microbiology/Immunology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Phillip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Hylemon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r>
              <a:rPr lang="en-US" sz="1800" dirty="0" err="1">
                <a:solidFill>
                  <a:prstClr val="black"/>
                </a:solidFill>
                <a:latin typeface="Calibri"/>
              </a:rPr>
              <a:t>Huiping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Zhou, PhD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DJ Kang, MS</a:t>
            </a:r>
          </a:p>
          <a:p>
            <a:r>
              <a:rPr lang="en-US" sz="1800" dirty="0" err="1">
                <a:solidFill>
                  <a:prstClr val="black"/>
                </a:solidFill>
                <a:latin typeface="Calibri"/>
              </a:rPr>
              <a:t>Genta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Kakiyama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Derrick Zhao, BS</a:t>
            </a:r>
          </a:p>
          <a:p>
            <a:r>
              <a:rPr lang="en-US" sz="1800" dirty="0" err="1">
                <a:solidFill>
                  <a:prstClr val="black"/>
                </a:solidFill>
                <a:latin typeface="Calibri"/>
              </a:rPr>
              <a:t>Lianyong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Su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PhD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28059"/>
            <a:ext cx="4591122" cy="4724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VCU/VA Gastroenterology and Hepatology</a:t>
            </a:r>
          </a:p>
          <a:p>
            <a:r>
              <a:rPr lang="en-US" sz="1800" dirty="0" err="1">
                <a:solidFill>
                  <a:prstClr val="black"/>
                </a:solidFill>
                <a:latin typeface="Calibri"/>
              </a:rPr>
              <a:t>Arun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J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Sanyal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Richard K Sterling,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Douglas M Heuman,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William M Pandak,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R Todd Stravitz, MD</a:t>
            </a:r>
          </a:p>
          <a:p>
            <a:r>
              <a:rPr lang="en-US" sz="1800" dirty="0" err="1">
                <a:solidFill>
                  <a:prstClr val="black"/>
                </a:solidFill>
                <a:latin typeface="Calibri"/>
              </a:rPr>
              <a:t>Velimir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Luketic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1800" dirty="0" err="1">
                <a:solidFill>
                  <a:prstClr val="black"/>
                </a:solidFill>
                <a:latin typeface="Calibri"/>
              </a:rPr>
              <a:t>Puneet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Puri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Michael Fuchs,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Mohammad S Siddiqui,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Scott C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Matherly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1800" dirty="0" err="1">
                <a:solidFill>
                  <a:prstClr val="black"/>
                </a:solidFill>
                <a:latin typeface="Calibri"/>
              </a:rPr>
              <a:t>HoChong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Gilles, NP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Vaishali Patel,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Obaidullah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Aseem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Amon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Asgharpour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Brian C Davis,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Hannah Lee,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Jennifer Miller, MD</a:t>
            </a: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500536" y="422594"/>
            <a:ext cx="3102520" cy="10345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GMU Environmental Sciences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Patrick M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Gillevet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Masoumeh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Sikaroodi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709999" y="2340161"/>
            <a:ext cx="3082394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VCU/VA coordination current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Edith Gavis, RN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Andrew Fagan, BS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Mary Leslie Gallagher, NP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Diandra Brown, BS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Amy Bartels, RN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Courtney Brown, BS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Travis Mousel, RN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C20B03-2DC0-47A6-894C-AB8BC229FA17}"/>
              </a:ext>
            </a:extLst>
          </p:cNvPr>
          <p:cNvSpPr txBox="1">
            <a:spLocks/>
          </p:cNvSpPr>
          <p:nvPr/>
        </p:nvSpPr>
        <p:spPr>
          <a:xfrm>
            <a:off x="8769247" y="5127579"/>
            <a:ext cx="4398350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VCU/VA coordination past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Melanie B White, RN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Sara McGeorge, BS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Nicole Noble, BS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Ariel Unser, BS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56CF46-7EA4-4B8D-AED1-7F3D5E5EB30F}"/>
              </a:ext>
            </a:extLst>
          </p:cNvPr>
          <p:cNvSpPr txBox="1">
            <a:spLocks/>
          </p:cNvSpPr>
          <p:nvPr/>
        </p:nvSpPr>
        <p:spPr>
          <a:xfrm>
            <a:off x="8630625" y="1413445"/>
            <a:ext cx="3102520" cy="10345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University of Minnesota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Alexander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Khoruts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26E209-0FFA-4C0D-9EAF-2ADE0561CDFC}"/>
              </a:ext>
            </a:extLst>
          </p:cNvPr>
          <p:cNvSpPr txBox="1">
            <a:spLocks/>
          </p:cNvSpPr>
          <p:nvPr/>
        </p:nvSpPr>
        <p:spPr>
          <a:xfrm>
            <a:off x="4449906" y="3010980"/>
            <a:ext cx="4591122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CARI Imaging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F. Gerard Moeller,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Joel Steinberg,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Robert Cadrain, BS</a:t>
            </a:r>
          </a:p>
          <a:p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2CD07F-0B38-4990-A437-41AD7ABC941F}"/>
              </a:ext>
            </a:extLst>
          </p:cNvPr>
          <p:cNvSpPr txBox="1">
            <a:spLocks/>
          </p:cNvSpPr>
          <p:nvPr/>
        </p:nvSpPr>
        <p:spPr>
          <a:xfrm>
            <a:off x="4201353" y="4372582"/>
            <a:ext cx="4591122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VCU Biostatistics and DCC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Leroy R Thacker, PhD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Brian Bush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Brian Seigla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77FC6B-A1CF-445A-88A7-9EEEF665ECF6}"/>
              </a:ext>
            </a:extLst>
          </p:cNvPr>
          <p:cNvSpPr txBox="1">
            <a:spLocks/>
          </p:cNvSpPr>
          <p:nvPr/>
        </p:nvSpPr>
        <p:spPr>
          <a:xfrm>
            <a:off x="4117811" y="5819808"/>
            <a:ext cx="4591122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NGRRC University of North Carolina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R Balfour Sartor, MD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Jeremy Herzog, PhD</a:t>
            </a:r>
          </a:p>
        </p:txBody>
      </p:sp>
    </p:spTree>
    <p:extLst>
      <p:ext uri="{BB962C8B-B14F-4D97-AF65-F5344CB8AC3E}">
        <p14:creationId xmlns:p14="http://schemas.microsoft.com/office/powerpoint/2010/main" val="3312266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8A285-6BD3-4DC1-8E45-68B1D7EC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40" y="1293390"/>
            <a:ext cx="100012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93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39BF-1B45-436A-881D-B4D0D6FC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Microbial target design and challenges in AAH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82438-177A-4775-BCA1-B42B310D8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08" y="1336737"/>
            <a:ext cx="11420192" cy="52089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Mostly hospitalized and have differing dietary habits</a:t>
            </a:r>
          </a:p>
          <a:p>
            <a:r>
              <a:rPr lang="en-US" dirty="0"/>
              <a:t>Severe alterations in GI, liver, and systemic immune system</a:t>
            </a:r>
          </a:p>
          <a:p>
            <a:r>
              <a:rPr lang="en-US" dirty="0"/>
              <a:t>Prone to infections</a:t>
            </a:r>
          </a:p>
          <a:p>
            <a:r>
              <a:rPr lang="en-US" dirty="0"/>
              <a:t>Multiple antibiotics needed</a:t>
            </a:r>
          </a:p>
          <a:p>
            <a:r>
              <a:rPr lang="en-US" dirty="0"/>
              <a:t>Antifungal therapies needed</a:t>
            </a:r>
          </a:p>
          <a:p>
            <a:r>
              <a:rPr lang="en-US" dirty="0"/>
              <a:t>Are often on steroid therapy</a:t>
            </a:r>
          </a:p>
          <a:p>
            <a:r>
              <a:rPr lang="en-US" dirty="0"/>
              <a:t>Pre-hospital diet, alcohol misuse patterns, and medications may be different</a:t>
            </a:r>
          </a:p>
          <a:p>
            <a:r>
              <a:rPr lang="en-US" dirty="0"/>
              <a:t>Could be complicated by a long tail of post-discharge AUD-related impaired outcomes </a:t>
            </a:r>
          </a:p>
          <a:p>
            <a:r>
              <a:rPr lang="en-US" dirty="0"/>
              <a:t>There is often a major disconnect between inpatient, and outpatient services including GI/ICU/hepatology and addiction/mental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087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F41625-10AC-4815-80CC-AB2118A77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0" y="181759"/>
            <a:ext cx="5417796" cy="6494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4860ACD-BA80-4366-A0BD-1054E06E5EC9}"/>
              </a:ext>
            </a:extLst>
          </p:cNvPr>
          <p:cNvSpPr/>
          <p:nvPr/>
        </p:nvSpPr>
        <p:spPr>
          <a:xfrm rot="3153740">
            <a:off x="837771" y="-267237"/>
            <a:ext cx="2332749" cy="400311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B5CF9F-E20A-4853-9AB6-B2252CDEFE0C}"/>
              </a:ext>
            </a:extLst>
          </p:cNvPr>
          <p:cNvSpPr/>
          <p:nvPr/>
        </p:nvSpPr>
        <p:spPr>
          <a:xfrm rot="10610412">
            <a:off x="3116409" y="4565545"/>
            <a:ext cx="779653" cy="206140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D1A48C-C40D-4290-B030-2C4130E0659B}"/>
              </a:ext>
            </a:extLst>
          </p:cNvPr>
          <p:cNvSpPr/>
          <p:nvPr/>
        </p:nvSpPr>
        <p:spPr>
          <a:xfrm rot="8367918">
            <a:off x="4349793" y="4546408"/>
            <a:ext cx="1122183" cy="233472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7929B-6C2E-467E-955D-C55F8C71ADB6}"/>
              </a:ext>
            </a:extLst>
          </p:cNvPr>
          <p:cNvSpPr txBox="1"/>
          <p:nvPr/>
        </p:nvSpPr>
        <p:spPr>
          <a:xfrm>
            <a:off x="293390" y="6306909"/>
            <a:ext cx="264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Hug et al Nat Microb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58869-E8C1-4B96-A57A-96B70F052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541" y="797918"/>
            <a:ext cx="4046622" cy="4046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806CA-40F1-43E5-8D78-BC363E13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845" y="4033946"/>
            <a:ext cx="3254297" cy="2825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5B2DF6-992B-4B97-89C1-9DD0B5F114B1}"/>
              </a:ext>
            </a:extLst>
          </p:cNvPr>
          <p:cNvSpPr txBox="1">
            <a:spLocks/>
          </p:cNvSpPr>
          <p:nvPr/>
        </p:nvSpPr>
        <p:spPr>
          <a:xfrm>
            <a:off x="5913120" y="32567"/>
            <a:ext cx="6278880" cy="616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00FF"/>
                </a:solidFill>
              </a:rPr>
              <a:t>Complexity of the Microbiome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B30D8A68-604F-4BA2-A68C-F43511AFA3FD}"/>
              </a:ext>
            </a:extLst>
          </p:cNvPr>
          <p:cNvSpPr/>
          <p:nvPr/>
        </p:nvSpPr>
        <p:spPr>
          <a:xfrm rot="10800000" flipH="1">
            <a:off x="7060524" y="4933918"/>
            <a:ext cx="1450345" cy="868680"/>
          </a:xfrm>
          <a:prstGeom prst="bentArrow">
            <a:avLst>
              <a:gd name="adj1" fmla="val 25000"/>
              <a:gd name="adj2" fmla="val 2949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BFBE08-8BBC-4383-ABC9-137863D6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52" y="666591"/>
            <a:ext cx="11395295" cy="5524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8E397-3A7A-4AE2-9886-72EB066AA234}"/>
              </a:ext>
            </a:extLst>
          </p:cNvPr>
          <p:cNvSpPr txBox="1"/>
          <p:nvPr/>
        </p:nvSpPr>
        <p:spPr>
          <a:xfrm>
            <a:off x="8870603" y="6355533"/>
            <a:ext cx="292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Bajaj, Khoruts J </a:t>
            </a:r>
            <a:r>
              <a:rPr lang="en-US" dirty="0" err="1"/>
              <a:t>Hepatol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1489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0275FE4-1253-4B65-B98A-D84EF07F19DD}"/>
              </a:ext>
            </a:extLst>
          </p:cNvPr>
          <p:cNvGraphicFramePr/>
          <p:nvPr/>
        </p:nvGraphicFramePr>
        <p:xfrm>
          <a:off x="3444999" y="157661"/>
          <a:ext cx="8710773" cy="6542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E65234C-14E6-499A-A503-A52711F9CF19}"/>
              </a:ext>
            </a:extLst>
          </p:cNvPr>
          <p:cNvSpPr txBox="1"/>
          <p:nvPr/>
        </p:nvSpPr>
        <p:spPr>
          <a:xfrm>
            <a:off x="0" y="152222"/>
            <a:ext cx="45542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Factors that impact Gut Microbiota Composition and Function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3CC95-1AF5-42B4-A17B-0ECBA2706C2A}"/>
              </a:ext>
            </a:extLst>
          </p:cNvPr>
          <p:cNvSpPr txBox="1"/>
          <p:nvPr/>
        </p:nvSpPr>
        <p:spPr>
          <a:xfrm>
            <a:off x="10199878" y="6082583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Bajaj et al </a:t>
            </a:r>
          </a:p>
          <a:p>
            <a:r>
              <a:rPr lang="en-US" dirty="0"/>
              <a:t>J Hepatol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47F2E-278C-4523-947F-4454C2451346}"/>
              </a:ext>
            </a:extLst>
          </p:cNvPr>
          <p:cNvSpPr txBox="1"/>
          <p:nvPr/>
        </p:nvSpPr>
        <p:spPr>
          <a:xfrm>
            <a:off x="453963" y="3761077"/>
            <a:ext cx="2944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Bacteria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Fungi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Archaea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Protists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Viruses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3DBEAD3-4035-4D55-891C-9CA31E7DFBC5}"/>
              </a:ext>
            </a:extLst>
          </p:cNvPr>
          <p:cNvSpPr/>
          <p:nvPr/>
        </p:nvSpPr>
        <p:spPr>
          <a:xfrm rot="2455215">
            <a:off x="6237168" y="26121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340C92D-8324-49BA-BC49-31C79F8E1F2E}"/>
              </a:ext>
            </a:extLst>
          </p:cNvPr>
          <p:cNvSpPr/>
          <p:nvPr/>
        </p:nvSpPr>
        <p:spPr>
          <a:xfrm rot="2455215">
            <a:off x="4936238" y="66387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2357294-AA71-4B4F-95CE-F35C0212C8B9}"/>
              </a:ext>
            </a:extLst>
          </p:cNvPr>
          <p:cNvSpPr/>
          <p:nvPr/>
        </p:nvSpPr>
        <p:spPr>
          <a:xfrm rot="2455215">
            <a:off x="8567316" y="50826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04F870B-DECF-4F08-8508-253F7A1459C0}"/>
              </a:ext>
            </a:extLst>
          </p:cNvPr>
          <p:cNvSpPr/>
          <p:nvPr/>
        </p:nvSpPr>
        <p:spPr>
          <a:xfrm rot="2290553">
            <a:off x="4311347" y="434796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1507419-292F-43B7-B5CE-38EBA92FBDEC}"/>
              </a:ext>
            </a:extLst>
          </p:cNvPr>
          <p:cNvSpPr/>
          <p:nvPr/>
        </p:nvSpPr>
        <p:spPr>
          <a:xfrm rot="10800000">
            <a:off x="9221470" y="571870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08679-399C-452A-B05A-CFFEFE5F0F06}"/>
              </a:ext>
            </a:extLst>
          </p:cNvPr>
          <p:cNvSpPr txBox="1"/>
          <p:nvPr/>
        </p:nvSpPr>
        <p:spPr>
          <a:xfrm>
            <a:off x="518128" y="5867322"/>
            <a:ext cx="2515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Albillos</a:t>
            </a:r>
            <a:r>
              <a:rPr lang="en-US" dirty="0"/>
              <a:t> et al J Hep 2020, </a:t>
            </a:r>
          </a:p>
          <a:p>
            <a:r>
              <a:rPr lang="en-US" dirty="0"/>
              <a:t>Bajaj et al NEJM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F5FC0-57C6-4D9B-B8EE-CC2130950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466"/>
          <a:stretch/>
        </p:blipFill>
        <p:spPr>
          <a:xfrm>
            <a:off x="155448" y="266884"/>
            <a:ext cx="6894576" cy="5097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757EE-E937-4B12-B041-A3CE8B0B7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67"/>
          <a:stretch/>
        </p:blipFill>
        <p:spPr>
          <a:xfrm>
            <a:off x="4197820" y="2214211"/>
            <a:ext cx="7652803" cy="4376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BE9F04-9B89-4549-A0C3-2204BAB7A445}"/>
              </a:ext>
            </a:extLst>
          </p:cNvPr>
          <p:cNvSpPr txBox="1">
            <a:spLocks/>
          </p:cNvSpPr>
          <p:nvPr/>
        </p:nvSpPr>
        <p:spPr>
          <a:xfrm>
            <a:off x="6875169" y="404087"/>
            <a:ext cx="5398886" cy="583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Gut-liver changes and immune dysfunction</a:t>
            </a:r>
          </a:p>
        </p:txBody>
      </p:sp>
    </p:spTree>
    <p:extLst>
      <p:ext uri="{BB962C8B-B14F-4D97-AF65-F5344CB8AC3E}">
        <p14:creationId xmlns:p14="http://schemas.microsoft.com/office/powerpoint/2010/main" val="17297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EED2-D691-4EE3-977A-430D20F4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09" y="2519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Reduction in liver-related outcomes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through gut-liver axis change</a:t>
            </a:r>
          </a:p>
        </p:txBody>
      </p:sp>
    </p:spTree>
    <p:extLst>
      <p:ext uri="{BB962C8B-B14F-4D97-AF65-F5344CB8AC3E}">
        <p14:creationId xmlns:p14="http://schemas.microsoft.com/office/powerpoint/2010/main" val="3353321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D0090-3AEB-4487-8E08-A6DD1EC67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630"/>
            <a:ext cx="8162386" cy="39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0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1" y="2224087"/>
            <a:ext cx="36449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66403" y="162782"/>
            <a:ext cx="10970880" cy="724396"/>
          </a:xfrm>
          <a:prstGeom prst="rect">
            <a:avLst/>
          </a:prstGeom>
        </p:spPr>
        <p:txBody>
          <a:bodyPr lIns="82927" tIns="12798" rIns="82927" bIns="41464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GB" sz="3300" b="1" kern="0" dirty="0">
                <a:solidFill>
                  <a:srgbClr val="0000FF"/>
                </a:solidFill>
              </a:rPr>
              <a:t>Case Series of FMT in steroid resistant Alcoholic Hepatitis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63619" y="6366746"/>
            <a:ext cx="4354381" cy="342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23" tIns="49610" rIns="81623" bIns="40811"/>
          <a:lstStyle/>
          <a:p>
            <a:pPr algn="r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</a:tabLst>
            </a:pPr>
            <a:r>
              <a:rPr lang="en-GB" dirty="0">
                <a:solidFill>
                  <a:srgbClr val="000000"/>
                </a:solidFill>
              </a:rPr>
              <a:t>Philips et al CGH 2016</a:t>
            </a:r>
            <a:endParaRPr lang="en-GB" dirty="0">
              <a:solidFill>
                <a:srgbClr val="000000"/>
              </a:solidFill>
              <a:hlinkClick r:id="rId4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34400" y="4343400"/>
            <a:ext cx="1930400" cy="990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6" tIns="41469" rIns="82936" bIns="41469" numCol="1" spcCol="0" rtlCol="0" anchor="t" anchorCtr="0" compatLnSpc="1">
            <a:prstTxWarp prst="textNoShape">
              <a:avLst/>
            </a:prstTxWarp>
          </a:bodyPr>
          <a:lstStyle/>
          <a:p>
            <a:pPr defTabSz="407484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5" y="2362201"/>
            <a:ext cx="68453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00507" y="1522220"/>
            <a:ext cx="2861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Survival Benefit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8017" y="1399108"/>
            <a:ext cx="2460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Microbiota similarity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with donor</a:t>
            </a:r>
          </a:p>
        </p:txBody>
      </p:sp>
    </p:spTree>
    <p:extLst>
      <p:ext uri="{BB962C8B-B14F-4D97-AF65-F5344CB8AC3E}">
        <p14:creationId xmlns:p14="http://schemas.microsoft.com/office/powerpoint/2010/main" val="29966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0500-C769-472B-9550-0D7F27CF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6" y="591127"/>
            <a:ext cx="10515600" cy="17322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Specific current means by which we can potentially improve outcomes</a:t>
            </a:r>
            <a:br>
              <a:rPr lang="en-US" b="1" dirty="0">
                <a:solidFill>
                  <a:srgbClr val="0000FF"/>
                </a:solidFill>
              </a:rPr>
            </a:b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6377B-3AF6-47DC-A8FE-48EC2F07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82" y="2138652"/>
            <a:ext cx="11431154" cy="4234439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Regular dental cleaning and avoid periodontitis</a:t>
            </a:r>
          </a:p>
          <a:p>
            <a:pPr lvl="1"/>
            <a:r>
              <a:rPr lang="en-US" sz="3600" dirty="0"/>
              <a:t>Withdraw unnecessary PPI use</a:t>
            </a:r>
          </a:p>
          <a:p>
            <a:pPr lvl="1"/>
            <a:r>
              <a:rPr lang="en-US" sz="3600" dirty="0"/>
              <a:t>Carefully re-evaluate the need for antibiotics, which could encourage fungal infections</a:t>
            </a:r>
          </a:p>
          <a:p>
            <a:pPr lvl="1"/>
            <a:r>
              <a:rPr lang="en-US" sz="3600" dirty="0"/>
              <a:t>Emphasis on fermented, probiotic foods</a:t>
            </a:r>
          </a:p>
          <a:p>
            <a:pPr lvl="1"/>
            <a:r>
              <a:rPr lang="en-US" sz="3600" dirty="0"/>
              <a:t>Ensure that focus on treating liver disease along with microbiota is not lost</a:t>
            </a:r>
          </a:p>
        </p:txBody>
      </p:sp>
    </p:spTree>
    <p:extLst>
      <p:ext uri="{BB962C8B-B14F-4D97-AF65-F5344CB8AC3E}">
        <p14:creationId xmlns:p14="http://schemas.microsoft.com/office/powerpoint/2010/main" val="3866837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0"/>
            <a:ext cx="61722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Acknowledgements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2436" y="685800"/>
            <a:ext cx="4201298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VCU Microbiology/Immunology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Huiping Zhou, PhD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Phillip Hylemon, PhD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DJ Kang, MS</a:t>
            </a:r>
          </a:p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Genta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Kakiyama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18122" y="714374"/>
            <a:ext cx="5263978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VCU/VA Gastroenterology and Hepatology</a:t>
            </a:r>
          </a:p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Arun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J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Sanyal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William M Pandak,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Richard K Sterling,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R Todd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Stravitz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Velimir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Luketic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Puneet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Puri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Michael Fuchs,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Mohammad S Siddiqui,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Scott C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Matherly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Hannah Lee, MD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Douglas M Heuman, MD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4738" y="2768943"/>
            <a:ext cx="4136693" cy="1254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GMU Environmental Sciences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Patrick M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Gillevet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Masoumeh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Sikaroodi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PhD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990" y="3957543"/>
            <a:ext cx="4109858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VCU/VA coordination 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Melanie White, RN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Edith Gavis, RN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Travis Mousel, RN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Andrew Fagan, BS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Sara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McGeorge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BS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2025" y="6172200"/>
            <a:ext cx="5161766" cy="578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Funding: VA Merit Review I0CX001076, R21TR0020204, RO1DK089713, RO1AA020203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B0A070-2FE2-40B6-966E-CCA86F79B6F5}"/>
              </a:ext>
            </a:extLst>
          </p:cNvPr>
          <p:cNvSpPr txBox="1">
            <a:spLocks/>
          </p:cNvSpPr>
          <p:nvPr/>
        </p:nvSpPr>
        <p:spPr bwMode="auto">
          <a:xfrm>
            <a:off x="7637068" y="5358733"/>
            <a:ext cx="4372907" cy="1499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597" rIns="0" bIns="0" numCol="1" anchor="t" anchorCtr="0" compatLnSpc="1">
            <a:prstTxWarp prst="textNoShape">
              <a:avLst/>
            </a:prstTxWarp>
          </a:bodyPr>
          <a:lstStyle>
            <a:lvl1pPr marL="342830" indent="-342830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796" indent="-28569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762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9868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6973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08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18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29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39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2200" b="1" kern="0" dirty="0"/>
              <a:t>University of California,</a:t>
            </a:r>
            <a:br>
              <a:rPr lang="en-US" sz="2200" b="1" kern="0" dirty="0"/>
            </a:br>
            <a:r>
              <a:rPr lang="en-US" sz="2200" b="1" kern="0" dirty="0"/>
              <a:t>Davis</a:t>
            </a:r>
            <a:br>
              <a:rPr lang="en-US" sz="2200" b="1" kern="0" dirty="0"/>
            </a:br>
            <a:r>
              <a:rPr lang="en-US" sz="2000" kern="0" dirty="0"/>
              <a:t>Oliver </a:t>
            </a:r>
            <a:r>
              <a:rPr lang="en-US" sz="2000" kern="0" dirty="0" err="1"/>
              <a:t>Fiehn</a:t>
            </a:r>
            <a:br>
              <a:rPr lang="en-US" sz="2000" kern="0" dirty="0"/>
            </a:br>
            <a:r>
              <a:rPr lang="en-US" sz="2000" kern="0" dirty="0" err="1"/>
              <a:t>Sili</a:t>
            </a:r>
            <a:r>
              <a:rPr lang="en-US" sz="2000" kern="0" dirty="0"/>
              <a:t> Fan</a:t>
            </a:r>
            <a:endParaRPr lang="en-US" sz="2200" kern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604D7B-73B2-47CA-8D6F-983AB883276B}"/>
              </a:ext>
            </a:extLst>
          </p:cNvPr>
          <p:cNvSpPr txBox="1">
            <a:spLocks/>
          </p:cNvSpPr>
          <p:nvPr/>
        </p:nvSpPr>
        <p:spPr bwMode="auto">
          <a:xfrm>
            <a:off x="7691724" y="1093065"/>
            <a:ext cx="4694074" cy="1041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597" rIns="0" bIns="0" numCol="1" anchor="t" anchorCtr="0" compatLnSpc="1">
            <a:prstTxWarp prst="textNoShape">
              <a:avLst/>
            </a:prstTxWarp>
          </a:bodyPr>
          <a:lstStyle>
            <a:lvl1pPr marL="342830" indent="-342830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796" indent="-28569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762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9868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6973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08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18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29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39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2200" b="1" kern="0" dirty="0"/>
              <a:t>Inst for Liver Diseases, London</a:t>
            </a:r>
            <a:br>
              <a:rPr lang="en-US" sz="2200" b="1" kern="0" dirty="0"/>
            </a:br>
            <a:r>
              <a:rPr lang="en-US" sz="2000" kern="0" dirty="0"/>
              <a:t>I Jane Cox</a:t>
            </a:r>
            <a:br>
              <a:rPr lang="en-US" sz="2000" kern="0" dirty="0"/>
            </a:br>
            <a:r>
              <a:rPr lang="en-US" sz="2000" kern="0" dirty="0"/>
              <a:t>Roger Williams</a:t>
            </a:r>
            <a:br>
              <a:rPr lang="en-US" sz="2200" kern="0" dirty="0"/>
            </a:br>
            <a:r>
              <a:rPr lang="en-US" sz="2200" kern="0" dirty="0"/>
              <a:t>Shilpa </a:t>
            </a:r>
            <a:r>
              <a:rPr lang="en-US" sz="2200" kern="0" dirty="0" err="1"/>
              <a:t>Chokshi</a:t>
            </a:r>
            <a:endParaRPr lang="en-US" sz="2000" kern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C09571-2FE6-4EE5-A1EB-BA8AEE05460A}"/>
              </a:ext>
            </a:extLst>
          </p:cNvPr>
          <p:cNvSpPr txBox="1">
            <a:spLocks/>
          </p:cNvSpPr>
          <p:nvPr/>
        </p:nvSpPr>
        <p:spPr bwMode="auto">
          <a:xfrm>
            <a:off x="7369936" y="2571607"/>
            <a:ext cx="4694074" cy="1499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597" rIns="0" bIns="0" numCol="1" anchor="t" anchorCtr="0" compatLnSpc="1">
            <a:prstTxWarp prst="textNoShape">
              <a:avLst/>
            </a:prstTxWarp>
          </a:bodyPr>
          <a:lstStyle>
            <a:lvl1pPr marL="342830" indent="-342830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796" indent="-28569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762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9868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6973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08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18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29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39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2200" b="1" kern="0" dirty="0"/>
              <a:t>Imperial College, London</a:t>
            </a:r>
            <a:br>
              <a:rPr lang="en-US" sz="2200" b="1" kern="0" dirty="0"/>
            </a:br>
            <a:r>
              <a:rPr lang="en-US" sz="2000" kern="0" dirty="0"/>
              <a:t>Mark McPhail</a:t>
            </a:r>
            <a:br>
              <a:rPr lang="en-US" sz="2000" kern="0" dirty="0"/>
            </a:br>
            <a:r>
              <a:rPr lang="en-US" sz="2000" kern="0" dirty="0"/>
              <a:t>Simon D Taylor-Robinson</a:t>
            </a:r>
            <a:endParaRPr lang="en-US" sz="2200" kern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FB0FB8-3A0C-4B28-BC6C-EF6BC8C39700}"/>
              </a:ext>
            </a:extLst>
          </p:cNvPr>
          <p:cNvSpPr txBox="1">
            <a:spLocks/>
          </p:cNvSpPr>
          <p:nvPr/>
        </p:nvSpPr>
        <p:spPr bwMode="auto">
          <a:xfrm>
            <a:off x="7810571" y="3751213"/>
            <a:ext cx="4456381" cy="1094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597" rIns="0" bIns="0" numCol="1" anchor="t" anchorCtr="0" compatLnSpc="1">
            <a:prstTxWarp prst="textNoShape">
              <a:avLst/>
            </a:prstTxWarp>
          </a:bodyPr>
          <a:lstStyle>
            <a:lvl1pPr marL="342830" indent="-342830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796" indent="-28569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762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9868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6973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08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18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29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39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2200" b="1" kern="0" dirty="0"/>
              <a:t>OpenBiome</a:t>
            </a:r>
            <a:br>
              <a:rPr lang="en-US" sz="2200" b="1" kern="0" dirty="0"/>
            </a:br>
            <a:r>
              <a:rPr lang="en-US" sz="2000" kern="0" dirty="0"/>
              <a:t>Zain Kassam</a:t>
            </a:r>
            <a:br>
              <a:rPr lang="en-US" sz="2000" kern="0" dirty="0"/>
            </a:br>
            <a:r>
              <a:rPr lang="en-US" sz="2000" kern="0" dirty="0" err="1"/>
              <a:t>Majdi</a:t>
            </a:r>
            <a:r>
              <a:rPr lang="en-US" sz="2000" kern="0" dirty="0"/>
              <a:t> Osman</a:t>
            </a:r>
            <a:br>
              <a:rPr lang="en-US" sz="2000" kern="0" dirty="0"/>
            </a:br>
            <a:r>
              <a:rPr lang="en-US" sz="2000" kern="0" dirty="0"/>
              <a:t>Emilee Tu</a:t>
            </a:r>
            <a:br>
              <a:rPr lang="en-US" sz="2000" kern="0" dirty="0"/>
            </a:br>
            <a:r>
              <a:rPr lang="en-US" sz="2000" kern="0" dirty="0"/>
              <a:t>Audrey Abend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2C09571-2FE6-4EE5-A1EB-BA8AEE05460A}"/>
              </a:ext>
            </a:extLst>
          </p:cNvPr>
          <p:cNvSpPr txBox="1">
            <a:spLocks/>
          </p:cNvSpPr>
          <p:nvPr/>
        </p:nvSpPr>
        <p:spPr bwMode="auto">
          <a:xfrm>
            <a:off x="3260139" y="5218078"/>
            <a:ext cx="4694074" cy="661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597" rIns="0" bIns="0" numCol="1" anchor="t" anchorCtr="0" compatLnSpc="1">
            <a:prstTxWarp prst="textNoShape">
              <a:avLst/>
            </a:prstTxWarp>
          </a:bodyPr>
          <a:lstStyle>
            <a:lvl1pPr marL="342830" indent="-342830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796" indent="-28569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762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9868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6973" indent="-228552" algn="l" defTabSz="44917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08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18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290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394" indent="-228552" algn="l" defTabSz="44917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</a:pPr>
            <a:r>
              <a:rPr lang="en-US" sz="2200" b="1" kern="0" dirty="0"/>
              <a:t>University of Minnesota</a:t>
            </a:r>
          </a:p>
          <a:p>
            <a:pPr marL="0" indent="0" algn="ctr">
              <a:spcAft>
                <a:spcPts val="0"/>
              </a:spcAft>
            </a:pPr>
            <a:r>
              <a:rPr lang="en-US" sz="2000" kern="0" dirty="0"/>
              <a:t>Alexander </a:t>
            </a:r>
            <a:r>
              <a:rPr lang="en-US" sz="2000" kern="0" dirty="0" err="1"/>
              <a:t>Khoruts</a:t>
            </a:r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8565917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5FA85-BD58-4856-8EBA-7F16EDD8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99" y="562776"/>
            <a:ext cx="71437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43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09101-1A4F-46D5-A48C-3CC4EB8F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7" y="1434781"/>
            <a:ext cx="5964253" cy="3616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B44D67-91F4-406A-B320-9F1FEEC78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02" y="1434781"/>
            <a:ext cx="3307205" cy="3984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7E99B2-157F-4994-8EC5-42DAFFAF9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94" y="265929"/>
            <a:ext cx="3739799" cy="290384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6275C7C-086B-4727-97DA-172ADB826C7F}"/>
              </a:ext>
            </a:extLst>
          </p:cNvPr>
          <p:cNvSpPr/>
          <p:nvPr/>
        </p:nvSpPr>
        <p:spPr>
          <a:xfrm>
            <a:off x="4662883" y="2936232"/>
            <a:ext cx="484632" cy="5891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D8621B3-F738-458E-B5B7-4D7D25F4D8E5}"/>
              </a:ext>
            </a:extLst>
          </p:cNvPr>
          <p:cNvSpPr/>
          <p:nvPr/>
        </p:nvSpPr>
        <p:spPr>
          <a:xfrm>
            <a:off x="2597184" y="2853241"/>
            <a:ext cx="484632" cy="5891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2250561-C79E-4E67-AA27-BBA4B1842A61}"/>
              </a:ext>
            </a:extLst>
          </p:cNvPr>
          <p:cNvSpPr/>
          <p:nvPr/>
        </p:nvSpPr>
        <p:spPr>
          <a:xfrm rot="10800000">
            <a:off x="5426455" y="4338643"/>
            <a:ext cx="484632" cy="5891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7D845-995F-4542-A768-77623B5BCD2E}"/>
              </a:ext>
            </a:extLst>
          </p:cNvPr>
          <p:cNvSpPr txBox="1"/>
          <p:nvPr/>
        </p:nvSpPr>
        <p:spPr>
          <a:xfrm>
            <a:off x="4336611" y="6301211"/>
            <a:ext cx="238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Szabo et al Gastro 2015</a:t>
            </a:r>
          </a:p>
        </p:txBody>
      </p:sp>
    </p:spTree>
    <p:extLst>
      <p:ext uri="{BB962C8B-B14F-4D97-AF65-F5344CB8AC3E}">
        <p14:creationId xmlns:p14="http://schemas.microsoft.com/office/powerpoint/2010/main" val="33058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90BA662-7CC5-4E6F-957C-22D564CF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08" y="285640"/>
            <a:ext cx="6992282" cy="58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6FBF0-0194-48F9-A4AE-CC6A961D4EF6}"/>
              </a:ext>
            </a:extLst>
          </p:cNvPr>
          <p:cNvSpPr txBox="1"/>
          <p:nvPr/>
        </p:nvSpPr>
        <p:spPr>
          <a:xfrm>
            <a:off x="4045591" y="628744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Simpson et al 2022 Journal of Neuroimmune Pharmacology</a:t>
            </a:r>
          </a:p>
        </p:txBody>
      </p:sp>
    </p:spTree>
    <p:extLst>
      <p:ext uri="{BB962C8B-B14F-4D97-AF65-F5344CB8AC3E}">
        <p14:creationId xmlns:p14="http://schemas.microsoft.com/office/powerpoint/2010/main" val="2407919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DB4066-0CAD-4157-87D0-34F8D7DDE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36"/>
          <a:stretch/>
        </p:blipFill>
        <p:spPr>
          <a:xfrm>
            <a:off x="1353196" y="280709"/>
            <a:ext cx="9040763" cy="5998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DA3A9C-A479-4F5F-94B4-CD973973A5F4}"/>
              </a:ext>
            </a:extLst>
          </p:cNvPr>
          <p:cNvSpPr txBox="1"/>
          <p:nvPr/>
        </p:nvSpPr>
        <p:spPr>
          <a:xfrm>
            <a:off x="9486303" y="6392625"/>
            <a:ext cx="247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Bataller et al NEJM 2022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60735585-288D-4D43-8D8A-C009C6F77976}"/>
              </a:ext>
            </a:extLst>
          </p:cNvPr>
          <p:cNvSpPr/>
          <p:nvPr/>
        </p:nvSpPr>
        <p:spPr>
          <a:xfrm>
            <a:off x="271604" y="497940"/>
            <a:ext cx="977774" cy="391109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B6831-C289-4675-B8F9-13ECB71C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7" y="415805"/>
            <a:ext cx="11681005" cy="54107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40C69-04E9-49D7-BAD6-FC542C01D7D1}"/>
              </a:ext>
            </a:extLst>
          </p:cNvPr>
          <p:cNvSpPr txBox="1"/>
          <p:nvPr/>
        </p:nvSpPr>
        <p:spPr>
          <a:xfrm>
            <a:off x="460219" y="6051286"/>
            <a:ext cx="11476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Llopis</a:t>
            </a:r>
            <a:r>
              <a:rPr lang="en-US" dirty="0"/>
              <a:t> et al Gut 2016, </a:t>
            </a:r>
            <a:r>
              <a:rPr lang="en-US" dirty="0" err="1"/>
              <a:t>Ferrere</a:t>
            </a:r>
            <a:r>
              <a:rPr lang="en-US" dirty="0"/>
              <a:t> et al J Hepatol 2017, Kang et al Hep Comm 2017, Grander et al Gut 2018, Duan et al Nature</a:t>
            </a:r>
          </a:p>
          <a:p>
            <a:r>
              <a:rPr lang="en-US" dirty="0"/>
              <a:t>2019, Phillips et al JCEH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697C7-B931-44B1-8EEC-860F53F6F9A9}"/>
              </a:ext>
            </a:extLst>
          </p:cNvPr>
          <p:cNvSpPr/>
          <p:nvPr/>
        </p:nvSpPr>
        <p:spPr>
          <a:xfrm>
            <a:off x="181069" y="371192"/>
            <a:ext cx="11380206" cy="138518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8011E-22F4-449B-BF51-06F177C864AC}"/>
              </a:ext>
            </a:extLst>
          </p:cNvPr>
          <p:cNvSpPr/>
          <p:nvPr/>
        </p:nvSpPr>
        <p:spPr>
          <a:xfrm>
            <a:off x="181069" y="1736001"/>
            <a:ext cx="11380206" cy="138518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DE3D2-1B12-4A89-B171-0717CB717875}"/>
              </a:ext>
            </a:extLst>
          </p:cNvPr>
          <p:cNvSpPr/>
          <p:nvPr/>
        </p:nvSpPr>
        <p:spPr>
          <a:xfrm>
            <a:off x="181069" y="3165794"/>
            <a:ext cx="11380206" cy="138518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0D755F-639C-4F79-A717-FEECC6007DCF}"/>
              </a:ext>
            </a:extLst>
          </p:cNvPr>
          <p:cNvSpPr/>
          <p:nvPr/>
        </p:nvSpPr>
        <p:spPr>
          <a:xfrm>
            <a:off x="181069" y="4555300"/>
            <a:ext cx="11380206" cy="138518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0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26497-68C8-4DCC-B836-7F8677A7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1" y="754327"/>
            <a:ext cx="7875037" cy="2973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18EB6-DD51-47FD-AC8A-B49E50C06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41" y="3866879"/>
            <a:ext cx="7875037" cy="2781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7F3ED-2BF6-4777-BE2C-805B1E20AA43}"/>
              </a:ext>
            </a:extLst>
          </p:cNvPr>
          <p:cNvSpPr txBox="1"/>
          <p:nvPr/>
        </p:nvSpPr>
        <p:spPr>
          <a:xfrm>
            <a:off x="9088309" y="6488668"/>
            <a:ext cx="2879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Peeraphatdit</a:t>
            </a:r>
            <a:r>
              <a:rPr lang="en-US" dirty="0"/>
              <a:t> et al CGH 2020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C5921A-86BC-4F6B-A021-3C1B646BE8F7}"/>
              </a:ext>
            </a:extLst>
          </p:cNvPr>
          <p:cNvSpPr txBox="1">
            <a:spLocks/>
          </p:cNvSpPr>
          <p:nvPr/>
        </p:nvSpPr>
        <p:spPr>
          <a:xfrm>
            <a:off x="234043" y="11148"/>
            <a:ext cx="11723914" cy="667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</a:rPr>
              <a:t>Need to integrate inpatient and outpatient management of AAH</a:t>
            </a:r>
          </a:p>
        </p:txBody>
      </p:sp>
    </p:spTree>
    <p:extLst>
      <p:ext uri="{BB962C8B-B14F-4D97-AF65-F5344CB8AC3E}">
        <p14:creationId xmlns:p14="http://schemas.microsoft.com/office/powerpoint/2010/main" val="4214349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1A6FD8-3530-421B-AF9E-CF4940946B66}"/>
              </a:ext>
            </a:extLst>
          </p:cNvPr>
          <p:cNvSpPr/>
          <p:nvPr/>
        </p:nvSpPr>
        <p:spPr>
          <a:xfrm>
            <a:off x="277425" y="78469"/>
            <a:ext cx="7793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Higher Microbial Engraftment and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most DEGs were in the intestine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D730FFB-3984-4FDD-A586-F4FC1E3C1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67454" y="1508375"/>
            <a:ext cx="6422233" cy="516825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FC6E7C1-29CE-49DF-BA7B-82AA413AD6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7733" y="163512"/>
          <a:ext cx="3706813" cy="653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3706157" imgH="6531255" progId="Prism8.Document">
                  <p:embed/>
                </p:oleObj>
              </mc:Choice>
              <mc:Fallback>
                <p:oleObj name="Prism 8" r:id="rId4" imgW="3706157" imgH="6531255" progId="Prism8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FC6E7C1-29CE-49DF-BA7B-82AA413AD6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7733" y="163512"/>
                        <a:ext cx="3706813" cy="653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CF81603-781D-4A59-9360-28E98DC55A1C}"/>
              </a:ext>
            </a:extLst>
          </p:cNvPr>
          <p:cNvSpPr txBox="1"/>
          <p:nvPr/>
        </p:nvSpPr>
        <p:spPr>
          <a:xfrm>
            <a:off x="8017733" y="6408693"/>
            <a:ext cx="398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Wolstenholme et al Nature Comms 2022</a:t>
            </a:r>
          </a:p>
        </p:txBody>
      </p:sp>
    </p:spTree>
    <p:extLst>
      <p:ext uri="{BB962C8B-B14F-4D97-AF65-F5344CB8AC3E}">
        <p14:creationId xmlns:p14="http://schemas.microsoft.com/office/powerpoint/2010/main" val="146471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0EDEF-A6A4-490D-A188-0ED7EB582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17" y="188660"/>
            <a:ext cx="9097765" cy="6241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A8A649-304D-4A9C-9F8D-7964E99D3C2F}"/>
              </a:ext>
            </a:extLst>
          </p:cNvPr>
          <p:cNvSpPr/>
          <p:nvPr/>
        </p:nvSpPr>
        <p:spPr>
          <a:xfrm>
            <a:off x="1547117" y="2461249"/>
            <a:ext cx="6671398" cy="396860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63D71-1623-4309-8DA1-60F59175C27F}"/>
              </a:ext>
            </a:extLst>
          </p:cNvPr>
          <p:cNvSpPr/>
          <p:nvPr/>
        </p:nvSpPr>
        <p:spPr>
          <a:xfrm>
            <a:off x="8218514" y="188659"/>
            <a:ext cx="2426367" cy="624119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1B63B-64F9-45D7-876D-2DD63AB9CFDF}"/>
              </a:ext>
            </a:extLst>
          </p:cNvPr>
          <p:cNvSpPr txBox="1"/>
          <p:nvPr/>
        </p:nvSpPr>
        <p:spPr>
          <a:xfrm>
            <a:off x="1026276" y="6437133"/>
            <a:ext cx="989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Hsu et al Hep Comm 2022, Jiang et al Hepatol 2020, Lang et al Hepatology 2019, Phillips et al JCEH 2022</a:t>
            </a:r>
          </a:p>
        </p:txBody>
      </p:sp>
    </p:spTree>
    <p:extLst>
      <p:ext uri="{BB962C8B-B14F-4D97-AF65-F5344CB8AC3E}">
        <p14:creationId xmlns:p14="http://schemas.microsoft.com/office/powerpoint/2010/main" val="354664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FEC770-1BBB-4C2F-ABDD-4FB6A68D90EE}"/>
              </a:ext>
            </a:extLst>
          </p:cNvPr>
          <p:cNvSpPr/>
          <p:nvPr/>
        </p:nvSpPr>
        <p:spPr>
          <a:xfrm>
            <a:off x="6633386" y="996677"/>
            <a:ext cx="2375647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Alcohol Misuse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3BA60-E1E1-4EEB-903A-F884EEAE2FFB}"/>
              </a:ext>
            </a:extLst>
          </p:cNvPr>
          <p:cNvSpPr/>
          <p:nvPr/>
        </p:nvSpPr>
        <p:spPr>
          <a:xfrm>
            <a:off x="5828088" y="3527384"/>
            <a:ext cx="1786019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Decompensated Cirrhosis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9C989-F23A-4956-893E-18E18721CD35}"/>
              </a:ext>
            </a:extLst>
          </p:cNvPr>
          <p:cNvSpPr/>
          <p:nvPr/>
        </p:nvSpPr>
        <p:spPr>
          <a:xfrm>
            <a:off x="3944054" y="3518419"/>
            <a:ext cx="1485106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Compensated Cirrhosis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A4F82A-B000-47E2-8418-117C013F5B42}"/>
              </a:ext>
            </a:extLst>
          </p:cNvPr>
          <p:cNvSpPr/>
          <p:nvPr/>
        </p:nvSpPr>
        <p:spPr>
          <a:xfrm>
            <a:off x="8018431" y="3518419"/>
            <a:ext cx="1659998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Alcohol-associated Hepatitis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50E646-EE46-43DA-B2D3-4726BB3D9DD2}"/>
              </a:ext>
            </a:extLst>
          </p:cNvPr>
          <p:cNvSpPr/>
          <p:nvPr/>
        </p:nvSpPr>
        <p:spPr>
          <a:xfrm>
            <a:off x="2224279" y="3527384"/>
            <a:ext cx="141642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Steatosis and fibrosis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4D3381-F75F-462C-82A3-58C556584C43}"/>
              </a:ext>
            </a:extLst>
          </p:cNvPr>
          <p:cNvSpPr/>
          <p:nvPr/>
        </p:nvSpPr>
        <p:spPr>
          <a:xfrm>
            <a:off x="9978753" y="968935"/>
            <a:ext cx="206188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ALD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AAB20-7AC6-4821-833D-86D65B14F450}"/>
              </a:ext>
            </a:extLst>
          </p:cNvPr>
          <p:cNvSpPr/>
          <p:nvPr/>
        </p:nvSpPr>
        <p:spPr>
          <a:xfrm>
            <a:off x="10086322" y="3513939"/>
            <a:ext cx="1864662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Death/Liver transplant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57CFD1B-E3E2-4541-B488-B154D27C10F4}"/>
              </a:ext>
            </a:extLst>
          </p:cNvPr>
          <p:cNvSpPr/>
          <p:nvPr/>
        </p:nvSpPr>
        <p:spPr>
          <a:xfrm>
            <a:off x="5445461" y="3868042"/>
            <a:ext cx="409328" cy="2330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1AA74439-58F1-450A-B6C2-05A75667B852}"/>
              </a:ext>
            </a:extLst>
          </p:cNvPr>
          <p:cNvSpPr/>
          <p:nvPr/>
        </p:nvSpPr>
        <p:spPr>
          <a:xfrm>
            <a:off x="7616546" y="3839628"/>
            <a:ext cx="409328" cy="2330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80906691-2794-49AA-8BC0-35142D0092FF}"/>
              </a:ext>
            </a:extLst>
          </p:cNvPr>
          <p:cNvSpPr/>
          <p:nvPr/>
        </p:nvSpPr>
        <p:spPr>
          <a:xfrm>
            <a:off x="4732296" y="1318460"/>
            <a:ext cx="1796564" cy="2708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70DEA63-ADB5-42AD-961E-FBCA3186E27E}"/>
              </a:ext>
            </a:extLst>
          </p:cNvPr>
          <p:cNvSpPr/>
          <p:nvPr/>
        </p:nvSpPr>
        <p:spPr>
          <a:xfrm rot="16200000">
            <a:off x="6810470" y="-686570"/>
            <a:ext cx="321246" cy="8077204"/>
          </a:xfrm>
          <a:prstGeom prst="rightBrace">
            <a:avLst>
              <a:gd name="adj1" fmla="val 8333"/>
              <a:gd name="adj2" fmla="val 4913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468BB7E-6030-45BF-B4B5-ED0C76BB8213}"/>
              </a:ext>
            </a:extLst>
          </p:cNvPr>
          <p:cNvSpPr/>
          <p:nvPr/>
        </p:nvSpPr>
        <p:spPr>
          <a:xfrm rot="10800000">
            <a:off x="9014306" y="1280089"/>
            <a:ext cx="993959" cy="292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C52654A5-132A-4C32-9BB8-3DC1D4EF205C}"/>
              </a:ext>
            </a:extLst>
          </p:cNvPr>
          <p:cNvSpPr/>
          <p:nvPr/>
        </p:nvSpPr>
        <p:spPr>
          <a:xfrm rot="10800000">
            <a:off x="3630618" y="3810124"/>
            <a:ext cx="311521" cy="292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4B528E20-2216-4B75-A690-D4BF64BB50A2}"/>
              </a:ext>
            </a:extLst>
          </p:cNvPr>
          <p:cNvSpPr/>
          <p:nvPr/>
        </p:nvSpPr>
        <p:spPr>
          <a:xfrm rot="10800000">
            <a:off x="9726615" y="3791104"/>
            <a:ext cx="311521" cy="292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CCF9352D-3466-4369-A5CF-4E8872E197AD}"/>
              </a:ext>
            </a:extLst>
          </p:cNvPr>
          <p:cNvSpPr/>
          <p:nvPr/>
        </p:nvSpPr>
        <p:spPr>
          <a:xfrm rot="16200000">
            <a:off x="7537004" y="2116917"/>
            <a:ext cx="828820" cy="292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BFD3D8-B1D4-4B3A-857D-7A521410C4F1}"/>
              </a:ext>
            </a:extLst>
          </p:cNvPr>
          <p:cNvSpPr/>
          <p:nvPr/>
        </p:nvSpPr>
        <p:spPr>
          <a:xfrm>
            <a:off x="52371" y="5244600"/>
            <a:ext cx="327623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Brain Dysfunction: hepatic encephalopathy,  nutritional deficiencies, withdrawal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5BA08D-9970-4FBE-8F69-8542164E22D0}"/>
              </a:ext>
            </a:extLst>
          </p:cNvPr>
          <p:cNvSpPr/>
          <p:nvPr/>
        </p:nvSpPr>
        <p:spPr>
          <a:xfrm>
            <a:off x="6838050" y="2602197"/>
            <a:ext cx="2375647" cy="5916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Alcohol-associated Liver Disease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D905BED-C283-43A9-ADB4-28F244318C3A}"/>
              </a:ext>
            </a:extLst>
          </p:cNvPr>
          <p:cNvCxnSpPr>
            <a:stCxn id="6" idx="2"/>
            <a:endCxn id="19" idx="3"/>
          </p:cNvCxnSpPr>
          <p:nvPr/>
        </p:nvCxnSpPr>
        <p:spPr>
          <a:xfrm rot="5400000">
            <a:off x="5454027" y="2307396"/>
            <a:ext cx="1268981" cy="551982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0A9C8F5-A45A-4DD7-8FA0-715E326D9E01}"/>
              </a:ext>
            </a:extLst>
          </p:cNvPr>
          <p:cNvCxnSpPr>
            <a:cxnSpLocks/>
            <a:stCxn id="4" idx="2"/>
            <a:endCxn id="19" idx="3"/>
          </p:cNvCxnSpPr>
          <p:nvPr/>
        </p:nvCxnSpPr>
        <p:spPr>
          <a:xfrm rot="5400000">
            <a:off x="4394843" y="3375545"/>
            <a:ext cx="1260016" cy="33924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C6DE354-AA31-4871-B49A-BA7DD0C6607C}"/>
              </a:ext>
            </a:extLst>
          </p:cNvPr>
          <p:cNvSpPr/>
          <p:nvPr/>
        </p:nvSpPr>
        <p:spPr>
          <a:xfrm>
            <a:off x="1388888" y="1031064"/>
            <a:ext cx="327623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Brain Dysfunction: depression, anxiety, post-traumatic stress, chronic pain, relapse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1E8B083-3D94-448F-BB50-5A0577CDFFD6}"/>
              </a:ext>
            </a:extLst>
          </p:cNvPr>
          <p:cNvCxnSpPr>
            <a:cxnSpLocks/>
            <a:stCxn id="5" idx="0"/>
            <a:endCxn id="29" idx="2"/>
          </p:cNvCxnSpPr>
          <p:nvPr/>
        </p:nvCxnSpPr>
        <p:spPr>
          <a:xfrm rot="16200000" flipV="1">
            <a:off x="3070329" y="1902141"/>
            <a:ext cx="1572955" cy="165960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82BF62E0-C138-4091-8C42-54633BE21291}"/>
              </a:ext>
            </a:extLst>
          </p:cNvPr>
          <p:cNvCxnSpPr>
            <a:cxnSpLocks/>
            <a:stCxn id="7" idx="0"/>
            <a:endCxn id="29" idx="2"/>
          </p:cNvCxnSpPr>
          <p:nvPr/>
        </p:nvCxnSpPr>
        <p:spPr>
          <a:xfrm rot="5400000" flipH="1" flipV="1">
            <a:off x="2188788" y="2689167"/>
            <a:ext cx="1581920" cy="9451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A70673D6-8DF0-4A81-8F61-4CF7AD9533E4}"/>
              </a:ext>
            </a:extLst>
          </p:cNvPr>
          <p:cNvCxnSpPr>
            <a:cxnSpLocks/>
          </p:cNvCxnSpPr>
          <p:nvPr/>
        </p:nvCxnSpPr>
        <p:spPr>
          <a:xfrm rot="5400000">
            <a:off x="4394843" y="3375546"/>
            <a:ext cx="1260016" cy="3392494"/>
          </a:xfrm>
          <a:prstGeom prst="bent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CCED2C5-D2D5-4992-AE08-F53CB1020B12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083092" y="889377"/>
            <a:ext cx="1581920" cy="369409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82CB945F-DB34-4B47-8CA9-028CDEDE0EB3}"/>
              </a:ext>
            </a:extLst>
          </p:cNvPr>
          <p:cNvSpPr/>
          <p:nvPr/>
        </p:nvSpPr>
        <p:spPr>
          <a:xfrm rot="5400000">
            <a:off x="538712" y="3391967"/>
            <a:ext cx="2816117" cy="2708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4DF77BAD-E1BA-4415-99B4-02D8EDF8FA03}"/>
              </a:ext>
            </a:extLst>
          </p:cNvPr>
          <p:cNvSpPr/>
          <p:nvPr/>
        </p:nvSpPr>
        <p:spPr>
          <a:xfrm>
            <a:off x="7703974" y="2041723"/>
            <a:ext cx="458218" cy="45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xplosion: 8 Points 57">
            <a:extLst>
              <a:ext uri="{FF2B5EF4-FFF2-40B4-BE49-F238E27FC236}">
                <a16:creationId xmlns:a16="http://schemas.microsoft.com/office/drawing/2014/main" id="{F08F7095-503E-4BA4-982D-EBF248573B7A}"/>
              </a:ext>
            </a:extLst>
          </p:cNvPr>
          <p:cNvSpPr/>
          <p:nvPr/>
        </p:nvSpPr>
        <p:spPr>
          <a:xfrm>
            <a:off x="5348143" y="1234724"/>
            <a:ext cx="564870" cy="5010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xplosion: 8 Points 58">
            <a:extLst>
              <a:ext uri="{FF2B5EF4-FFF2-40B4-BE49-F238E27FC236}">
                <a16:creationId xmlns:a16="http://schemas.microsoft.com/office/drawing/2014/main" id="{70A78D67-20E0-40F5-B349-124F93B8AD51}"/>
              </a:ext>
            </a:extLst>
          </p:cNvPr>
          <p:cNvSpPr/>
          <p:nvPr/>
        </p:nvSpPr>
        <p:spPr>
          <a:xfrm>
            <a:off x="3667288" y="4116147"/>
            <a:ext cx="238179" cy="2091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xplosion: 8 Points 59">
            <a:extLst>
              <a:ext uri="{FF2B5EF4-FFF2-40B4-BE49-F238E27FC236}">
                <a16:creationId xmlns:a16="http://schemas.microsoft.com/office/drawing/2014/main" id="{4F7B3A2B-AACE-415E-BE5B-0B560AE216D6}"/>
              </a:ext>
            </a:extLst>
          </p:cNvPr>
          <p:cNvSpPr/>
          <p:nvPr/>
        </p:nvSpPr>
        <p:spPr>
          <a:xfrm>
            <a:off x="7662293" y="4083218"/>
            <a:ext cx="238179" cy="2091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AF0FCDC0-9180-48BA-9FC6-CC41F9E33BF4}"/>
              </a:ext>
            </a:extLst>
          </p:cNvPr>
          <p:cNvSpPr/>
          <p:nvPr/>
        </p:nvSpPr>
        <p:spPr>
          <a:xfrm>
            <a:off x="5497126" y="4108626"/>
            <a:ext cx="238179" cy="2091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8B6995-CBFC-4446-8B28-85F448FE5971}"/>
              </a:ext>
            </a:extLst>
          </p:cNvPr>
          <p:cNvSpPr txBox="1"/>
          <p:nvPr/>
        </p:nvSpPr>
        <p:spPr>
          <a:xfrm>
            <a:off x="2082188" y="147679"/>
            <a:ext cx="8240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Stages of </a:t>
            </a:r>
            <a:r>
              <a:rPr lang="en-US" sz="3200" b="1" dirty="0" err="1">
                <a:solidFill>
                  <a:srgbClr val="0000FF"/>
                </a:solidFill>
              </a:rPr>
              <a:t>ArLD</a:t>
            </a:r>
            <a:r>
              <a:rPr lang="en-US" sz="3200" b="1" dirty="0">
                <a:solidFill>
                  <a:srgbClr val="0000FF"/>
                </a:solidFill>
              </a:rPr>
              <a:t> where Microbiota are important</a:t>
            </a:r>
          </a:p>
        </p:txBody>
      </p:sp>
      <p:sp>
        <p:nvSpPr>
          <p:cNvPr id="65" name="Arrow: Curved Up 64">
            <a:extLst>
              <a:ext uri="{FF2B5EF4-FFF2-40B4-BE49-F238E27FC236}">
                <a16:creationId xmlns:a16="http://schemas.microsoft.com/office/drawing/2014/main" id="{D4DED053-9E2B-4123-86E5-807CB7437958}"/>
              </a:ext>
            </a:extLst>
          </p:cNvPr>
          <p:cNvSpPr/>
          <p:nvPr/>
        </p:nvSpPr>
        <p:spPr>
          <a:xfrm>
            <a:off x="7304437" y="4480933"/>
            <a:ext cx="3189515" cy="52838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Explosion: 8 Points 65">
            <a:extLst>
              <a:ext uri="{FF2B5EF4-FFF2-40B4-BE49-F238E27FC236}">
                <a16:creationId xmlns:a16="http://schemas.microsoft.com/office/drawing/2014/main" id="{A1A48E04-F830-4F2F-8ACA-59F20C439B1C}"/>
              </a:ext>
            </a:extLst>
          </p:cNvPr>
          <p:cNvSpPr/>
          <p:nvPr/>
        </p:nvSpPr>
        <p:spPr>
          <a:xfrm>
            <a:off x="9275899" y="4858190"/>
            <a:ext cx="238179" cy="2091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022509B-A508-4B3D-A3E5-13674413B15A}"/>
              </a:ext>
            </a:extLst>
          </p:cNvPr>
          <p:cNvSpPr/>
          <p:nvPr/>
        </p:nvSpPr>
        <p:spPr>
          <a:xfrm>
            <a:off x="4313301" y="1966576"/>
            <a:ext cx="3082975" cy="5131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Altered circadian rhythm, depression and intestinal permeability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370961-A896-4890-995A-A36502EDD285}"/>
              </a:ext>
            </a:extLst>
          </p:cNvPr>
          <p:cNvSpPr/>
          <p:nvPr/>
        </p:nvSpPr>
        <p:spPr>
          <a:xfrm>
            <a:off x="8936298" y="5085716"/>
            <a:ext cx="3082975" cy="5131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Endotoxemia, intestinal permeability, fungal dysbiosis, antibiotic and PPI use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EF1E8A3-8F2E-4F55-8ED4-31909562CBE4}"/>
              </a:ext>
            </a:extLst>
          </p:cNvPr>
          <p:cNvSpPr/>
          <p:nvPr/>
        </p:nvSpPr>
        <p:spPr>
          <a:xfrm>
            <a:off x="3096761" y="4583195"/>
            <a:ext cx="2465533" cy="5199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Circadian changes,</a:t>
            </a:r>
          </a:p>
          <a:p>
            <a:pPr algn="ctr"/>
            <a:r>
              <a:rPr lang="en-US" sz="1200" dirty="0"/>
              <a:t>intestinal permeability, </a:t>
            </a:r>
          </a:p>
          <a:p>
            <a:pPr algn="ctr"/>
            <a:r>
              <a:rPr lang="en-US" sz="1200" dirty="0"/>
              <a:t>Endotoxemia</a:t>
            </a: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24DE4A55-2989-486F-A0BE-2D0818CBE3F5}"/>
              </a:ext>
            </a:extLst>
          </p:cNvPr>
          <p:cNvSpPr/>
          <p:nvPr/>
        </p:nvSpPr>
        <p:spPr>
          <a:xfrm rot="10800000">
            <a:off x="4825606" y="4367406"/>
            <a:ext cx="3790982" cy="68728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715369A9-6FD8-4825-9F6C-6F551D7B101A}"/>
              </a:ext>
            </a:extLst>
          </p:cNvPr>
          <p:cNvCxnSpPr/>
          <p:nvPr/>
        </p:nvCxnSpPr>
        <p:spPr>
          <a:xfrm rot="5400000">
            <a:off x="5454027" y="2307397"/>
            <a:ext cx="1268981" cy="5519826"/>
          </a:xfrm>
          <a:prstGeom prst="bent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37E5746C-FEB9-4CB8-80EF-EA57F6C0EBAE}"/>
              </a:ext>
            </a:extLst>
          </p:cNvPr>
          <p:cNvSpPr/>
          <p:nvPr/>
        </p:nvSpPr>
        <p:spPr>
          <a:xfrm>
            <a:off x="5024851" y="5429396"/>
            <a:ext cx="564870" cy="5010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49162EB-BC34-4122-9BD0-BAA60DF9A1DB}"/>
              </a:ext>
            </a:extLst>
          </p:cNvPr>
          <p:cNvSpPr/>
          <p:nvPr/>
        </p:nvSpPr>
        <p:spPr>
          <a:xfrm>
            <a:off x="4068432" y="5967709"/>
            <a:ext cx="2465533" cy="3733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Nutritional changes, endotoxemia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8488" y="6270671"/>
            <a:ext cx="3279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Bajaj JS Nat Rev Gastro </a:t>
            </a:r>
            <a:r>
              <a:rPr lang="en-US" dirty="0" err="1"/>
              <a:t>Hep</a:t>
            </a:r>
            <a:r>
              <a:rPr lang="en-US" dirty="0"/>
              <a:t> 2019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7A8866A-AD8F-418F-BF4D-5C88A1713BB9}"/>
              </a:ext>
            </a:extLst>
          </p:cNvPr>
          <p:cNvSpPr/>
          <p:nvPr/>
        </p:nvSpPr>
        <p:spPr>
          <a:xfrm rot="18782936">
            <a:off x="528995" y="1765816"/>
            <a:ext cx="978408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663A5E-7DD7-4875-A438-CD87629BDEEB}"/>
              </a:ext>
            </a:extLst>
          </p:cNvPr>
          <p:cNvSpPr/>
          <p:nvPr/>
        </p:nvSpPr>
        <p:spPr>
          <a:xfrm rot="5400000">
            <a:off x="8190" y="4213296"/>
            <a:ext cx="1290976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C0F39-F5B3-4D09-9DE4-15BF1623F6A4}"/>
              </a:ext>
            </a:extLst>
          </p:cNvPr>
          <p:cNvSpPr txBox="1"/>
          <p:nvPr/>
        </p:nvSpPr>
        <p:spPr>
          <a:xfrm>
            <a:off x="52035" y="2551730"/>
            <a:ext cx="1773315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Etiology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Vs Cirrhosis-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related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F73B63-3E35-4DD3-B108-E798612C0594}"/>
              </a:ext>
            </a:extLst>
          </p:cNvPr>
          <p:cNvSpPr/>
          <p:nvPr/>
        </p:nvSpPr>
        <p:spPr>
          <a:xfrm>
            <a:off x="52035" y="732454"/>
            <a:ext cx="9390729" cy="2566332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59DE20-B55D-4395-935B-3BBCBD927E69}"/>
              </a:ext>
            </a:extLst>
          </p:cNvPr>
          <p:cNvSpPr/>
          <p:nvPr/>
        </p:nvSpPr>
        <p:spPr>
          <a:xfrm>
            <a:off x="2170055" y="2507937"/>
            <a:ext cx="9870581" cy="2566332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57" grpId="0" animBg="1"/>
      <p:bldP spid="23" grpId="0" animBg="1"/>
      <p:bldP spid="23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7134-65F9-48D3-A33D-B4DDB33F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09" y="20400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Focus of therapies</a:t>
            </a:r>
            <a:br>
              <a:rPr lang="en-US" dirty="0">
                <a:solidFill>
                  <a:srgbClr val="0000FF"/>
                </a:solidFill>
              </a:rPr>
            </a:br>
            <a:br>
              <a:rPr lang="en-US" dirty="0">
                <a:solidFill>
                  <a:srgbClr val="0000FF"/>
                </a:solidFill>
              </a:rPr>
            </a:b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1. Improving liver-related outcomes</a:t>
            </a:r>
            <a:br>
              <a:rPr lang="en-US" dirty="0">
                <a:solidFill>
                  <a:srgbClr val="0000FF"/>
                </a:solidFill>
              </a:rPr>
            </a:b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2. Improving alcohol-related outcomes</a:t>
            </a:r>
          </a:p>
        </p:txBody>
      </p:sp>
    </p:spTree>
    <p:extLst>
      <p:ext uri="{BB962C8B-B14F-4D97-AF65-F5344CB8AC3E}">
        <p14:creationId xmlns:p14="http://schemas.microsoft.com/office/powerpoint/2010/main" val="100606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7E5C-3933-41F6-BB90-C05B7DCD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72" y="232067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Current State of Affairs for AUD and Chronic Liver Disease</a:t>
            </a:r>
          </a:p>
        </p:txBody>
      </p:sp>
    </p:spTree>
    <p:extLst>
      <p:ext uri="{BB962C8B-B14F-4D97-AF65-F5344CB8AC3E}">
        <p14:creationId xmlns:p14="http://schemas.microsoft.com/office/powerpoint/2010/main" val="2876812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2097</Words>
  <Application>Microsoft Office PowerPoint</Application>
  <PresentationFormat>Grand écran</PresentationFormat>
  <Paragraphs>377</Paragraphs>
  <Slides>51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Office Theme</vt:lpstr>
      <vt:lpstr>Gut microbiota and alcoholic liver disease</vt:lpstr>
      <vt:lpstr>Outline</vt:lpstr>
      <vt:lpstr>Gut Microbiota Alterations in ArLD and Substance abuse disorders</vt:lpstr>
      <vt:lpstr>Présentation PowerPoint</vt:lpstr>
      <vt:lpstr>Présentation PowerPoint</vt:lpstr>
      <vt:lpstr>Présentation PowerPoint</vt:lpstr>
      <vt:lpstr>Présentation PowerPoint</vt:lpstr>
      <vt:lpstr>Focus of therapies   1. Improving liver-related outcomes  2. Improving alcohol-related outcomes</vt:lpstr>
      <vt:lpstr>Current State of Affairs for AUD and Chronic Liver Disease</vt:lpstr>
      <vt:lpstr>Présentation PowerPoint</vt:lpstr>
      <vt:lpstr>Présentation PowerPoint</vt:lpstr>
      <vt:lpstr>Modulating the Gut Microbiome  1. Probiotics 2. Antibiotics 3. FMT 4. Phages 5. Post-biotics 6. Avoiding alcohol</vt:lpstr>
      <vt:lpstr>Targeted and Untargeted Microbial Therapies:  Spectrum of New Products</vt:lpstr>
      <vt:lpstr>Présentation PowerPoint</vt:lpstr>
      <vt:lpstr>Antibiotics and Probiotics Reduce Alcohol Intake in Animal models</vt:lpstr>
      <vt:lpstr>Présentation PowerPoint</vt:lpstr>
      <vt:lpstr>Présentation PowerPoint</vt:lpstr>
      <vt:lpstr>Présentation PowerPoint</vt:lpstr>
      <vt:lpstr>Rifaximin in Alcohol-associated hepatitis</vt:lpstr>
      <vt:lpstr>Rifaximin in early ArLD tended to reduce progression but did not affect drinking behavior</vt:lpstr>
      <vt:lpstr>FMT in ArLD and AAH</vt:lpstr>
      <vt:lpstr>Présentation PowerPoint</vt:lpstr>
      <vt:lpstr>Long-term experience in Alcohol-associated hepatology: lower relapse and better outcomes</vt:lpstr>
      <vt:lpstr>Open-label RCT of FMT (NGT X 7 days)</vt:lpstr>
      <vt:lpstr>Présentation PowerPoint</vt:lpstr>
      <vt:lpstr>Présentation PowerPoint</vt:lpstr>
      <vt:lpstr>Ethanol intake is decreased in post-FMT stool mice, but not with supernatants</vt:lpstr>
      <vt:lpstr>IMPACT: Intestinal Microbiota Transplant in Alcohol-Associated Chronic Liver Disease</vt:lpstr>
      <vt:lpstr>Future challenges and issues</vt:lpstr>
      <vt:lpstr>Présentation PowerPoint</vt:lpstr>
      <vt:lpstr>Présentation PowerPoint</vt:lpstr>
      <vt:lpstr>Microbial target remaining questions in AAH</vt:lpstr>
      <vt:lpstr>Présentation PowerPoint</vt:lpstr>
      <vt:lpstr>Conclusions</vt:lpstr>
      <vt:lpstr>Collaborators and Team Members</vt:lpstr>
      <vt:lpstr>Présentation PowerPoint</vt:lpstr>
      <vt:lpstr>Microbial target design and challenges in AAH</vt:lpstr>
      <vt:lpstr>Présentation PowerPoint</vt:lpstr>
      <vt:lpstr>Présentation PowerPoint</vt:lpstr>
      <vt:lpstr>Présentation PowerPoint</vt:lpstr>
      <vt:lpstr>Reduction in liver-related outcomes through gut-liver axis change</vt:lpstr>
      <vt:lpstr>Présentation PowerPoint</vt:lpstr>
      <vt:lpstr>Présentation PowerPoint</vt:lpstr>
      <vt:lpstr>Specific current means by which we can potentially improve outcomes </vt:lpstr>
      <vt:lpstr>Acknowledgements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treatments that target the gut-liver axis</dc:title>
  <dc:creator>Bajaj, Jasmohan S   RICVAMC</dc:creator>
  <cp:lastModifiedBy>Bajaj, Jasmohan S   RICVAMC</cp:lastModifiedBy>
  <cp:revision>59</cp:revision>
  <dcterms:created xsi:type="dcterms:W3CDTF">2022-06-01T15:01:49Z</dcterms:created>
  <dcterms:modified xsi:type="dcterms:W3CDTF">2023-03-13T14:32:37Z</dcterms:modified>
</cp:coreProperties>
</file>