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1855" r:id="rId2"/>
    <p:sldId id="1993219175" r:id="rId3"/>
    <p:sldId id="262" r:id="rId4"/>
    <p:sldId id="1993219238" r:id="rId5"/>
    <p:sldId id="2582" r:id="rId6"/>
    <p:sldId id="1993219240" r:id="rId7"/>
    <p:sldId id="3691" r:id="rId8"/>
    <p:sldId id="1993219233" r:id="rId9"/>
    <p:sldId id="1993219237" r:id="rId10"/>
    <p:sldId id="1993219227" r:id="rId11"/>
    <p:sldId id="1993219249" r:id="rId12"/>
    <p:sldId id="1993219211" r:id="rId13"/>
    <p:sldId id="1993219218" r:id="rId14"/>
    <p:sldId id="1993219220" r:id="rId15"/>
    <p:sldId id="1993219241" r:id="rId16"/>
    <p:sldId id="1993219244" r:id="rId17"/>
    <p:sldId id="1993219243" r:id="rId18"/>
    <p:sldId id="1993219251" r:id="rId19"/>
    <p:sldId id="1993219248" r:id="rId20"/>
    <p:sldId id="1993219206" r:id="rId21"/>
    <p:sldId id="1993219113" r:id="rId22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rah Terrault" initials="" lastIdx="6" clrIdx="0"/>
  <p:cmAuthor id="2" name="Burc Barin" initials="" lastIdx="5" clrIdx="1"/>
  <p:cmAuthor id="3" name="Terrault, Norah" initials="" lastIdx="2" clrIdx="2"/>
  <p:cmAuthor id="4" name="Microsoft Office User" initials="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E04D"/>
    <a:srgbClr val="F1C6BC"/>
    <a:srgbClr val="F7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6422"/>
    <p:restoredTop sz="86268"/>
  </p:normalViewPr>
  <p:slideViewPr>
    <p:cSldViewPr snapToGrid="0" snapToObjects="1">
      <p:cViewPr varScale="1">
        <p:scale>
          <a:sx n="79" d="100"/>
          <a:sy n="79" d="100"/>
        </p:scale>
        <p:origin x="224" y="7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61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4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D82C18-EF30-974A-912D-D9AD2B94E386}" type="doc">
      <dgm:prSet loTypeId="urn:microsoft.com/office/officeart/2005/8/layout/lProcess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80BDB9-7AAB-4B48-AE72-2E228FA34821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Patient selection</a:t>
          </a:r>
        </a:p>
      </dgm:t>
    </dgm:pt>
    <dgm:pt modelId="{63180037-CB4F-7E44-82D6-F7AB4D7992D5}" type="parTrans" cxnId="{7E0C8E03-37B6-D649-9614-FF4F7F6E61D4}">
      <dgm:prSet/>
      <dgm:spPr/>
      <dgm:t>
        <a:bodyPr/>
        <a:lstStyle/>
        <a:p>
          <a:endParaRPr lang="en-US"/>
        </a:p>
      </dgm:t>
    </dgm:pt>
    <dgm:pt modelId="{00F73695-263E-1440-9AE0-6D518BD7D752}" type="sibTrans" cxnId="{7E0C8E03-37B6-D649-9614-FF4F7F6E61D4}">
      <dgm:prSet/>
      <dgm:spPr/>
      <dgm:t>
        <a:bodyPr/>
        <a:lstStyle/>
        <a:p>
          <a:endParaRPr lang="en-US"/>
        </a:p>
      </dgm:t>
    </dgm:pt>
    <dgm:pt modelId="{D5B8BDF1-3CFF-A742-8647-62913E22787A}">
      <dgm:prSet phldrT="[Text]"/>
      <dgm:spPr>
        <a:solidFill>
          <a:srgbClr val="00E04D">
            <a:alpha val="89804"/>
          </a:srgbClr>
        </a:solidFill>
      </dgm:spPr>
      <dgm:t>
        <a:bodyPr/>
        <a:lstStyle/>
        <a:p>
          <a:r>
            <a:rPr lang="en-US" dirty="0"/>
            <a:t>Reduce selection committee bias</a:t>
          </a:r>
        </a:p>
      </dgm:t>
    </dgm:pt>
    <dgm:pt modelId="{9B6E41AC-3E49-254E-B983-8221694AF805}" type="parTrans" cxnId="{1E8AE1EA-A126-8A48-9F6E-0B4DAFC13E7B}">
      <dgm:prSet/>
      <dgm:spPr/>
      <dgm:t>
        <a:bodyPr/>
        <a:lstStyle/>
        <a:p>
          <a:endParaRPr lang="en-US"/>
        </a:p>
      </dgm:t>
    </dgm:pt>
    <dgm:pt modelId="{16253C06-0EAB-8C43-90F1-E0B743C2A684}" type="sibTrans" cxnId="{1E8AE1EA-A126-8A48-9F6E-0B4DAFC13E7B}">
      <dgm:prSet/>
      <dgm:spPr/>
      <dgm:t>
        <a:bodyPr/>
        <a:lstStyle/>
        <a:p>
          <a:endParaRPr lang="en-US"/>
        </a:p>
      </dgm:t>
    </dgm:pt>
    <dgm:pt modelId="{B0CBFFE1-1336-CC42-A975-BCBC2D26EC70}">
      <dgm:prSet phldrT="[Text]"/>
      <dgm:spPr>
        <a:solidFill>
          <a:srgbClr val="00E04D">
            <a:alpha val="90000"/>
          </a:srgbClr>
        </a:solidFill>
      </dgm:spPr>
      <dgm:t>
        <a:bodyPr/>
        <a:lstStyle/>
        <a:p>
          <a:r>
            <a:rPr lang="en-US" dirty="0"/>
            <a:t>Objective tools to predict high risk for relapse</a:t>
          </a:r>
        </a:p>
      </dgm:t>
    </dgm:pt>
    <dgm:pt modelId="{287B8DC2-255E-2149-A13D-6FA0B263DEAE}" type="parTrans" cxnId="{D1E06AC1-3E1A-DA4E-A616-5591752B193B}">
      <dgm:prSet/>
      <dgm:spPr/>
      <dgm:t>
        <a:bodyPr/>
        <a:lstStyle/>
        <a:p>
          <a:endParaRPr lang="en-US"/>
        </a:p>
      </dgm:t>
    </dgm:pt>
    <dgm:pt modelId="{6163FCFA-FCA8-244D-8E4C-A0F839AF2B21}" type="sibTrans" cxnId="{D1E06AC1-3E1A-DA4E-A616-5591752B193B}">
      <dgm:prSet/>
      <dgm:spPr/>
      <dgm:t>
        <a:bodyPr/>
        <a:lstStyle/>
        <a:p>
          <a:endParaRPr lang="en-US"/>
        </a:p>
      </dgm:t>
    </dgm:pt>
    <dgm:pt modelId="{715EB0E7-5CC6-1441-8393-AB951916055E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/>
            <a:t>Managing AUD</a:t>
          </a:r>
        </a:p>
      </dgm:t>
    </dgm:pt>
    <dgm:pt modelId="{60A7C094-C788-3445-B9E2-7D082EBB7A72}" type="parTrans" cxnId="{F2614FD7-562C-F049-AAB7-C0B5FA1B21A8}">
      <dgm:prSet/>
      <dgm:spPr/>
      <dgm:t>
        <a:bodyPr/>
        <a:lstStyle/>
        <a:p>
          <a:endParaRPr lang="en-US"/>
        </a:p>
      </dgm:t>
    </dgm:pt>
    <dgm:pt modelId="{E938B6C9-EDEE-4143-A85C-58471BA22883}" type="sibTrans" cxnId="{F2614FD7-562C-F049-AAB7-C0B5FA1B21A8}">
      <dgm:prSet/>
      <dgm:spPr/>
      <dgm:t>
        <a:bodyPr/>
        <a:lstStyle/>
        <a:p>
          <a:endParaRPr lang="en-US"/>
        </a:p>
      </dgm:t>
    </dgm:pt>
    <dgm:pt modelId="{4761FE99-20A5-FF49-95AA-8767178EC44A}">
      <dgm:prSet phldrT="[Text]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dirty="0"/>
            <a:t>Embed AUD treatment in LT care</a:t>
          </a:r>
        </a:p>
      </dgm:t>
    </dgm:pt>
    <dgm:pt modelId="{430BEA63-1E64-1649-A729-2B4F9BD90643}" type="parTrans" cxnId="{A7FFAC91-3804-5C43-BA17-5B7C4790891D}">
      <dgm:prSet/>
      <dgm:spPr/>
      <dgm:t>
        <a:bodyPr/>
        <a:lstStyle/>
        <a:p>
          <a:endParaRPr lang="en-US"/>
        </a:p>
      </dgm:t>
    </dgm:pt>
    <dgm:pt modelId="{DB66EF97-07EA-4448-A69E-8BD3BF7276BC}" type="sibTrans" cxnId="{A7FFAC91-3804-5C43-BA17-5B7C4790891D}">
      <dgm:prSet/>
      <dgm:spPr/>
      <dgm:t>
        <a:bodyPr/>
        <a:lstStyle/>
        <a:p>
          <a:endParaRPr lang="en-US"/>
        </a:p>
      </dgm:t>
    </dgm:pt>
    <dgm:pt modelId="{9E43C768-ECA2-2444-9F10-6E2D2B9F395B}">
      <dgm:prSet phldrT="[Text]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dirty="0"/>
            <a:t>Establish role of medications, </a:t>
          </a:r>
          <a:r>
            <a:rPr lang="en-US" dirty="0" err="1"/>
            <a:t>eg.</a:t>
          </a:r>
          <a:r>
            <a:rPr lang="en-US" dirty="0"/>
            <a:t> naltrexone</a:t>
          </a:r>
        </a:p>
      </dgm:t>
    </dgm:pt>
    <dgm:pt modelId="{39924B27-F5E6-B940-845F-527E335ACCD4}" type="parTrans" cxnId="{E101A450-EAF0-884A-8870-87D7CBB1172C}">
      <dgm:prSet/>
      <dgm:spPr/>
      <dgm:t>
        <a:bodyPr/>
        <a:lstStyle/>
        <a:p>
          <a:endParaRPr lang="en-US"/>
        </a:p>
      </dgm:t>
    </dgm:pt>
    <dgm:pt modelId="{6EFD8CB9-7BE7-5F48-9EB6-0219C54A82E7}" type="sibTrans" cxnId="{E101A450-EAF0-884A-8870-87D7CBB1172C}">
      <dgm:prSet/>
      <dgm:spPr/>
      <dgm:t>
        <a:bodyPr/>
        <a:lstStyle/>
        <a:p>
          <a:endParaRPr lang="en-US"/>
        </a:p>
      </dgm:t>
    </dgm:pt>
    <dgm:pt modelId="{E30E190F-5C95-3543-A0EB-B023DA8F94EA}">
      <dgm:prSet phldrT="[Text]"/>
      <dgm:spPr/>
      <dgm:t>
        <a:bodyPr/>
        <a:lstStyle/>
        <a:p>
          <a:r>
            <a:rPr lang="en-US" dirty="0"/>
            <a:t>Reducing non-Liver Related Mortality</a:t>
          </a:r>
        </a:p>
      </dgm:t>
    </dgm:pt>
    <dgm:pt modelId="{EA7AF39C-63D1-7346-A0DD-ACB24A668DDB}" type="parTrans" cxnId="{A328F4E0-EACF-7F4B-ADF4-D43582DD657A}">
      <dgm:prSet/>
      <dgm:spPr/>
      <dgm:t>
        <a:bodyPr/>
        <a:lstStyle/>
        <a:p>
          <a:endParaRPr lang="en-US"/>
        </a:p>
      </dgm:t>
    </dgm:pt>
    <dgm:pt modelId="{FF93C20E-0B82-0543-8691-BA417244E6CE}" type="sibTrans" cxnId="{A328F4E0-EACF-7F4B-ADF4-D43582DD657A}">
      <dgm:prSet/>
      <dgm:spPr/>
      <dgm:t>
        <a:bodyPr/>
        <a:lstStyle/>
        <a:p>
          <a:endParaRPr lang="en-US"/>
        </a:p>
      </dgm:t>
    </dgm:pt>
    <dgm:pt modelId="{280B4330-989A-3E4F-8AD1-9BC99148FBEC}">
      <dgm:prSet phldrT="[Text]"/>
      <dgm:spPr/>
      <dgm:t>
        <a:bodyPr/>
        <a:lstStyle/>
        <a:p>
          <a:r>
            <a:rPr lang="en-US" dirty="0"/>
            <a:t>Surveillance for cancers</a:t>
          </a:r>
        </a:p>
      </dgm:t>
    </dgm:pt>
    <dgm:pt modelId="{60BF2C14-0560-ED42-A064-FF530791925B}" type="parTrans" cxnId="{8CAB706B-0076-9740-A334-4DEE678153C7}">
      <dgm:prSet/>
      <dgm:spPr/>
      <dgm:t>
        <a:bodyPr/>
        <a:lstStyle/>
        <a:p>
          <a:endParaRPr lang="en-US"/>
        </a:p>
      </dgm:t>
    </dgm:pt>
    <dgm:pt modelId="{EF74C9FD-FF39-BD4D-BA80-E0F74A9EDB55}" type="sibTrans" cxnId="{8CAB706B-0076-9740-A334-4DEE678153C7}">
      <dgm:prSet/>
      <dgm:spPr/>
      <dgm:t>
        <a:bodyPr/>
        <a:lstStyle/>
        <a:p>
          <a:endParaRPr lang="en-US"/>
        </a:p>
      </dgm:t>
    </dgm:pt>
    <dgm:pt modelId="{086FF85B-32F8-F944-91EB-4F25DCD7986F}">
      <dgm:prSet phldrT="[Text]"/>
      <dgm:spPr/>
      <dgm:t>
        <a:bodyPr/>
        <a:lstStyle/>
        <a:p>
          <a:r>
            <a:rPr lang="en-US" dirty="0"/>
            <a:t>Prevention of cardiovascular </a:t>
          </a:r>
          <a:r>
            <a:rPr lang="en-US" dirty="0" err="1"/>
            <a:t>dz</a:t>
          </a:r>
          <a:endParaRPr lang="en-US" dirty="0"/>
        </a:p>
      </dgm:t>
    </dgm:pt>
    <dgm:pt modelId="{D66B69AC-A4F9-2D48-9C78-9AA4420686D1}" type="parTrans" cxnId="{F825A47B-F857-F74A-BA56-7BC529932152}">
      <dgm:prSet/>
      <dgm:spPr/>
      <dgm:t>
        <a:bodyPr/>
        <a:lstStyle/>
        <a:p>
          <a:endParaRPr lang="en-US"/>
        </a:p>
      </dgm:t>
    </dgm:pt>
    <dgm:pt modelId="{68FE9FF3-3307-A748-82C3-1C3AC0C7A5F8}" type="sibTrans" cxnId="{F825A47B-F857-F74A-BA56-7BC529932152}">
      <dgm:prSet/>
      <dgm:spPr/>
      <dgm:t>
        <a:bodyPr/>
        <a:lstStyle/>
        <a:p>
          <a:endParaRPr lang="en-US"/>
        </a:p>
      </dgm:t>
    </dgm:pt>
    <dgm:pt modelId="{0F54AE79-8B45-3648-8DDA-0F0D9748DDA5}" type="pres">
      <dgm:prSet presAssocID="{ABD82C18-EF30-974A-912D-D9AD2B94E386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452450E0-3564-0448-8FA7-14000792E9E8}" type="pres">
      <dgm:prSet presAssocID="{6580BDB9-7AAB-4B48-AE72-2E228FA34821}" presName="horFlow" presStyleCnt="0"/>
      <dgm:spPr/>
    </dgm:pt>
    <dgm:pt modelId="{1CAFD749-A0DA-DC46-87F2-7B85E7637FD6}" type="pres">
      <dgm:prSet presAssocID="{6580BDB9-7AAB-4B48-AE72-2E228FA34821}" presName="bigChev" presStyleLbl="node1" presStyleIdx="0" presStyleCnt="3"/>
      <dgm:spPr/>
    </dgm:pt>
    <dgm:pt modelId="{97052751-B3B4-9944-9801-5C4F59A1366F}" type="pres">
      <dgm:prSet presAssocID="{9B6E41AC-3E49-254E-B983-8221694AF805}" presName="parTrans" presStyleCnt="0"/>
      <dgm:spPr/>
    </dgm:pt>
    <dgm:pt modelId="{E42E8251-277E-2C42-A097-5E478E413181}" type="pres">
      <dgm:prSet presAssocID="{D5B8BDF1-3CFF-A742-8647-62913E22787A}" presName="node" presStyleLbl="alignAccFollowNode1" presStyleIdx="0" presStyleCnt="6">
        <dgm:presLayoutVars>
          <dgm:bulletEnabled val="1"/>
        </dgm:presLayoutVars>
      </dgm:prSet>
      <dgm:spPr/>
    </dgm:pt>
    <dgm:pt modelId="{02C57683-9122-6A49-9DFE-47DC94AA4098}" type="pres">
      <dgm:prSet presAssocID="{16253C06-0EAB-8C43-90F1-E0B743C2A684}" presName="sibTrans" presStyleCnt="0"/>
      <dgm:spPr/>
    </dgm:pt>
    <dgm:pt modelId="{CE03E4CA-64F7-4B45-9D23-B22380EA8EA7}" type="pres">
      <dgm:prSet presAssocID="{B0CBFFE1-1336-CC42-A975-BCBC2D26EC70}" presName="node" presStyleLbl="alignAccFollowNode1" presStyleIdx="1" presStyleCnt="6">
        <dgm:presLayoutVars>
          <dgm:bulletEnabled val="1"/>
        </dgm:presLayoutVars>
      </dgm:prSet>
      <dgm:spPr/>
    </dgm:pt>
    <dgm:pt modelId="{83C080D0-0600-A540-8D54-3F7F9D519195}" type="pres">
      <dgm:prSet presAssocID="{6580BDB9-7AAB-4B48-AE72-2E228FA34821}" presName="vSp" presStyleCnt="0"/>
      <dgm:spPr/>
    </dgm:pt>
    <dgm:pt modelId="{4E31BE3E-0EEC-5B4D-B889-C4741B84CCA7}" type="pres">
      <dgm:prSet presAssocID="{715EB0E7-5CC6-1441-8393-AB951916055E}" presName="horFlow" presStyleCnt="0"/>
      <dgm:spPr/>
    </dgm:pt>
    <dgm:pt modelId="{3A279296-5EF8-B14E-926B-8B16B187D31B}" type="pres">
      <dgm:prSet presAssocID="{715EB0E7-5CC6-1441-8393-AB951916055E}" presName="bigChev" presStyleLbl="node1" presStyleIdx="1" presStyleCnt="3"/>
      <dgm:spPr/>
    </dgm:pt>
    <dgm:pt modelId="{AC407F42-F6F0-2440-A2E2-2FFC59185887}" type="pres">
      <dgm:prSet presAssocID="{430BEA63-1E64-1649-A729-2B4F9BD90643}" presName="parTrans" presStyleCnt="0"/>
      <dgm:spPr/>
    </dgm:pt>
    <dgm:pt modelId="{E7DC8121-C395-184F-A159-8173959428D6}" type="pres">
      <dgm:prSet presAssocID="{4761FE99-20A5-FF49-95AA-8767178EC44A}" presName="node" presStyleLbl="alignAccFollowNode1" presStyleIdx="2" presStyleCnt="6">
        <dgm:presLayoutVars>
          <dgm:bulletEnabled val="1"/>
        </dgm:presLayoutVars>
      </dgm:prSet>
      <dgm:spPr/>
    </dgm:pt>
    <dgm:pt modelId="{9934A696-05E2-9D41-9AAC-99B1B0F2A31B}" type="pres">
      <dgm:prSet presAssocID="{DB66EF97-07EA-4448-A69E-8BD3BF7276BC}" presName="sibTrans" presStyleCnt="0"/>
      <dgm:spPr/>
    </dgm:pt>
    <dgm:pt modelId="{B3312B41-A263-CF4A-8265-67EEFD6D8F01}" type="pres">
      <dgm:prSet presAssocID="{9E43C768-ECA2-2444-9F10-6E2D2B9F395B}" presName="node" presStyleLbl="alignAccFollowNode1" presStyleIdx="3" presStyleCnt="6">
        <dgm:presLayoutVars>
          <dgm:bulletEnabled val="1"/>
        </dgm:presLayoutVars>
      </dgm:prSet>
      <dgm:spPr/>
    </dgm:pt>
    <dgm:pt modelId="{E618492E-9BC9-224B-8792-B3CF0A2E304B}" type="pres">
      <dgm:prSet presAssocID="{715EB0E7-5CC6-1441-8393-AB951916055E}" presName="vSp" presStyleCnt="0"/>
      <dgm:spPr/>
    </dgm:pt>
    <dgm:pt modelId="{13534249-000F-2C48-8020-FEC09D22AC54}" type="pres">
      <dgm:prSet presAssocID="{E30E190F-5C95-3543-A0EB-B023DA8F94EA}" presName="horFlow" presStyleCnt="0"/>
      <dgm:spPr/>
    </dgm:pt>
    <dgm:pt modelId="{06ABB1BE-AA8D-8040-B2CD-0CE504697E3A}" type="pres">
      <dgm:prSet presAssocID="{E30E190F-5C95-3543-A0EB-B023DA8F94EA}" presName="bigChev" presStyleLbl="node1" presStyleIdx="2" presStyleCnt="3"/>
      <dgm:spPr/>
    </dgm:pt>
    <dgm:pt modelId="{9A9F8393-5765-3F49-8E20-68591EC5A946}" type="pres">
      <dgm:prSet presAssocID="{60BF2C14-0560-ED42-A064-FF530791925B}" presName="parTrans" presStyleCnt="0"/>
      <dgm:spPr/>
    </dgm:pt>
    <dgm:pt modelId="{D995232C-766E-2C47-9AFC-67B6462D8B11}" type="pres">
      <dgm:prSet presAssocID="{280B4330-989A-3E4F-8AD1-9BC99148FBEC}" presName="node" presStyleLbl="alignAccFollowNode1" presStyleIdx="4" presStyleCnt="6">
        <dgm:presLayoutVars>
          <dgm:bulletEnabled val="1"/>
        </dgm:presLayoutVars>
      </dgm:prSet>
      <dgm:spPr/>
    </dgm:pt>
    <dgm:pt modelId="{10F45FC8-9D30-1B4E-ACB8-69BE8143743B}" type="pres">
      <dgm:prSet presAssocID="{EF74C9FD-FF39-BD4D-BA80-E0F74A9EDB55}" presName="sibTrans" presStyleCnt="0"/>
      <dgm:spPr/>
    </dgm:pt>
    <dgm:pt modelId="{ED018CB0-5F48-2F4B-8AAD-504472A9E048}" type="pres">
      <dgm:prSet presAssocID="{086FF85B-32F8-F944-91EB-4F25DCD7986F}" presName="node" presStyleLbl="alignAccFollowNode1" presStyleIdx="5" presStyleCnt="6">
        <dgm:presLayoutVars>
          <dgm:bulletEnabled val="1"/>
        </dgm:presLayoutVars>
      </dgm:prSet>
      <dgm:spPr/>
    </dgm:pt>
  </dgm:ptLst>
  <dgm:cxnLst>
    <dgm:cxn modelId="{01EB3403-90D2-7B4E-ACEC-93692960F4A0}" type="presOf" srcId="{086FF85B-32F8-F944-91EB-4F25DCD7986F}" destId="{ED018CB0-5F48-2F4B-8AAD-504472A9E048}" srcOrd="0" destOrd="0" presId="urn:microsoft.com/office/officeart/2005/8/layout/lProcess3"/>
    <dgm:cxn modelId="{7E0C8E03-37B6-D649-9614-FF4F7F6E61D4}" srcId="{ABD82C18-EF30-974A-912D-D9AD2B94E386}" destId="{6580BDB9-7AAB-4B48-AE72-2E228FA34821}" srcOrd="0" destOrd="0" parTransId="{63180037-CB4F-7E44-82D6-F7AB4D7992D5}" sibTransId="{00F73695-263E-1440-9AE0-6D518BD7D752}"/>
    <dgm:cxn modelId="{E101A450-EAF0-884A-8870-87D7CBB1172C}" srcId="{715EB0E7-5CC6-1441-8393-AB951916055E}" destId="{9E43C768-ECA2-2444-9F10-6E2D2B9F395B}" srcOrd="1" destOrd="0" parTransId="{39924B27-F5E6-B940-845F-527E335ACCD4}" sibTransId="{6EFD8CB9-7BE7-5F48-9EB6-0219C54A82E7}"/>
    <dgm:cxn modelId="{51966557-0681-5D40-BE59-67ED1267E5A4}" type="presOf" srcId="{280B4330-989A-3E4F-8AD1-9BC99148FBEC}" destId="{D995232C-766E-2C47-9AFC-67B6462D8B11}" srcOrd="0" destOrd="0" presId="urn:microsoft.com/office/officeart/2005/8/layout/lProcess3"/>
    <dgm:cxn modelId="{D8AE136B-44C0-F843-AC4A-3896A4D17390}" type="presOf" srcId="{B0CBFFE1-1336-CC42-A975-BCBC2D26EC70}" destId="{CE03E4CA-64F7-4B45-9D23-B22380EA8EA7}" srcOrd="0" destOrd="0" presId="urn:microsoft.com/office/officeart/2005/8/layout/lProcess3"/>
    <dgm:cxn modelId="{8CAB706B-0076-9740-A334-4DEE678153C7}" srcId="{E30E190F-5C95-3543-A0EB-B023DA8F94EA}" destId="{280B4330-989A-3E4F-8AD1-9BC99148FBEC}" srcOrd="0" destOrd="0" parTransId="{60BF2C14-0560-ED42-A064-FF530791925B}" sibTransId="{EF74C9FD-FF39-BD4D-BA80-E0F74A9EDB55}"/>
    <dgm:cxn modelId="{F825A47B-F857-F74A-BA56-7BC529932152}" srcId="{E30E190F-5C95-3543-A0EB-B023DA8F94EA}" destId="{086FF85B-32F8-F944-91EB-4F25DCD7986F}" srcOrd="1" destOrd="0" parTransId="{D66B69AC-A4F9-2D48-9C78-9AA4420686D1}" sibTransId="{68FE9FF3-3307-A748-82C3-1C3AC0C7A5F8}"/>
    <dgm:cxn modelId="{2DE4137C-3354-174E-A20A-3A5C403EB357}" type="presOf" srcId="{9E43C768-ECA2-2444-9F10-6E2D2B9F395B}" destId="{B3312B41-A263-CF4A-8265-67EEFD6D8F01}" srcOrd="0" destOrd="0" presId="urn:microsoft.com/office/officeart/2005/8/layout/lProcess3"/>
    <dgm:cxn modelId="{A7FFAC91-3804-5C43-BA17-5B7C4790891D}" srcId="{715EB0E7-5CC6-1441-8393-AB951916055E}" destId="{4761FE99-20A5-FF49-95AA-8767178EC44A}" srcOrd="0" destOrd="0" parTransId="{430BEA63-1E64-1649-A729-2B4F9BD90643}" sibTransId="{DB66EF97-07EA-4448-A69E-8BD3BF7276BC}"/>
    <dgm:cxn modelId="{0CAE3192-A263-464D-B626-8D08E6B85821}" type="presOf" srcId="{ABD82C18-EF30-974A-912D-D9AD2B94E386}" destId="{0F54AE79-8B45-3648-8DDA-0F0D9748DDA5}" srcOrd="0" destOrd="0" presId="urn:microsoft.com/office/officeart/2005/8/layout/lProcess3"/>
    <dgm:cxn modelId="{137CD3BA-B4E4-CD4B-B7C8-C9B0EC6A5D64}" type="presOf" srcId="{E30E190F-5C95-3543-A0EB-B023DA8F94EA}" destId="{06ABB1BE-AA8D-8040-B2CD-0CE504697E3A}" srcOrd="0" destOrd="0" presId="urn:microsoft.com/office/officeart/2005/8/layout/lProcess3"/>
    <dgm:cxn modelId="{D1E06AC1-3E1A-DA4E-A616-5591752B193B}" srcId="{6580BDB9-7AAB-4B48-AE72-2E228FA34821}" destId="{B0CBFFE1-1336-CC42-A975-BCBC2D26EC70}" srcOrd="1" destOrd="0" parTransId="{287B8DC2-255E-2149-A13D-6FA0B263DEAE}" sibTransId="{6163FCFA-FCA8-244D-8E4C-A0F839AF2B21}"/>
    <dgm:cxn modelId="{F2614FD7-562C-F049-AAB7-C0B5FA1B21A8}" srcId="{ABD82C18-EF30-974A-912D-D9AD2B94E386}" destId="{715EB0E7-5CC6-1441-8393-AB951916055E}" srcOrd="1" destOrd="0" parTransId="{60A7C094-C788-3445-B9E2-7D082EBB7A72}" sibTransId="{E938B6C9-EDEE-4143-A85C-58471BA22883}"/>
    <dgm:cxn modelId="{A328F4E0-EACF-7F4B-ADF4-D43582DD657A}" srcId="{ABD82C18-EF30-974A-912D-D9AD2B94E386}" destId="{E30E190F-5C95-3543-A0EB-B023DA8F94EA}" srcOrd="2" destOrd="0" parTransId="{EA7AF39C-63D1-7346-A0DD-ACB24A668DDB}" sibTransId="{FF93C20E-0B82-0543-8691-BA417244E6CE}"/>
    <dgm:cxn modelId="{C30FBBE6-0CFC-0D4E-BE41-5370F2FCCFA3}" type="presOf" srcId="{D5B8BDF1-3CFF-A742-8647-62913E22787A}" destId="{E42E8251-277E-2C42-A097-5E478E413181}" srcOrd="0" destOrd="0" presId="urn:microsoft.com/office/officeart/2005/8/layout/lProcess3"/>
    <dgm:cxn modelId="{F632A3EA-23C9-2644-8303-B20266CD62BA}" type="presOf" srcId="{715EB0E7-5CC6-1441-8393-AB951916055E}" destId="{3A279296-5EF8-B14E-926B-8B16B187D31B}" srcOrd="0" destOrd="0" presId="urn:microsoft.com/office/officeart/2005/8/layout/lProcess3"/>
    <dgm:cxn modelId="{1E8AE1EA-A126-8A48-9F6E-0B4DAFC13E7B}" srcId="{6580BDB9-7AAB-4B48-AE72-2E228FA34821}" destId="{D5B8BDF1-3CFF-A742-8647-62913E22787A}" srcOrd="0" destOrd="0" parTransId="{9B6E41AC-3E49-254E-B983-8221694AF805}" sibTransId="{16253C06-0EAB-8C43-90F1-E0B743C2A684}"/>
    <dgm:cxn modelId="{F4B873EE-0D17-3F42-BCF7-D213BE6FB087}" type="presOf" srcId="{4761FE99-20A5-FF49-95AA-8767178EC44A}" destId="{E7DC8121-C395-184F-A159-8173959428D6}" srcOrd="0" destOrd="0" presId="urn:microsoft.com/office/officeart/2005/8/layout/lProcess3"/>
    <dgm:cxn modelId="{DB8BB4FA-1468-4A45-B8F5-C11706989038}" type="presOf" srcId="{6580BDB9-7AAB-4B48-AE72-2E228FA34821}" destId="{1CAFD749-A0DA-DC46-87F2-7B85E7637FD6}" srcOrd="0" destOrd="0" presId="urn:microsoft.com/office/officeart/2005/8/layout/lProcess3"/>
    <dgm:cxn modelId="{52991E23-7EC7-CC4B-816D-4CA5F44D45EA}" type="presParOf" srcId="{0F54AE79-8B45-3648-8DDA-0F0D9748DDA5}" destId="{452450E0-3564-0448-8FA7-14000792E9E8}" srcOrd="0" destOrd="0" presId="urn:microsoft.com/office/officeart/2005/8/layout/lProcess3"/>
    <dgm:cxn modelId="{D04A9AB4-FC2B-7346-B5CA-B9A64281E8A0}" type="presParOf" srcId="{452450E0-3564-0448-8FA7-14000792E9E8}" destId="{1CAFD749-A0DA-DC46-87F2-7B85E7637FD6}" srcOrd="0" destOrd="0" presId="urn:microsoft.com/office/officeart/2005/8/layout/lProcess3"/>
    <dgm:cxn modelId="{DB2A6DB7-0199-1749-B52D-670789A50B6B}" type="presParOf" srcId="{452450E0-3564-0448-8FA7-14000792E9E8}" destId="{97052751-B3B4-9944-9801-5C4F59A1366F}" srcOrd="1" destOrd="0" presId="urn:microsoft.com/office/officeart/2005/8/layout/lProcess3"/>
    <dgm:cxn modelId="{AD959329-5921-6244-9D6E-FBFE3D9AC39A}" type="presParOf" srcId="{452450E0-3564-0448-8FA7-14000792E9E8}" destId="{E42E8251-277E-2C42-A097-5E478E413181}" srcOrd="2" destOrd="0" presId="urn:microsoft.com/office/officeart/2005/8/layout/lProcess3"/>
    <dgm:cxn modelId="{A8C645CA-2199-0C4F-B80E-2FC689328D4E}" type="presParOf" srcId="{452450E0-3564-0448-8FA7-14000792E9E8}" destId="{02C57683-9122-6A49-9DFE-47DC94AA4098}" srcOrd="3" destOrd="0" presId="urn:microsoft.com/office/officeart/2005/8/layout/lProcess3"/>
    <dgm:cxn modelId="{DE7086EF-5084-BA4E-953E-24D1E7295B1D}" type="presParOf" srcId="{452450E0-3564-0448-8FA7-14000792E9E8}" destId="{CE03E4CA-64F7-4B45-9D23-B22380EA8EA7}" srcOrd="4" destOrd="0" presId="urn:microsoft.com/office/officeart/2005/8/layout/lProcess3"/>
    <dgm:cxn modelId="{F13D1F0A-57F3-034C-8F17-CFD2167763D5}" type="presParOf" srcId="{0F54AE79-8B45-3648-8DDA-0F0D9748DDA5}" destId="{83C080D0-0600-A540-8D54-3F7F9D519195}" srcOrd="1" destOrd="0" presId="urn:microsoft.com/office/officeart/2005/8/layout/lProcess3"/>
    <dgm:cxn modelId="{EB1C7824-9C37-9D4C-BF33-4C7F3DD338FA}" type="presParOf" srcId="{0F54AE79-8B45-3648-8DDA-0F0D9748DDA5}" destId="{4E31BE3E-0EEC-5B4D-B889-C4741B84CCA7}" srcOrd="2" destOrd="0" presId="urn:microsoft.com/office/officeart/2005/8/layout/lProcess3"/>
    <dgm:cxn modelId="{A09FC55B-D1BD-CC41-B59D-5255074306DF}" type="presParOf" srcId="{4E31BE3E-0EEC-5B4D-B889-C4741B84CCA7}" destId="{3A279296-5EF8-B14E-926B-8B16B187D31B}" srcOrd="0" destOrd="0" presId="urn:microsoft.com/office/officeart/2005/8/layout/lProcess3"/>
    <dgm:cxn modelId="{A2D196CE-67A5-2246-8102-244D71D34DF9}" type="presParOf" srcId="{4E31BE3E-0EEC-5B4D-B889-C4741B84CCA7}" destId="{AC407F42-F6F0-2440-A2E2-2FFC59185887}" srcOrd="1" destOrd="0" presId="urn:microsoft.com/office/officeart/2005/8/layout/lProcess3"/>
    <dgm:cxn modelId="{5503DDC1-430E-9C44-A559-11CCE2659871}" type="presParOf" srcId="{4E31BE3E-0EEC-5B4D-B889-C4741B84CCA7}" destId="{E7DC8121-C395-184F-A159-8173959428D6}" srcOrd="2" destOrd="0" presId="urn:microsoft.com/office/officeart/2005/8/layout/lProcess3"/>
    <dgm:cxn modelId="{A73778F0-CF97-8D46-96BC-DEB369448443}" type="presParOf" srcId="{4E31BE3E-0EEC-5B4D-B889-C4741B84CCA7}" destId="{9934A696-05E2-9D41-9AAC-99B1B0F2A31B}" srcOrd="3" destOrd="0" presId="urn:microsoft.com/office/officeart/2005/8/layout/lProcess3"/>
    <dgm:cxn modelId="{D21838AC-609F-CA40-AB24-21DEEC62B517}" type="presParOf" srcId="{4E31BE3E-0EEC-5B4D-B889-C4741B84CCA7}" destId="{B3312B41-A263-CF4A-8265-67EEFD6D8F01}" srcOrd="4" destOrd="0" presId="urn:microsoft.com/office/officeart/2005/8/layout/lProcess3"/>
    <dgm:cxn modelId="{E6A88C42-2667-5443-BBD1-A15E01B637AA}" type="presParOf" srcId="{0F54AE79-8B45-3648-8DDA-0F0D9748DDA5}" destId="{E618492E-9BC9-224B-8792-B3CF0A2E304B}" srcOrd="3" destOrd="0" presId="urn:microsoft.com/office/officeart/2005/8/layout/lProcess3"/>
    <dgm:cxn modelId="{B620E215-930D-B547-A373-96629B9B0529}" type="presParOf" srcId="{0F54AE79-8B45-3648-8DDA-0F0D9748DDA5}" destId="{13534249-000F-2C48-8020-FEC09D22AC54}" srcOrd="4" destOrd="0" presId="urn:microsoft.com/office/officeart/2005/8/layout/lProcess3"/>
    <dgm:cxn modelId="{AE37A297-9997-4242-BD8B-239668B38070}" type="presParOf" srcId="{13534249-000F-2C48-8020-FEC09D22AC54}" destId="{06ABB1BE-AA8D-8040-B2CD-0CE504697E3A}" srcOrd="0" destOrd="0" presId="urn:microsoft.com/office/officeart/2005/8/layout/lProcess3"/>
    <dgm:cxn modelId="{332A044F-9323-6E41-A39C-D7D506300533}" type="presParOf" srcId="{13534249-000F-2C48-8020-FEC09D22AC54}" destId="{9A9F8393-5765-3F49-8E20-68591EC5A946}" srcOrd="1" destOrd="0" presId="urn:microsoft.com/office/officeart/2005/8/layout/lProcess3"/>
    <dgm:cxn modelId="{448D5FE3-33BF-B143-8733-A7394F25B151}" type="presParOf" srcId="{13534249-000F-2C48-8020-FEC09D22AC54}" destId="{D995232C-766E-2C47-9AFC-67B6462D8B11}" srcOrd="2" destOrd="0" presId="urn:microsoft.com/office/officeart/2005/8/layout/lProcess3"/>
    <dgm:cxn modelId="{7D9C3B61-378D-D447-9C3B-B193591FE6A4}" type="presParOf" srcId="{13534249-000F-2C48-8020-FEC09D22AC54}" destId="{10F45FC8-9D30-1B4E-ACB8-69BE8143743B}" srcOrd="3" destOrd="0" presId="urn:microsoft.com/office/officeart/2005/8/layout/lProcess3"/>
    <dgm:cxn modelId="{568C68DB-54F2-3042-B0BD-B8E12EFD3E26}" type="presParOf" srcId="{13534249-000F-2C48-8020-FEC09D22AC54}" destId="{ED018CB0-5F48-2F4B-8AAD-504472A9E048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AC8DB3-571D-CE44-BCF0-657184BFEA76}" type="doc">
      <dgm:prSet loTypeId="urn:microsoft.com/office/officeart/2005/8/layout/matrix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862381-B76D-8F4A-9BD9-518C7E6E0F93}">
      <dgm:prSet phldrT="[Text]"/>
      <dgm:spPr/>
      <dgm:t>
        <a:bodyPr/>
        <a:lstStyle/>
        <a:p>
          <a:r>
            <a:rPr lang="en-US"/>
            <a:t>Bariatric Surgery</a:t>
          </a:r>
        </a:p>
      </dgm:t>
    </dgm:pt>
    <dgm:pt modelId="{7139671A-44B4-2042-B687-7F6BE01CEDC5}" type="parTrans" cxnId="{43B0FF26-503A-D14D-8CA1-DBC05C70FB43}">
      <dgm:prSet/>
      <dgm:spPr/>
      <dgm:t>
        <a:bodyPr/>
        <a:lstStyle/>
        <a:p>
          <a:endParaRPr lang="en-US"/>
        </a:p>
      </dgm:t>
    </dgm:pt>
    <dgm:pt modelId="{54F74C19-148B-F642-A6E6-FED15A4AAACF}" type="sibTrans" cxnId="{43B0FF26-503A-D14D-8CA1-DBC05C70FB43}">
      <dgm:prSet/>
      <dgm:spPr/>
      <dgm:t>
        <a:bodyPr/>
        <a:lstStyle/>
        <a:p>
          <a:endParaRPr lang="en-US"/>
        </a:p>
      </dgm:t>
    </dgm:pt>
    <dgm:pt modelId="{35249FB4-0BC3-3740-963F-A000797429FD}">
      <dgm:prSet phldrT="[Text]"/>
      <dgm:spPr/>
      <dgm:t>
        <a:bodyPr/>
        <a:lstStyle/>
        <a:p>
          <a:r>
            <a:rPr lang="en-US" dirty="0"/>
            <a:t>IMS Modification</a:t>
          </a:r>
        </a:p>
      </dgm:t>
    </dgm:pt>
    <dgm:pt modelId="{52E155A8-1481-C147-A76D-E161A41F12A8}" type="parTrans" cxnId="{5AAAA263-150D-E444-819B-6930EA50ABFB}">
      <dgm:prSet/>
      <dgm:spPr/>
      <dgm:t>
        <a:bodyPr/>
        <a:lstStyle/>
        <a:p>
          <a:endParaRPr lang="en-US"/>
        </a:p>
      </dgm:t>
    </dgm:pt>
    <dgm:pt modelId="{CA08D62A-98B9-5C40-8D80-40BB4754C992}" type="sibTrans" cxnId="{5AAAA263-150D-E444-819B-6930EA50ABFB}">
      <dgm:prSet/>
      <dgm:spPr/>
      <dgm:t>
        <a:bodyPr/>
        <a:lstStyle/>
        <a:p>
          <a:endParaRPr lang="en-US"/>
        </a:p>
      </dgm:t>
    </dgm:pt>
    <dgm:pt modelId="{635D8C2F-6CFF-8249-A24D-B169222A3EC6}">
      <dgm:prSet phldrT="[Text]"/>
      <dgm:spPr/>
      <dgm:t>
        <a:bodyPr/>
        <a:lstStyle/>
        <a:p>
          <a:r>
            <a:rPr lang="en-US" dirty="0"/>
            <a:t>Metabolic management</a:t>
          </a:r>
        </a:p>
        <a:p>
          <a:r>
            <a:rPr lang="en-US" dirty="0"/>
            <a:t>Statins?</a:t>
          </a:r>
        </a:p>
        <a:p>
          <a:r>
            <a:rPr lang="en-US" dirty="0"/>
            <a:t> GLP-1 agonists? </a:t>
          </a:r>
        </a:p>
      </dgm:t>
    </dgm:pt>
    <dgm:pt modelId="{4CD664C5-BDE9-9841-82FB-2D0FB65E329A}" type="parTrans" cxnId="{F47DD1DF-24EA-964F-87FA-B9015DC8A0A9}">
      <dgm:prSet/>
      <dgm:spPr/>
      <dgm:t>
        <a:bodyPr/>
        <a:lstStyle/>
        <a:p>
          <a:endParaRPr lang="en-US"/>
        </a:p>
      </dgm:t>
    </dgm:pt>
    <dgm:pt modelId="{F09AA423-2AD8-3246-B516-D6AA37879704}" type="sibTrans" cxnId="{F47DD1DF-24EA-964F-87FA-B9015DC8A0A9}">
      <dgm:prSet/>
      <dgm:spPr/>
      <dgm:t>
        <a:bodyPr/>
        <a:lstStyle/>
        <a:p>
          <a:endParaRPr lang="en-US"/>
        </a:p>
      </dgm:t>
    </dgm:pt>
    <dgm:pt modelId="{9110261E-2858-894B-BA9A-961696F40245}">
      <dgm:prSet phldrT="[Text]"/>
      <dgm:spPr/>
      <dgm:t>
        <a:bodyPr/>
        <a:lstStyle/>
        <a:p>
          <a:r>
            <a:rPr lang="en-US" dirty="0"/>
            <a:t>Future: NASH-specific drugs</a:t>
          </a:r>
        </a:p>
      </dgm:t>
    </dgm:pt>
    <dgm:pt modelId="{A28C1C9A-A02B-DA4E-ACD7-D7D67662D1CE}" type="parTrans" cxnId="{0DB2E872-CB02-0D4B-89ED-8CA326F704BF}">
      <dgm:prSet/>
      <dgm:spPr/>
      <dgm:t>
        <a:bodyPr/>
        <a:lstStyle/>
        <a:p>
          <a:endParaRPr lang="en-US"/>
        </a:p>
      </dgm:t>
    </dgm:pt>
    <dgm:pt modelId="{739E4F26-DA32-864A-9BC7-75B0637FECAB}" type="sibTrans" cxnId="{0DB2E872-CB02-0D4B-89ED-8CA326F704BF}">
      <dgm:prSet/>
      <dgm:spPr/>
      <dgm:t>
        <a:bodyPr/>
        <a:lstStyle/>
        <a:p>
          <a:endParaRPr lang="en-US"/>
        </a:p>
      </dgm:t>
    </dgm:pt>
    <dgm:pt modelId="{20393BC0-9FE9-D54B-B1E9-E35D9EB0EE67}" type="pres">
      <dgm:prSet presAssocID="{50AC8DB3-571D-CE44-BCF0-657184BFEA76}" presName="matrix" presStyleCnt="0">
        <dgm:presLayoutVars>
          <dgm:chMax val="1"/>
          <dgm:dir/>
          <dgm:resizeHandles val="exact"/>
        </dgm:presLayoutVars>
      </dgm:prSet>
      <dgm:spPr/>
    </dgm:pt>
    <dgm:pt modelId="{851673A7-A319-904E-9CC3-2A8EB5DB9EBD}" type="pres">
      <dgm:prSet presAssocID="{50AC8DB3-571D-CE44-BCF0-657184BFEA76}" presName="diamond" presStyleLbl="bgShp" presStyleIdx="0" presStyleCnt="1" custLinFactNeighborX="1571" custLinFactNeighborY="0"/>
      <dgm:spPr/>
    </dgm:pt>
    <dgm:pt modelId="{99D046BE-474E-C345-8F92-24EA43890A39}" type="pres">
      <dgm:prSet presAssocID="{50AC8DB3-571D-CE44-BCF0-657184BFEA76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EF419DE4-62CF-3A4B-A3A5-CC1FEC88288B}" type="pres">
      <dgm:prSet presAssocID="{50AC8DB3-571D-CE44-BCF0-657184BFEA76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CD4DB3D-0EDA-5043-AF7B-89FE21DF9279}" type="pres">
      <dgm:prSet presAssocID="{50AC8DB3-571D-CE44-BCF0-657184BFEA76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43AF103F-E0AB-0B41-8740-EBC718FC35F5}" type="pres">
      <dgm:prSet presAssocID="{50AC8DB3-571D-CE44-BCF0-657184BFEA76}" presName="quad4" presStyleLbl="node1" presStyleIdx="3" presStyleCnt="4" custLinFactNeighborX="576" custLinFactNeighborY="576">
        <dgm:presLayoutVars>
          <dgm:chMax val="0"/>
          <dgm:chPref val="0"/>
          <dgm:bulletEnabled val="1"/>
        </dgm:presLayoutVars>
      </dgm:prSet>
      <dgm:spPr/>
    </dgm:pt>
  </dgm:ptLst>
  <dgm:cxnLst>
    <dgm:cxn modelId="{AFCB8D0A-91A5-654C-8961-5B982A839A20}" type="presOf" srcId="{35249FB4-0BC3-3740-963F-A000797429FD}" destId="{EF419DE4-62CF-3A4B-A3A5-CC1FEC88288B}" srcOrd="0" destOrd="0" presId="urn:microsoft.com/office/officeart/2005/8/layout/matrix3"/>
    <dgm:cxn modelId="{43B0FF26-503A-D14D-8CA1-DBC05C70FB43}" srcId="{50AC8DB3-571D-CE44-BCF0-657184BFEA76}" destId="{C6862381-B76D-8F4A-9BD9-518C7E6E0F93}" srcOrd="0" destOrd="0" parTransId="{7139671A-44B4-2042-B687-7F6BE01CEDC5}" sibTransId="{54F74C19-148B-F642-A6E6-FED15A4AAACF}"/>
    <dgm:cxn modelId="{CE7C2133-9E5B-8D4C-AD42-E50002ED1EF9}" type="presOf" srcId="{9110261E-2858-894B-BA9A-961696F40245}" destId="{43AF103F-E0AB-0B41-8740-EBC718FC35F5}" srcOrd="0" destOrd="0" presId="urn:microsoft.com/office/officeart/2005/8/layout/matrix3"/>
    <dgm:cxn modelId="{C6135E3A-E58B-7141-9BA4-6A538E6FA91C}" type="presOf" srcId="{635D8C2F-6CFF-8249-A24D-B169222A3EC6}" destId="{BCD4DB3D-0EDA-5043-AF7B-89FE21DF9279}" srcOrd="0" destOrd="0" presId="urn:microsoft.com/office/officeart/2005/8/layout/matrix3"/>
    <dgm:cxn modelId="{5AAAA263-150D-E444-819B-6930EA50ABFB}" srcId="{50AC8DB3-571D-CE44-BCF0-657184BFEA76}" destId="{35249FB4-0BC3-3740-963F-A000797429FD}" srcOrd="1" destOrd="0" parTransId="{52E155A8-1481-C147-A76D-E161A41F12A8}" sibTransId="{CA08D62A-98B9-5C40-8D80-40BB4754C992}"/>
    <dgm:cxn modelId="{0DB2E872-CB02-0D4B-89ED-8CA326F704BF}" srcId="{50AC8DB3-571D-CE44-BCF0-657184BFEA76}" destId="{9110261E-2858-894B-BA9A-961696F40245}" srcOrd="3" destOrd="0" parTransId="{A28C1C9A-A02B-DA4E-ACD7-D7D67662D1CE}" sibTransId="{739E4F26-DA32-864A-9BC7-75B0637FECAB}"/>
    <dgm:cxn modelId="{9DD65283-EEA1-4347-8DBF-5EE0AB464D8F}" type="presOf" srcId="{C6862381-B76D-8F4A-9BD9-518C7E6E0F93}" destId="{99D046BE-474E-C345-8F92-24EA43890A39}" srcOrd="0" destOrd="0" presId="urn:microsoft.com/office/officeart/2005/8/layout/matrix3"/>
    <dgm:cxn modelId="{F5439584-49F8-2149-900C-F12D51974345}" type="presOf" srcId="{50AC8DB3-571D-CE44-BCF0-657184BFEA76}" destId="{20393BC0-9FE9-D54B-B1E9-E35D9EB0EE67}" srcOrd="0" destOrd="0" presId="urn:microsoft.com/office/officeart/2005/8/layout/matrix3"/>
    <dgm:cxn modelId="{F47DD1DF-24EA-964F-87FA-B9015DC8A0A9}" srcId="{50AC8DB3-571D-CE44-BCF0-657184BFEA76}" destId="{635D8C2F-6CFF-8249-A24D-B169222A3EC6}" srcOrd="2" destOrd="0" parTransId="{4CD664C5-BDE9-9841-82FB-2D0FB65E329A}" sibTransId="{F09AA423-2AD8-3246-B516-D6AA37879704}"/>
    <dgm:cxn modelId="{35458AAC-4A23-FA4F-A97C-A5551725D1DC}" type="presParOf" srcId="{20393BC0-9FE9-D54B-B1E9-E35D9EB0EE67}" destId="{851673A7-A319-904E-9CC3-2A8EB5DB9EBD}" srcOrd="0" destOrd="0" presId="urn:microsoft.com/office/officeart/2005/8/layout/matrix3"/>
    <dgm:cxn modelId="{D0F049A3-5365-4143-9EC8-9199A47BD4EA}" type="presParOf" srcId="{20393BC0-9FE9-D54B-B1E9-E35D9EB0EE67}" destId="{99D046BE-474E-C345-8F92-24EA43890A39}" srcOrd="1" destOrd="0" presId="urn:microsoft.com/office/officeart/2005/8/layout/matrix3"/>
    <dgm:cxn modelId="{1406FE62-DE93-FC47-A6D2-221CE028B959}" type="presParOf" srcId="{20393BC0-9FE9-D54B-B1E9-E35D9EB0EE67}" destId="{EF419DE4-62CF-3A4B-A3A5-CC1FEC88288B}" srcOrd="2" destOrd="0" presId="urn:microsoft.com/office/officeart/2005/8/layout/matrix3"/>
    <dgm:cxn modelId="{C4D9CA49-E729-4F46-A9AE-BCA957E27AFA}" type="presParOf" srcId="{20393BC0-9FE9-D54B-B1E9-E35D9EB0EE67}" destId="{BCD4DB3D-0EDA-5043-AF7B-89FE21DF9279}" srcOrd="3" destOrd="0" presId="urn:microsoft.com/office/officeart/2005/8/layout/matrix3"/>
    <dgm:cxn modelId="{1AA9B306-442F-E54D-A19A-316B1B0462F9}" type="presParOf" srcId="{20393BC0-9FE9-D54B-B1E9-E35D9EB0EE67}" destId="{43AF103F-E0AB-0B41-8740-EBC718FC35F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513ADC3-E541-3746-AC42-920255900D2A}" type="doc">
      <dgm:prSet loTypeId="urn:microsoft.com/office/officeart/2009/3/layout/IncreasingArrows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ED626BD-FF3B-904A-993E-5CEFA1A5815E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/>
            <a:t>Current</a:t>
          </a:r>
        </a:p>
      </dgm:t>
    </dgm:pt>
    <dgm:pt modelId="{7E40A29F-4D5F-D841-BD8D-CB25FC0E6E5A}" type="parTrans" cxnId="{C09CA7B6-E981-F346-B8E2-FDCEF220F9C9}">
      <dgm:prSet/>
      <dgm:spPr/>
      <dgm:t>
        <a:bodyPr/>
        <a:lstStyle/>
        <a:p>
          <a:endParaRPr lang="en-US"/>
        </a:p>
      </dgm:t>
    </dgm:pt>
    <dgm:pt modelId="{D797FBDB-8B48-8747-9A77-BA45F6E8442B}" type="sibTrans" cxnId="{C09CA7B6-E981-F346-B8E2-FDCEF220F9C9}">
      <dgm:prSet/>
      <dgm:spPr/>
      <dgm:t>
        <a:bodyPr/>
        <a:lstStyle/>
        <a:p>
          <a:endParaRPr lang="en-US"/>
        </a:p>
      </dgm:t>
    </dgm:pt>
    <dgm:pt modelId="{F3F24FEE-9513-9E4E-A35F-A8FBC7EBFB6E}">
      <dgm:prSet phldrT="[Text]"/>
      <dgm:spPr>
        <a:ln>
          <a:solidFill>
            <a:srgbClr val="7030A0"/>
          </a:solidFill>
        </a:ln>
      </dgm:spPr>
      <dgm:t>
        <a:bodyPr/>
        <a:lstStyle/>
        <a:p>
          <a:pPr>
            <a:buNone/>
          </a:pPr>
          <a:r>
            <a:rPr lang="en-US" sz="2600" b="1" dirty="0"/>
            <a:t>Decreased donor LT (DDLT)</a:t>
          </a:r>
        </a:p>
      </dgm:t>
    </dgm:pt>
    <dgm:pt modelId="{53C12EAC-6183-164D-9475-CADEED02B0B5}" type="parTrans" cxnId="{474301B4-6D61-194A-B12E-3F3B0038700A}">
      <dgm:prSet/>
      <dgm:spPr/>
      <dgm:t>
        <a:bodyPr/>
        <a:lstStyle/>
        <a:p>
          <a:endParaRPr lang="en-US"/>
        </a:p>
      </dgm:t>
    </dgm:pt>
    <dgm:pt modelId="{FAF416D3-16E4-8743-84CC-CC753E9827DB}" type="sibTrans" cxnId="{474301B4-6D61-194A-B12E-3F3B0038700A}">
      <dgm:prSet/>
      <dgm:spPr/>
      <dgm:t>
        <a:bodyPr/>
        <a:lstStyle/>
        <a:p>
          <a:endParaRPr lang="en-US"/>
        </a:p>
      </dgm:t>
    </dgm:pt>
    <dgm:pt modelId="{8F4DD1C6-1B29-B349-B12F-064283D75B99}">
      <dgm:prSet phldrT="[Text]"/>
      <dgm:spPr/>
      <dgm:t>
        <a:bodyPr/>
        <a:lstStyle/>
        <a:p>
          <a:r>
            <a:rPr lang="en-US" dirty="0"/>
            <a:t>Emerging</a:t>
          </a:r>
        </a:p>
      </dgm:t>
    </dgm:pt>
    <dgm:pt modelId="{1E73136B-B867-B24F-962E-793BF0C0E180}" type="parTrans" cxnId="{3B5643E0-3EE7-C846-B2B2-35E03DCB7980}">
      <dgm:prSet/>
      <dgm:spPr/>
      <dgm:t>
        <a:bodyPr/>
        <a:lstStyle/>
        <a:p>
          <a:endParaRPr lang="en-US"/>
        </a:p>
      </dgm:t>
    </dgm:pt>
    <dgm:pt modelId="{89B6C686-E274-8049-80FA-7553C36BF87A}" type="sibTrans" cxnId="{3B5643E0-3EE7-C846-B2B2-35E03DCB7980}">
      <dgm:prSet/>
      <dgm:spPr/>
      <dgm:t>
        <a:bodyPr/>
        <a:lstStyle/>
        <a:p>
          <a:endParaRPr lang="en-US"/>
        </a:p>
      </dgm:t>
    </dgm:pt>
    <dgm:pt modelId="{6BD67C52-D5BF-8B4A-80E9-BF7B5C1E99BD}">
      <dgm:prSet phldrT="[Text]"/>
      <dgm:spPr/>
      <dgm:t>
        <a:bodyPr/>
        <a:lstStyle/>
        <a:p>
          <a:r>
            <a:rPr lang="en-US" dirty="0"/>
            <a:t>Machine perfusion</a:t>
          </a:r>
        </a:p>
      </dgm:t>
    </dgm:pt>
    <dgm:pt modelId="{DF5FE6C8-713C-E543-8D9F-EB789983B73F}" type="parTrans" cxnId="{B8334D1B-D149-044C-8961-EA216047A668}">
      <dgm:prSet/>
      <dgm:spPr/>
      <dgm:t>
        <a:bodyPr/>
        <a:lstStyle/>
        <a:p>
          <a:endParaRPr lang="en-US"/>
        </a:p>
      </dgm:t>
    </dgm:pt>
    <dgm:pt modelId="{8660AA24-5442-2043-94A4-2FDC8717ED1B}" type="sibTrans" cxnId="{B8334D1B-D149-044C-8961-EA216047A668}">
      <dgm:prSet/>
      <dgm:spPr/>
      <dgm:t>
        <a:bodyPr/>
        <a:lstStyle/>
        <a:p>
          <a:endParaRPr lang="en-US"/>
        </a:p>
      </dgm:t>
    </dgm:pt>
    <dgm:pt modelId="{E506D4BB-48A6-B142-9986-38EC647438D6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Future</a:t>
          </a:r>
        </a:p>
      </dgm:t>
    </dgm:pt>
    <dgm:pt modelId="{F51C9BBD-325B-3845-B418-0E50B8B6B560}" type="parTrans" cxnId="{46CFEA7E-C508-984A-9ECC-EDF23E8CBBA4}">
      <dgm:prSet/>
      <dgm:spPr/>
      <dgm:t>
        <a:bodyPr/>
        <a:lstStyle/>
        <a:p>
          <a:endParaRPr lang="en-US"/>
        </a:p>
      </dgm:t>
    </dgm:pt>
    <dgm:pt modelId="{C0E1569C-1573-C246-A47D-A53485564B62}" type="sibTrans" cxnId="{46CFEA7E-C508-984A-9ECC-EDF23E8CBBA4}">
      <dgm:prSet/>
      <dgm:spPr/>
      <dgm:t>
        <a:bodyPr/>
        <a:lstStyle/>
        <a:p>
          <a:endParaRPr lang="en-US"/>
        </a:p>
      </dgm:t>
    </dgm:pt>
    <dgm:pt modelId="{2A8F3B66-11E2-DE41-BAC8-65D1EE54B005}">
      <dgm:prSet phldrT="[Text]"/>
      <dgm:spPr>
        <a:ln>
          <a:solidFill>
            <a:srgbClr val="00B050"/>
          </a:solidFill>
        </a:ln>
      </dgm:spPr>
      <dgm:t>
        <a:bodyPr/>
        <a:lstStyle/>
        <a:p>
          <a:r>
            <a:rPr lang="en-US" dirty="0"/>
            <a:t>Xenotransplantation</a:t>
          </a:r>
        </a:p>
      </dgm:t>
    </dgm:pt>
    <dgm:pt modelId="{A5863730-5523-4F4F-895F-DF793EBBDCC4}" type="parTrans" cxnId="{99E1A791-1C6A-6E4A-8F2F-5FA2AAE217BF}">
      <dgm:prSet/>
      <dgm:spPr/>
      <dgm:t>
        <a:bodyPr/>
        <a:lstStyle/>
        <a:p>
          <a:endParaRPr lang="en-US"/>
        </a:p>
      </dgm:t>
    </dgm:pt>
    <dgm:pt modelId="{12B1E10A-0F85-2D46-B47F-B5C0AD3F0DF0}" type="sibTrans" cxnId="{99E1A791-1C6A-6E4A-8F2F-5FA2AAE217BF}">
      <dgm:prSet/>
      <dgm:spPr/>
      <dgm:t>
        <a:bodyPr/>
        <a:lstStyle/>
        <a:p>
          <a:endParaRPr lang="en-US"/>
        </a:p>
      </dgm:t>
    </dgm:pt>
    <dgm:pt modelId="{34CAE3AC-418E-C24E-9D59-6F4696D87E7F}">
      <dgm:prSet phldrT="[Text]" custT="1"/>
      <dgm:spPr>
        <a:ln>
          <a:solidFill>
            <a:srgbClr val="7030A0"/>
          </a:solidFill>
        </a:ln>
      </dgm:spPr>
      <dgm:t>
        <a:bodyPr/>
        <a:lstStyle/>
        <a:p>
          <a:pPr>
            <a:buNone/>
          </a:pPr>
          <a:endParaRPr lang="en-US" sz="1400" dirty="0"/>
        </a:p>
        <a:p>
          <a:pPr>
            <a:buNone/>
          </a:pPr>
          <a:r>
            <a:rPr lang="en-US" sz="2600" b="1" dirty="0"/>
            <a:t>Living donor LT (LDLT</a:t>
          </a:r>
          <a:r>
            <a:rPr lang="en-US" sz="2600" dirty="0"/>
            <a:t>)</a:t>
          </a:r>
        </a:p>
      </dgm:t>
    </dgm:pt>
    <dgm:pt modelId="{7655F5E6-F32F-A94D-B633-90E07C4DE255}" type="parTrans" cxnId="{21501FC5-F5DB-7E41-B874-82CBA7250EAE}">
      <dgm:prSet/>
      <dgm:spPr/>
      <dgm:t>
        <a:bodyPr/>
        <a:lstStyle/>
        <a:p>
          <a:endParaRPr lang="en-US"/>
        </a:p>
      </dgm:t>
    </dgm:pt>
    <dgm:pt modelId="{E9C00F7F-9B80-4B4A-9BBC-887A0E2F4FDA}" type="sibTrans" cxnId="{21501FC5-F5DB-7E41-B874-82CBA7250EAE}">
      <dgm:prSet/>
      <dgm:spPr/>
      <dgm:t>
        <a:bodyPr/>
        <a:lstStyle/>
        <a:p>
          <a:endParaRPr lang="en-US"/>
        </a:p>
      </dgm:t>
    </dgm:pt>
    <dgm:pt modelId="{1BD0713B-5B14-EE4B-81F4-9FAB5B442DDB}">
      <dgm:prSet phldrT="[Text]"/>
      <dgm:spPr/>
      <dgm:t>
        <a:bodyPr/>
        <a:lstStyle/>
        <a:p>
          <a:r>
            <a:rPr lang="en-US" dirty="0"/>
            <a:t>Robotic living donor surgery</a:t>
          </a:r>
        </a:p>
      </dgm:t>
    </dgm:pt>
    <dgm:pt modelId="{CC7C5162-D6B4-8B42-A758-E98D89AA03EB}" type="parTrans" cxnId="{6CB4C52B-4BF8-664A-A1EE-6979750A3B0A}">
      <dgm:prSet/>
      <dgm:spPr/>
      <dgm:t>
        <a:bodyPr/>
        <a:lstStyle/>
        <a:p>
          <a:endParaRPr lang="en-US"/>
        </a:p>
      </dgm:t>
    </dgm:pt>
    <dgm:pt modelId="{B4E67D48-52A9-6C45-842C-E9FE4C8FC0F0}" type="sibTrans" cxnId="{6CB4C52B-4BF8-664A-A1EE-6979750A3B0A}">
      <dgm:prSet/>
      <dgm:spPr/>
      <dgm:t>
        <a:bodyPr/>
        <a:lstStyle/>
        <a:p>
          <a:endParaRPr lang="en-US"/>
        </a:p>
      </dgm:t>
    </dgm:pt>
    <dgm:pt modelId="{06C25DFF-D87E-9E4C-89F4-B40BFC93A0C5}">
      <dgm:prSet phldrT="[Text]"/>
      <dgm:spPr/>
      <dgm:t>
        <a:bodyPr/>
        <a:lstStyle/>
        <a:p>
          <a:r>
            <a:rPr lang="en-US" dirty="0"/>
            <a:t>Paired liver exchange</a:t>
          </a:r>
        </a:p>
      </dgm:t>
    </dgm:pt>
    <dgm:pt modelId="{34D4C655-B7AE-3849-9F5D-8928865F9E75}" type="parTrans" cxnId="{DAB97C1C-8945-C245-9F8B-6F568282B44D}">
      <dgm:prSet/>
      <dgm:spPr/>
      <dgm:t>
        <a:bodyPr/>
        <a:lstStyle/>
        <a:p>
          <a:endParaRPr lang="en-US"/>
        </a:p>
      </dgm:t>
    </dgm:pt>
    <dgm:pt modelId="{5DBFC8E1-230C-C747-A929-66CC81DE73EB}" type="sibTrans" cxnId="{DAB97C1C-8945-C245-9F8B-6F568282B44D}">
      <dgm:prSet/>
      <dgm:spPr/>
      <dgm:t>
        <a:bodyPr/>
        <a:lstStyle/>
        <a:p>
          <a:endParaRPr lang="en-US"/>
        </a:p>
      </dgm:t>
    </dgm:pt>
    <dgm:pt modelId="{C848F1C5-6F7C-F045-855C-D89F7E2A473E}">
      <dgm:prSet phldrT="[Text]"/>
      <dgm:spPr>
        <a:ln>
          <a:solidFill>
            <a:srgbClr val="7030A0"/>
          </a:solidFill>
        </a:ln>
      </dgm:spPr>
      <dgm:t>
        <a:bodyPr/>
        <a:lstStyle/>
        <a:p>
          <a:pPr>
            <a:buNone/>
          </a:pPr>
          <a:r>
            <a:rPr lang="en-US" sz="2000" dirty="0"/>
            <a:t>	HCV viremic donors</a:t>
          </a:r>
        </a:p>
      </dgm:t>
    </dgm:pt>
    <dgm:pt modelId="{2002015A-646F-F74F-B03E-FC950399091C}" type="parTrans" cxnId="{A783DCFA-5F03-A544-B742-B9115F6E7C82}">
      <dgm:prSet/>
      <dgm:spPr/>
      <dgm:t>
        <a:bodyPr/>
        <a:lstStyle/>
        <a:p>
          <a:endParaRPr lang="en-US"/>
        </a:p>
      </dgm:t>
    </dgm:pt>
    <dgm:pt modelId="{795B8EDE-FA62-B74A-AEB8-BF55CBE0A717}" type="sibTrans" cxnId="{A783DCFA-5F03-A544-B742-B9115F6E7C82}">
      <dgm:prSet/>
      <dgm:spPr/>
      <dgm:t>
        <a:bodyPr/>
        <a:lstStyle/>
        <a:p>
          <a:endParaRPr lang="en-US"/>
        </a:p>
      </dgm:t>
    </dgm:pt>
    <dgm:pt modelId="{3791CC52-3E93-EE4F-A569-FF35CBE1A670}">
      <dgm:prSet phldrT="[Text]"/>
      <dgm:spPr>
        <a:ln>
          <a:solidFill>
            <a:srgbClr val="7030A0"/>
          </a:solidFill>
        </a:ln>
      </dgm:spPr>
      <dgm:t>
        <a:bodyPr/>
        <a:lstStyle/>
        <a:p>
          <a:pPr>
            <a:buNone/>
          </a:pPr>
          <a:r>
            <a:rPr lang="en-US" sz="2000" dirty="0"/>
            <a:t>	Technical innovations</a:t>
          </a:r>
        </a:p>
      </dgm:t>
    </dgm:pt>
    <dgm:pt modelId="{AF3A7D23-2BE6-3D4C-8EC0-CA5EBB9009FA}" type="parTrans" cxnId="{1A72E8AE-6284-084B-86F5-7929AA07BF94}">
      <dgm:prSet/>
      <dgm:spPr/>
      <dgm:t>
        <a:bodyPr/>
        <a:lstStyle/>
        <a:p>
          <a:endParaRPr lang="en-US"/>
        </a:p>
      </dgm:t>
    </dgm:pt>
    <dgm:pt modelId="{01577AB2-FBF0-4345-BFC3-935FF4BC9C7B}" type="sibTrans" cxnId="{1A72E8AE-6284-084B-86F5-7929AA07BF94}">
      <dgm:prSet/>
      <dgm:spPr/>
      <dgm:t>
        <a:bodyPr/>
        <a:lstStyle/>
        <a:p>
          <a:endParaRPr lang="en-US"/>
        </a:p>
      </dgm:t>
    </dgm:pt>
    <dgm:pt modelId="{9BFC4931-353B-3745-B94A-AA29E81079BE}">
      <dgm:prSet phldrT="[Text]"/>
      <dgm:spPr>
        <a:ln>
          <a:solidFill>
            <a:srgbClr val="7030A0"/>
          </a:solidFill>
        </a:ln>
      </dgm:spPr>
      <dgm:t>
        <a:bodyPr/>
        <a:lstStyle/>
        <a:p>
          <a:pPr>
            <a:buNone/>
          </a:pPr>
          <a:r>
            <a:rPr lang="en-US" sz="2000" dirty="0"/>
            <a:t>    Anti-HBc donors</a:t>
          </a:r>
        </a:p>
      </dgm:t>
    </dgm:pt>
    <dgm:pt modelId="{20B8A10F-D175-534A-9816-205EB6CA962E}" type="parTrans" cxnId="{8657BE5D-DA7F-CA40-815F-B100ED3D28FD}">
      <dgm:prSet/>
      <dgm:spPr/>
      <dgm:t>
        <a:bodyPr/>
        <a:lstStyle/>
        <a:p>
          <a:endParaRPr lang="en-US"/>
        </a:p>
      </dgm:t>
    </dgm:pt>
    <dgm:pt modelId="{546CEFA6-4E8C-5540-8B2A-BB7A0C892812}" type="sibTrans" cxnId="{8657BE5D-DA7F-CA40-815F-B100ED3D28FD}">
      <dgm:prSet/>
      <dgm:spPr/>
      <dgm:t>
        <a:bodyPr/>
        <a:lstStyle/>
        <a:p>
          <a:endParaRPr lang="en-US"/>
        </a:p>
      </dgm:t>
    </dgm:pt>
    <dgm:pt modelId="{7011CE6C-3678-9840-99F1-DC326FFC3F9A}">
      <dgm:prSet phldrT="[Text]" custT="1"/>
      <dgm:spPr>
        <a:ln>
          <a:solidFill>
            <a:srgbClr val="7030A0"/>
          </a:solidFill>
        </a:ln>
      </dgm:spPr>
      <dgm:t>
        <a:bodyPr/>
        <a:lstStyle/>
        <a:p>
          <a:pPr>
            <a:buNone/>
          </a:pPr>
          <a:r>
            <a:rPr lang="en-US" sz="2000" dirty="0"/>
            <a:t>HBsAg+ donors</a:t>
          </a:r>
        </a:p>
      </dgm:t>
    </dgm:pt>
    <dgm:pt modelId="{B559CF72-46C5-9243-9536-C1677ABBB8D1}" type="parTrans" cxnId="{8B674307-0DA5-9D46-B518-5BF82527D76D}">
      <dgm:prSet/>
      <dgm:spPr/>
      <dgm:t>
        <a:bodyPr/>
        <a:lstStyle/>
        <a:p>
          <a:endParaRPr lang="en-US"/>
        </a:p>
      </dgm:t>
    </dgm:pt>
    <dgm:pt modelId="{7CDCD881-1ACD-8142-AE3E-5FCFD5558E37}" type="sibTrans" cxnId="{8B674307-0DA5-9D46-B518-5BF82527D76D}">
      <dgm:prSet/>
      <dgm:spPr/>
      <dgm:t>
        <a:bodyPr/>
        <a:lstStyle/>
        <a:p>
          <a:endParaRPr lang="en-US"/>
        </a:p>
      </dgm:t>
    </dgm:pt>
    <dgm:pt modelId="{9D153F1F-CB22-5443-A5D4-92FC841002FF}" type="pres">
      <dgm:prSet presAssocID="{1513ADC3-E541-3746-AC42-920255900D2A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56493CAA-1EC8-6F41-9679-17F9446BB2AA}" type="pres">
      <dgm:prSet presAssocID="{9ED626BD-FF3B-904A-993E-5CEFA1A5815E}" presName="parentText1" presStyleLbl="node1" presStyleIdx="0" presStyleCnt="3" custScaleX="101045">
        <dgm:presLayoutVars>
          <dgm:chMax/>
          <dgm:chPref val="3"/>
          <dgm:bulletEnabled val="1"/>
        </dgm:presLayoutVars>
      </dgm:prSet>
      <dgm:spPr/>
    </dgm:pt>
    <dgm:pt modelId="{E921E3E2-B80D-2044-9634-2ADBD883EB01}" type="pres">
      <dgm:prSet presAssocID="{9ED626BD-FF3B-904A-993E-5CEFA1A5815E}" presName="childText1" presStyleLbl="solidAlignAcc1" presStyleIdx="0" presStyleCnt="3" custScaleY="112312" custLinFactNeighborX="-1037" custLinFactNeighborY="361">
        <dgm:presLayoutVars>
          <dgm:chMax val="0"/>
          <dgm:chPref val="0"/>
          <dgm:bulletEnabled val="1"/>
        </dgm:presLayoutVars>
      </dgm:prSet>
      <dgm:spPr/>
    </dgm:pt>
    <dgm:pt modelId="{1CEDAF4E-B852-904F-9E00-964921BB9ADA}" type="pres">
      <dgm:prSet presAssocID="{8F4DD1C6-1B29-B349-B12F-064283D75B99}" presName="parentText2" presStyleLbl="node1" presStyleIdx="1" presStyleCnt="3" custLinFactNeighborX="160" custLinFactNeighborY="9912">
        <dgm:presLayoutVars>
          <dgm:chMax/>
          <dgm:chPref val="3"/>
          <dgm:bulletEnabled val="1"/>
        </dgm:presLayoutVars>
      </dgm:prSet>
      <dgm:spPr/>
    </dgm:pt>
    <dgm:pt modelId="{7EE87DD4-34A6-3B4D-B923-7AEDEC1C7BB0}" type="pres">
      <dgm:prSet presAssocID="{8F4DD1C6-1B29-B349-B12F-064283D75B99}" presName="childText2" presStyleLbl="solidAlignAcc1" presStyleIdx="1" presStyleCnt="3" custScaleY="87766" custLinFactNeighborX="361" custLinFactNeighborY="-792">
        <dgm:presLayoutVars>
          <dgm:chMax val="0"/>
          <dgm:chPref val="0"/>
          <dgm:bulletEnabled val="1"/>
        </dgm:presLayoutVars>
      </dgm:prSet>
      <dgm:spPr/>
    </dgm:pt>
    <dgm:pt modelId="{389C7463-9DE8-EC48-984D-E6734753A64D}" type="pres">
      <dgm:prSet presAssocID="{E506D4BB-48A6-B142-9986-38EC647438D6}" presName="parentText3" presStyleLbl="node1" presStyleIdx="2" presStyleCnt="3" custLinFactNeighborX="1735" custLinFactNeighborY="27590">
        <dgm:presLayoutVars>
          <dgm:chMax/>
          <dgm:chPref val="3"/>
          <dgm:bulletEnabled val="1"/>
        </dgm:presLayoutVars>
      </dgm:prSet>
      <dgm:spPr/>
    </dgm:pt>
    <dgm:pt modelId="{9CE87096-773B-8F4F-8A42-63844C8FA4C1}" type="pres">
      <dgm:prSet presAssocID="{E506D4BB-48A6-B142-9986-38EC647438D6}" presName="childText3" presStyleLbl="solidAlignAcc1" presStyleIdx="2" presStyleCnt="3" custScaleY="30240" custLinFactNeighborX="2885" custLinFactNeighborY="-21690">
        <dgm:presLayoutVars>
          <dgm:chMax val="0"/>
          <dgm:chPref val="0"/>
          <dgm:bulletEnabled val="1"/>
        </dgm:presLayoutVars>
      </dgm:prSet>
      <dgm:spPr/>
    </dgm:pt>
  </dgm:ptLst>
  <dgm:cxnLst>
    <dgm:cxn modelId="{60153B00-2F14-5F4A-9026-645FA18C2D59}" type="presOf" srcId="{E506D4BB-48A6-B142-9986-38EC647438D6}" destId="{389C7463-9DE8-EC48-984D-E6734753A64D}" srcOrd="0" destOrd="0" presId="urn:microsoft.com/office/officeart/2009/3/layout/IncreasingArrowsProcess"/>
    <dgm:cxn modelId="{8B674307-0DA5-9D46-B518-5BF82527D76D}" srcId="{9BFC4931-353B-3745-B94A-AA29E81079BE}" destId="{7011CE6C-3678-9840-99F1-DC326FFC3F9A}" srcOrd="0" destOrd="0" parTransId="{B559CF72-46C5-9243-9536-C1677ABBB8D1}" sibTransId="{7CDCD881-1ACD-8142-AE3E-5FCFD5558E37}"/>
    <dgm:cxn modelId="{E397081B-47B6-A741-9381-2090A46595EB}" type="presOf" srcId="{F3F24FEE-9513-9E4E-A35F-A8FBC7EBFB6E}" destId="{E921E3E2-B80D-2044-9634-2ADBD883EB01}" srcOrd="0" destOrd="0" presId="urn:microsoft.com/office/officeart/2009/3/layout/IncreasingArrowsProcess"/>
    <dgm:cxn modelId="{B8334D1B-D149-044C-8961-EA216047A668}" srcId="{8F4DD1C6-1B29-B349-B12F-064283D75B99}" destId="{6BD67C52-D5BF-8B4A-80E9-BF7B5C1E99BD}" srcOrd="0" destOrd="0" parTransId="{DF5FE6C8-713C-E543-8D9F-EB789983B73F}" sibTransId="{8660AA24-5442-2043-94A4-2FDC8717ED1B}"/>
    <dgm:cxn modelId="{DAB97C1C-8945-C245-9F8B-6F568282B44D}" srcId="{8F4DD1C6-1B29-B349-B12F-064283D75B99}" destId="{06C25DFF-D87E-9E4C-89F4-B40BFC93A0C5}" srcOrd="2" destOrd="0" parTransId="{34D4C655-B7AE-3849-9F5D-8928865F9E75}" sibTransId="{5DBFC8E1-230C-C747-A929-66CC81DE73EB}"/>
    <dgm:cxn modelId="{D621C023-C6A8-D94B-9354-6CDB0C67F9CF}" type="presOf" srcId="{8F4DD1C6-1B29-B349-B12F-064283D75B99}" destId="{1CEDAF4E-B852-904F-9E00-964921BB9ADA}" srcOrd="0" destOrd="0" presId="urn:microsoft.com/office/officeart/2009/3/layout/IncreasingArrowsProcess"/>
    <dgm:cxn modelId="{6CB4C52B-4BF8-664A-A1EE-6979750A3B0A}" srcId="{8F4DD1C6-1B29-B349-B12F-064283D75B99}" destId="{1BD0713B-5B14-EE4B-81F4-9FAB5B442DDB}" srcOrd="1" destOrd="0" parTransId="{CC7C5162-D6B4-8B42-A758-E98D89AA03EB}" sibTransId="{B4E67D48-52A9-6C45-842C-E9FE4C8FC0F0}"/>
    <dgm:cxn modelId="{A087E92E-000B-584A-BA98-87FE089395F2}" type="presOf" srcId="{7011CE6C-3678-9840-99F1-DC326FFC3F9A}" destId="{E921E3E2-B80D-2044-9634-2ADBD883EB01}" srcOrd="0" destOrd="3" presId="urn:microsoft.com/office/officeart/2009/3/layout/IncreasingArrowsProcess"/>
    <dgm:cxn modelId="{22F6433F-03FC-A248-BF19-ABFD4F6B59FA}" type="presOf" srcId="{2A8F3B66-11E2-DE41-BAC8-65D1EE54B005}" destId="{9CE87096-773B-8F4F-8A42-63844C8FA4C1}" srcOrd="0" destOrd="0" presId="urn:microsoft.com/office/officeart/2009/3/layout/IncreasingArrowsProcess"/>
    <dgm:cxn modelId="{B422DB59-1F74-B444-8661-F3F9331D6DCD}" type="presOf" srcId="{C848F1C5-6F7C-F045-855C-D89F7E2A473E}" destId="{E921E3E2-B80D-2044-9634-2ADBD883EB01}" srcOrd="0" destOrd="1" presId="urn:microsoft.com/office/officeart/2009/3/layout/IncreasingArrowsProcess"/>
    <dgm:cxn modelId="{8657BE5D-DA7F-CA40-815F-B100ED3D28FD}" srcId="{F3F24FEE-9513-9E4E-A35F-A8FBC7EBFB6E}" destId="{9BFC4931-353B-3745-B94A-AA29E81079BE}" srcOrd="1" destOrd="0" parTransId="{20B8A10F-D175-534A-9816-205EB6CA962E}" sibTransId="{546CEFA6-4E8C-5540-8B2A-BB7A0C892812}"/>
    <dgm:cxn modelId="{1A9C4B63-B680-B242-8F86-1655270DF491}" type="presOf" srcId="{1513ADC3-E541-3746-AC42-920255900D2A}" destId="{9D153F1F-CB22-5443-A5D4-92FC841002FF}" srcOrd="0" destOrd="0" presId="urn:microsoft.com/office/officeart/2009/3/layout/IncreasingArrowsProcess"/>
    <dgm:cxn modelId="{58175667-6B5A-BF40-BD3F-26E171221538}" type="presOf" srcId="{06C25DFF-D87E-9E4C-89F4-B40BFC93A0C5}" destId="{7EE87DD4-34A6-3B4D-B923-7AEDEC1C7BB0}" srcOrd="0" destOrd="2" presId="urn:microsoft.com/office/officeart/2009/3/layout/IncreasingArrowsProcess"/>
    <dgm:cxn modelId="{46CFEA7E-C508-984A-9ECC-EDF23E8CBBA4}" srcId="{1513ADC3-E541-3746-AC42-920255900D2A}" destId="{E506D4BB-48A6-B142-9986-38EC647438D6}" srcOrd="2" destOrd="0" parTransId="{F51C9BBD-325B-3845-B418-0E50B8B6B560}" sibTransId="{C0E1569C-1573-C246-A47D-A53485564B62}"/>
    <dgm:cxn modelId="{99E1A791-1C6A-6E4A-8F2F-5FA2AAE217BF}" srcId="{E506D4BB-48A6-B142-9986-38EC647438D6}" destId="{2A8F3B66-11E2-DE41-BAC8-65D1EE54B005}" srcOrd="0" destOrd="0" parTransId="{A5863730-5523-4F4F-895F-DF793EBBDCC4}" sibTransId="{12B1E10A-0F85-2D46-B47F-B5C0AD3F0DF0}"/>
    <dgm:cxn modelId="{01BC1F93-B3B9-9641-B861-83DACBC2783A}" type="presOf" srcId="{3791CC52-3E93-EE4F-A569-FF35CBE1A670}" destId="{E921E3E2-B80D-2044-9634-2ADBD883EB01}" srcOrd="0" destOrd="5" presId="urn:microsoft.com/office/officeart/2009/3/layout/IncreasingArrowsProcess"/>
    <dgm:cxn modelId="{1A72E8AE-6284-084B-86F5-7929AA07BF94}" srcId="{34CAE3AC-418E-C24E-9D59-6F4696D87E7F}" destId="{3791CC52-3E93-EE4F-A569-FF35CBE1A670}" srcOrd="0" destOrd="0" parTransId="{AF3A7D23-2BE6-3D4C-8EC0-CA5EBB9009FA}" sibTransId="{01577AB2-FBF0-4345-BFC3-935FF4BC9C7B}"/>
    <dgm:cxn modelId="{474301B4-6D61-194A-B12E-3F3B0038700A}" srcId="{9ED626BD-FF3B-904A-993E-5CEFA1A5815E}" destId="{F3F24FEE-9513-9E4E-A35F-A8FBC7EBFB6E}" srcOrd="0" destOrd="0" parTransId="{53C12EAC-6183-164D-9475-CADEED02B0B5}" sibTransId="{FAF416D3-16E4-8743-84CC-CC753E9827DB}"/>
    <dgm:cxn modelId="{C09CA7B6-E981-F346-B8E2-FDCEF220F9C9}" srcId="{1513ADC3-E541-3746-AC42-920255900D2A}" destId="{9ED626BD-FF3B-904A-993E-5CEFA1A5815E}" srcOrd="0" destOrd="0" parTransId="{7E40A29F-4D5F-D841-BD8D-CB25FC0E6E5A}" sibTransId="{D797FBDB-8B48-8747-9A77-BA45F6E8442B}"/>
    <dgm:cxn modelId="{BAB07DB9-EBA0-8242-9D29-6DECB263B92C}" type="presOf" srcId="{9ED626BD-FF3B-904A-993E-5CEFA1A5815E}" destId="{56493CAA-1EC8-6F41-9679-17F9446BB2AA}" srcOrd="0" destOrd="0" presId="urn:microsoft.com/office/officeart/2009/3/layout/IncreasingArrowsProcess"/>
    <dgm:cxn modelId="{9BCED6C2-B805-5D42-ACC8-E7FC390A92E0}" type="presOf" srcId="{34CAE3AC-418E-C24E-9D59-6F4696D87E7F}" destId="{E921E3E2-B80D-2044-9634-2ADBD883EB01}" srcOrd="0" destOrd="4" presId="urn:microsoft.com/office/officeart/2009/3/layout/IncreasingArrowsProcess"/>
    <dgm:cxn modelId="{21501FC5-F5DB-7E41-B874-82CBA7250EAE}" srcId="{9ED626BD-FF3B-904A-993E-5CEFA1A5815E}" destId="{34CAE3AC-418E-C24E-9D59-6F4696D87E7F}" srcOrd="1" destOrd="0" parTransId="{7655F5E6-F32F-A94D-B633-90E07C4DE255}" sibTransId="{E9C00F7F-9B80-4B4A-9BBC-887A0E2F4FDA}"/>
    <dgm:cxn modelId="{2FE5F7CD-A030-DE44-A1BF-4F6920E2963E}" type="presOf" srcId="{1BD0713B-5B14-EE4B-81F4-9FAB5B442DDB}" destId="{7EE87DD4-34A6-3B4D-B923-7AEDEC1C7BB0}" srcOrd="0" destOrd="1" presId="urn:microsoft.com/office/officeart/2009/3/layout/IncreasingArrowsProcess"/>
    <dgm:cxn modelId="{E42A7DCF-E636-6A45-8911-B692C8A282C0}" type="presOf" srcId="{6BD67C52-D5BF-8B4A-80E9-BF7B5C1E99BD}" destId="{7EE87DD4-34A6-3B4D-B923-7AEDEC1C7BB0}" srcOrd="0" destOrd="0" presId="urn:microsoft.com/office/officeart/2009/3/layout/IncreasingArrowsProcess"/>
    <dgm:cxn modelId="{3B5643E0-3EE7-C846-B2B2-35E03DCB7980}" srcId="{1513ADC3-E541-3746-AC42-920255900D2A}" destId="{8F4DD1C6-1B29-B349-B12F-064283D75B99}" srcOrd="1" destOrd="0" parTransId="{1E73136B-B867-B24F-962E-793BF0C0E180}" sibTransId="{89B6C686-E274-8049-80FA-7553C36BF87A}"/>
    <dgm:cxn modelId="{0384D5EA-D053-DF47-9FED-20A6728076D5}" type="presOf" srcId="{9BFC4931-353B-3745-B94A-AA29E81079BE}" destId="{E921E3E2-B80D-2044-9634-2ADBD883EB01}" srcOrd="0" destOrd="2" presId="urn:microsoft.com/office/officeart/2009/3/layout/IncreasingArrowsProcess"/>
    <dgm:cxn modelId="{A783DCFA-5F03-A544-B742-B9115F6E7C82}" srcId="{F3F24FEE-9513-9E4E-A35F-A8FBC7EBFB6E}" destId="{C848F1C5-6F7C-F045-855C-D89F7E2A473E}" srcOrd="0" destOrd="0" parTransId="{2002015A-646F-F74F-B03E-FC950399091C}" sibTransId="{795B8EDE-FA62-B74A-AEB8-BF55CBE0A717}"/>
    <dgm:cxn modelId="{B9B50BEC-EC70-BF42-B644-E5D4757C7C9F}" type="presParOf" srcId="{9D153F1F-CB22-5443-A5D4-92FC841002FF}" destId="{56493CAA-1EC8-6F41-9679-17F9446BB2AA}" srcOrd="0" destOrd="0" presId="urn:microsoft.com/office/officeart/2009/3/layout/IncreasingArrowsProcess"/>
    <dgm:cxn modelId="{68B77B33-D27F-BF4A-AE06-FCD5FF828C1C}" type="presParOf" srcId="{9D153F1F-CB22-5443-A5D4-92FC841002FF}" destId="{E921E3E2-B80D-2044-9634-2ADBD883EB01}" srcOrd="1" destOrd="0" presId="urn:microsoft.com/office/officeart/2009/3/layout/IncreasingArrowsProcess"/>
    <dgm:cxn modelId="{299DA4BD-DF13-E340-B190-A2E51CF33CD9}" type="presParOf" srcId="{9D153F1F-CB22-5443-A5D4-92FC841002FF}" destId="{1CEDAF4E-B852-904F-9E00-964921BB9ADA}" srcOrd="2" destOrd="0" presId="urn:microsoft.com/office/officeart/2009/3/layout/IncreasingArrowsProcess"/>
    <dgm:cxn modelId="{01620B0B-C04C-6048-9EAA-63FEA2114961}" type="presParOf" srcId="{9D153F1F-CB22-5443-A5D4-92FC841002FF}" destId="{7EE87DD4-34A6-3B4D-B923-7AEDEC1C7BB0}" srcOrd="3" destOrd="0" presId="urn:microsoft.com/office/officeart/2009/3/layout/IncreasingArrowsProcess"/>
    <dgm:cxn modelId="{30A95326-6122-DF4B-AD1D-49F4342FB2AD}" type="presParOf" srcId="{9D153F1F-CB22-5443-A5D4-92FC841002FF}" destId="{389C7463-9DE8-EC48-984D-E6734753A64D}" srcOrd="4" destOrd="0" presId="urn:microsoft.com/office/officeart/2009/3/layout/IncreasingArrowsProcess"/>
    <dgm:cxn modelId="{46CB6079-4C37-0542-8BEF-31FEE712D57C}" type="presParOf" srcId="{9D153F1F-CB22-5443-A5D4-92FC841002FF}" destId="{9CE87096-773B-8F4F-8A42-63844C8FA4C1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0A3245-9DAD-4FA9-A193-2DF02A23971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A9A4D87-6C21-4C41-A86B-53F56A912442}">
      <dgm:prSet phldrT="[Texto]"/>
      <dgm:spPr/>
      <dgm:t>
        <a:bodyPr/>
        <a:lstStyle/>
        <a:p>
          <a:r>
            <a:rPr lang="es-ES" dirty="0" err="1"/>
            <a:t>Liver</a:t>
          </a:r>
          <a:r>
            <a:rPr lang="es-ES" dirty="0"/>
            <a:t> </a:t>
          </a:r>
          <a:r>
            <a:rPr lang="es-ES" dirty="0" err="1"/>
            <a:t>graft</a:t>
          </a:r>
          <a:r>
            <a:rPr lang="es-ES" dirty="0"/>
            <a:t> </a:t>
          </a:r>
          <a:r>
            <a:rPr lang="es-ES" dirty="0" err="1"/>
            <a:t>preconditioning</a:t>
          </a:r>
          <a:endParaRPr lang="es-ES" dirty="0"/>
        </a:p>
      </dgm:t>
    </dgm:pt>
    <dgm:pt modelId="{C195150C-676E-4FFB-9192-591FC1F7F1F5}" type="parTrans" cxnId="{14E3969D-721F-48EC-AB39-C1A091F1E293}">
      <dgm:prSet/>
      <dgm:spPr/>
      <dgm:t>
        <a:bodyPr/>
        <a:lstStyle/>
        <a:p>
          <a:endParaRPr lang="es-ES"/>
        </a:p>
      </dgm:t>
    </dgm:pt>
    <dgm:pt modelId="{42387CFC-C23E-4CB8-9BA7-D0CD18D053CF}" type="sibTrans" cxnId="{14E3969D-721F-48EC-AB39-C1A091F1E293}">
      <dgm:prSet/>
      <dgm:spPr/>
      <dgm:t>
        <a:bodyPr/>
        <a:lstStyle/>
        <a:p>
          <a:endParaRPr lang="es-ES"/>
        </a:p>
      </dgm:t>
    </dgm:pt>
    <dgm:pt modelId="{7AE3708C-42CD-4625-9F65-F398A0ADFF0F}">
      <dgm:prSet phldrT="[Texto]"/>
      <dgm:spPr/>
      <dgm:t>
        <a:bodyPr/>
        <a:lstStyle/>
        <a:p>
          <a:r>
            <a:rPr lang="es-ES" dirty="0" err="1"/>
            <a:t>Graft</a:t>
          </a:r>
          <a:r>
            <a:rPr lang="es-ES" dirty="0"/>
            <a:t> </a:t>
          </a:r>
          <a:r>
            <a:rPr lang="es-ES" dirty="0" err="1"/>
            <a:t>perfusion</a:t>
          </a:r>
          <a:r>
            <a:rPr lang="es-ES" dirty="0"/>
            <a:t> </a:t>
          </a:r>
        </a:p>
      </dgm:t>
    </dgm:pt>
    <dgm:pt modelId="{47527493-7FFD-432C-846E-88CFA57EFA5D}" type="parTrans" cxnId="{2C998B47-3E3D-47E7-9CFA-E14C929CCEF4}">
      <dgm:prSet/>
      <dgm:spPr/>
      <dgm:t>
        <a:bodyPr/>
        <a:lstStyle/>
        <a:p>
          <a:endParaRPr lang="es-ES"/>
        </a:p>
      </dgm:t>
    </dgm:pt>
    <dgm:pt modelId="{0E99661C-89A4-4113-8EC2-B2CEFE782BBF}" type="sibTrans" cxnId="{2C998B47-3E3D-47E7-9CFA-E14C929CCEF4}">
      <dgm:prSet/>
      <dgm:spPr/>
      <dgm:t>
        <a:bodyPr/>
        <a:lstStyle/>
        <a:p>
          <a:endParaRPr lang="es-ES"/>
        </a:p>
      </dgm:t>
    </dgm:pt>
    <dgm:pt modelId="{1AF06A81-8114-41CB-B1EA-FF9BA42C5EFB}">
      <dgm:prSet phldrT="[Texto]"/>
      <dgm:spPr/>
      <dgm:t>
        <a:bodyPr/>
        <a:lstStyle/>
        <a:p>
          <a:r>
            <a:rPr lang="es-ES" dirty="0" err="1"/>
            <a:t>Systems</a:t>
          </a:r>
          <a:r>
            <a:rPr lang="es-ES" dirty="0"/>
            <a:t> </a:t>
          </a:r>
          <a:r>
            <a:rPr lang="es-ES" dirty="0" err="1"/>
            <a:t>to</a:t>
          </a:r>
          <a:r>
            <a:rPr lang="es-ES" dirty="0"/>
            <a:t> </a:t>
          </a:r>
          <a:r>
            <a:rPr lang="es-ES" dirty="0" err="1"/>
            <a:t>improve</a:t>
          </a:r>
          <a:r>
            <a:rPr lang="es-ES" dirty="0"/>
            <a:t> </a:t>
          </a:r>
          <a:r>
            <a:rPr lang="es-ES" dirty="0" err="1"/>
            <a:t>oxygenation</a:t>
          </a:r>
          <a:endParaRPr lang="es-ES" dirty="0"/>
        </a:p>
      </dgm:t>
    </dgm:pt>
    <dgm:pt modelId="{49697563-2ED3-4F90-B829-F437BC84EA59}" type="parTrans" cxnId="{60BAFA29-8635-4957-B6D2-5DD78B33D794}">
      <dgm:prSet/>
      <dgm:spPr/>
      <dgm:t>
        <a:bodyPr/>
        <a:lstStyle/>
        <a:p>
          <a:endParaRPr lang="es-ES"/>
        </a:p>
      </dgm:t>
    </dgm:pt>
    <dgm:pt modelId="{611AFD2A-C7FD-4DF5-A37E-BCB536D4569D}" type="sibTrans" cxnId="{60BAFA29-8635-4957-B6D2-5DD78B33D794}">
      <dgm:prSet/>
      <dgm:spPr/>
      <dgm:t>
        <a:bodyPr/>
        <a:lstStyle/>
        <a:p>
          <a:endParaRPr lang="es-ES"/>
        </a:p>
      </dgm:t>
    </dgm:pt>
    <dgm:pt modelId="{8904C46C-16DD-4989-A9B2-4A61758402B8}" type="pres">
      <dgm:prSet presAssocID="{190A3245-9DAD-4FA9-A193-2DF02A23971A}" presName="Name0" presStyleCnt="0">
        <dgm:presLayoutVars>
          <dgm:chMax val="7"/>
          <dgm:chPref val="7"/>
          <dgm:dir/>
        </dgm:presLayoutVars>
      </dgm:prSet>
      <dgm:spPr/>
    </dgm:pt>
    <dgm:pt modelId="{164896DD-9B54-487A-A876-0F3C254379F8}" type="pres">
      <dgm:prSet presAssocID="{190A3245-9DAD-4FA9-A193-2DF02A23971A}" presName="Name1" presStyleCnt="0"/>
      <dgm:spPr/>
    </dgm:pt>
    <dgm:pt modelId="{2E8D975B-BEFF-4969-A84B-88E8C6B92034}" type="pres">
      <dgm:prSet presAssocID="{190A3245-9DAD-4FA9-A193-2DF02A23971A}" presName="cycle" presStyleCnt="0"/>
      <dgm:spPr/>
    </dgm:pt>
    <dgm:pt modelId="{86F4597D-0AF2-4C4B-8252-EE51CD01028E}" type="pres">
      <dgm:prSet presAssocID="{190A3245-9DAD-4FA9-A193-2DF02A23971A}" presName="srcNode" presStyleLbl="node1" presStyleIdx="0" presStyleCnt="3"/>
      <dgm:spPr/>
    </dgm:pt>
    <dgm:pt modelId="{DAB1D398-2059-4C4F-A1F8-54D7734FCFCC}" type="pres">
      <dgm:prSet presAssocID="{190A3245-9DAD-4FA9-A193-2DF02A23971A}" presName="conn" presStyleLbl="parChTrans1D2" presStyleIdx="0" presStyleCnt="1"/>
      <dgm:spPr/>
    </dgm:pt>
    <dgm:pt modelId="{E300B1C2-80C8-4A1D-8624-AF0A49C712A6}" type="pres">
      <dgm:prSet presAssocID="{190A3245-9DAD-4FA9-A193-2DF02A23971A}" presName="extraNode" presStyleLbl="node1" presStyleIdx="0" presStyleCnt="3"/>
      <dgm:spPr/>
    </dgm:pt>
    <dgm:pt modelId="{E0DA5B76-D39E-4FC8-A034-9822270D82C1}" type="pres">
      <dgm:prSet presAssocID="{190A3245-9DAD-4FA9-A193-2DF02A23971A}" presName="dstNode" presStyleLbl="node1" presStyleIdx="0" presStyleCnt="3"/>
      <dgm:spPr/>
    </dgm:pt>
    <dgm:pt modelId="{0E2F3498-DCEA-4431-8B2E-5697FCD76C58}" type="pres">
      <dgm:prSet presAssocID="{CA9A4D87-6C21-4C41-A86B-53F56A912442}" presName="text_1" presStyleLbl="node1" presStyleIdx="0" presStyleCnt="3">
        <dgm:presLayoutVars>
          <dgm:bulletEnabled val="1"/>
        </dgm:presLayoutVars>
      </dgm:prSet>
      <dgm:spPr/>
    </dgm:pt>
    <dgm:pt modelId="{4B6518FA-12D3-4406-B7C4-DC3CDF7CB03C}" type="pres">
      <dgm:prSet presAssocID="{CA9A4D87-6C21-4C41-A86B-53F56A912442}" presName="accent_1" presStyleCnt="0"/>
      <dgm:spPr/>
    </dgm:pt>
    <dgm:pt modelId="{9E627809-F22A-4162-8BD4-9E3691AB963C}" type="pres">
      <dgm:prSet presAssocID="{CA9A4D87-6C21-4C41-A86B-53F56A912442}" presName="accentRepeatNode" presStyleLbl="solidFgAcc1" presStyleIdx="0" presStyleCnt="3"/>
      <dgm:spPr/>
    </dgm:pt>
    <dgm:pt modelId="{9FD1DC7F-0A7D-4DCD-98F8-246D9CE0C1DD}" type="pres">
      <dgm:prSet presAssocID="{7AE3708C-42CD-4625-9F65-F398A0ADFF0F}" presName="text_2" presStyleLbl="node1" presStyleIdx="1" presStyleCnt="3">
        <dgm:presLayoutVars>
          <dgm:bulletEnabled val="1"/>
        </dgm:presLayoutVars>
      </dgm:prSet>
      <dgm:spPr/>
    </dgm:pt>
    <dgm:pt modelId="{598B99F0-8000-40F7-ADE7-36BAEFED12A7}" type="pres">
      <dgm:prSet presAssocID="{7AE3708C-42CD-4625-9F65-F398A0ADFF0F}" presName="accent_2" presStyleCnt="0"/>
      <dgm:spPr/>
    </dgm:pt>
    <dgm:pt modelId="{675E5910-7FD6-4D00-A47E-2699C6667BC1}" type="pres">
      <dgm:prSet presAssocID="{7AE3708C-42CD-4625-9F65-F398A0ADFF0F}" presName="accentRepeatNode" presStyleLbl="solidFgAcc1" presStyleIdx="1" presStyleCnt="3"/>
      <dgm:spPr/>
    </dgm:pt>
    <dgm:pt modelId="{62F3A867-97FD-400F-8DF4-FA74E92DA961}" type="pres">
      <dgm:prSet presAssocID="{1AF06A81-8114-41CB-B1EA-FF9BA42C5EFB}" presName="text_3" presStyleLbl="node1" presStyleIdx="2" presStyleCnt="3">
        <dgm:presLayoutVars>
          <dgm:bulletEnabled val="1"/>
        </dgm:presLayoutVars>
      </dgm:prSet>
      <dgm:spPr/>
    </dgm:pt>
    <dgm:pt modelId="{E12803AA-55FE-432A-BA40-22D4854100E8}" type="pres">
      <dgm:prSet presAssocID="{1AF06A81-8114-41CB-B1EA-FF9BA42C5EFB}" presName="accent_3" presStyleCnt="0"/>
      <dgm:spPr/>
    </dgm:pt>
    <dgm:pt modelId="{448C2EA7-87F8-409D-BDF8-B641395B8901}" type="pres">
      <dgm:prSet presAssocID="{1AF06A81-8114-41CB-B1EA-FF9BA42C5EFB}" presName="accentRepeatNode" presStyleLbl="solidFgAcc1" presStyleIdx="2" presStyleCnt="3"/>
      <dgm:spPr/>
    </dgm:pt>
  </dgm:ptLst>
  <dgm:cxnLst>
    <dgm:cxn modelId="{60BAFA29-8635-4957-B6D2-5DD78B33D794}" srcId="{190A3245-9DAD-4FA9-A193-2DF02A23971A}" destId="{1AF06A81-8114-41CB-B1EA-FF9BA42C5EFB}" srcOrd="2" destOrd="0" parTransId="{49697563-2ED3-4F90-B829-F437BC84EA59}" sibTransId="{611AFD2A-C7FD-4DF5-A37E-BCB536D4569D}"/>
    <dgm:cxn modelId="{2C998B47-3E3D-47E7-9CFA-E14C929CCEF4}" srcId="{190A3245-9DAD-4FA9-A193-2DF02A23971A}" destId="{7AE3708C-42CD-4625-9F65-F398A0ADFF0F}" srcOrd="1" destOrd="0" parTransId="{47527493-7FFD-432C-846E-88CFA57EFA5D}" sibTransId="{0E99661C-89A4-4113-8EC2-B2CEFE782BBF}"/>
    <dgm:cxn modelId="{8AB1507E-0D64-4810-8159-40028D2F963D}" type="presOf" srcId="{7AE3708C-42CD-4625-9F65-F398A0ADFF0F}" destId="{9FD1DC7F-0A7D-4DCD-98F8-246D9CE0C1DD}" srcOrd="0" destOrd="0" presId="urn:microsoft.com/office/officeart/2008/layout/VerticalCurvedList"/>
    <dgm:cxn modelId="{CE9D5E82-292E-4188-B640-46568639B35F}" type="presOf" srcId="{1AF06A81-8114-41CB-B1EA-FF9BA42C5EFB}" destId="{62F3A867-97FD-400F-8DF4-FA74E92DA961}" srcOrd="0" destOrd="0" presId="urn:microsoft.com/office/officeart/2008/layout/VerticalCurvedList"/>
    <dgm:cxn modelId="{14E3969D-721F-48EC-AB39-C1A091F1E293}" srcId="{190A3245-9DAD-4FA9-A193-2DF02A23971A}" destId="{CA9A4D87-6C21-4C41-A86B-53F56A912442}" srcOrd="0" destOrd="0" parTransId="{C195150C-676E-4FFB-9192-591FC1F7F1F5}" sibTransId="{42387CFC-C23E-4CB8-9BA7-D0CD18D053CF}"/>
    <dgm:cxn modelId="{E552189F-CC5A-4C93-B1E9-5C9212DC59F0}" type="presOf" srcId="{CA9A4D87-6C21-4C41-A86B-53F56A912442}" destId="{0E2F3498-DCEA-4431-8B2E-5697FCD76C58}" srcOrd="0" destOrd="0" presId="urn:microsoft.com/office/officeart/2008/layout/VerticalCurvedList"/>
    <dgm:cxn modelId="{5BA24ED3-68E6-4943-8646-CE535D25CFD3}" type="presOf" srcId="{42387CFC-C23E-4CB8-9BA7-D0CD18D053CF}" destId="{DAB1D398-2059-4C4F-A1F8-54D7734FCFCC}" srcOrd="0" destOrd="0" presId="urn:microsoft.com/office/officeart/2008/layout/VerticalCurvedList"/>
    <dgm:cxn modelId="{4B9A93FA-426E-4054-B4BA-274E1CF3735D}" type="presOf" srcId="{190A3245-9DAD-4FA9-A193-2DF02A23971A}" destId="{8904C46C-16DD-4989-A9B2-4A61758402B8}" srcOrd="0" destOrd="0" presId="urn:microsoft.com/office/officeart/2008/layout/VerticalCurvedList"/>
    <dgm:cxn modelId="{2750DD32-2729-44A8-8ABF-DE47EDF61E0E}" type="presParOf" srcId="{8904C46C-16DD-4989-A9B2-4A61758402B8}" destId="{164896DD-9B54-487A-A876-0F3C254379F8}" srcOrd="0" destOrd="0" presId="urn:microsoft.com/office/officeart/2008/layout/VerticalCurvedList"/>
    <dgm:cxn modelId="{735C48F9-687E-4C4F-A981-8AD33FE0733E}" type="presParOf" srcId="{164896DD-9B54-487A-A876-0F3C254379F8}" destId="{2E8D975B-BEFF-4969-A84B-88E8C6B92034}" srcOrd="0" destOrd="0" presId="urn:microsoft.com/office/officeart/2008/layout/VerticalCurvedList"/>
    <dgm:cxn modelId="{B85891F3-6493-48C6-9E75-EABDD58A2985}" type="presParOf" srcId="{2E8D975B-BEFF-4969-A84B-88E8C6B92034}" destId="{86F4597D-0AF2-4C4B-8252-EE51CD01028E}" srcOrd="0" destOrd="0" presId="urn:microsoft.com/office/officeart/2008/layout/VerticalCurvedList"/>
    <dgm:cxn modelId="{4A68465B-ABAB-4D9C-A452-7727A55ED699}" type="presParOf" srcId="{2E8D975B-BEFF-4969-A84B-88E8C6B92034}" destId="{DAB1D398-2059-4C4F-A1F8-54D7734FCFCC}" srcOrd="1" destOrd="0" presId="urn:microsoft.com/office/officeart/2008/layout/VerticalCurvedList"/>
    <dgm:cxn modelId="{6C8C1E71-30B6-46D8-94FC-F75672DB71E0}" type="presParOf" srcId="{2E8D975B-BEFF-4969-A84B-88E8C6B92034}" destId="{E300B1C2-80C8-4A1D-8624-AF0A49C712A6}" srcOrd="2" destOrd="0" presId="urn:microsoft.com/office/officeart/2008/layout/VerticalCurvedList"/>
    <dgm:cxn modelId="{12AAB2A8-7E5F-47AB-871A-4E4B3EAB635B}" type="presParOf" srcId="{2E8D975B-BEFF-4969-A84B-88E8C6B92034}" destId="{E0DA5B76-D39E-4FC8-A034-9822270D82C1}" srcOrd="3" destOrd="0" presId="urn:microsoft.com/office/officeart/2008/layout/VerticalCurvedList"/>
    <dgm:cxn modelId="{973651F0-CDC6-4F8E-9EED-4F97FFD9FFC6}" type="presParOf" srcId="{164896DD-9B54-487A-A876-0F3C254379F8}" destId="{0E2F3498-DCEA-4431-8B2E-5697FCD76C58}" srcOrd="1" destOrd="0" presId="urn:microsoft.com/office/officeart/2008/layout/VerticalCurvedList"/>
    <dgm:cxn modelId="{7B8D097E-A5E5-4FA5-8204-628A32EAB035}" type="presParOf" srcId="{164896DD-9B54-487A-A876-0F3C254379F8}" destId="{4B6518FA-12D3-4406-B7C4-DC3CDF7CB03C}" srcOrd="2" destOrd="0" presId="urn:microsoft.com/office/officeart/2008/layout/VerticalCurvedList"/>
    <dgm:cxn modelId="{0AE67E59-016E-4079-8ABE-B33237A857BA}" type="presParOf" srcId="{4B6518FA-12D3-4406-B7C4-DC3CDF7CB03C}" destId="{9E627809-F22A-4162-8BD4-9E3691AB963C}" srcOrd="0" destOrd="0" presId="urn:microsoft.com/office/officeart/2008/layout/VerticalCurvedList"/>
    <dgm:cxn modelId="{1F6D2AD2-B94A-48E1-8C22-A569B6A8E76F}" type="presParOf" srcId="{164896DD-9B54-487A-A876-0F3C254379F8}" destId="{9FD1DC7F-0A7D-4DCD-98F8-246D9CE0C1DD}" srcOrd="3" destOrd="0" presId="urn:microsoft.com/office/officeart/2008/layout/VerticalCurvedList"/>
    <dgm:cxn modelId="{A31EF841-6308-44E2-8B96-6CA937525EDC}" type="presParOf" srcId="{164896DD-9B54-487A-A876-0F3C254379F8}" destId="{598B99F0-8000-40F7-ADE7-36BAEFED12A7}" srcOrd="4" destOrd="0" presId="urn:microsoft.com/office/officeart/2008/layout/VerticalCurvedList"/>
    <dgm:cxn modelId="{45009E35-94F8-4478-BCB9-27C6554234F9}" type="presParOf" srcId="{598B99F0-8000-40F7-ADE7-36BAEFED12A7}" destId="{675E5910-7FD6-4D00-A47E-2699C6667BC1}" srcOrd="0" destOrd="0" presId="urn:microsoft.com/office/officeart/2008/layout/VerticalCurvedList"/>
    <dgm:cxn modelId="{87CBB047-2E78-49A7-9EF9-246C0C0DBED3}" type="presParOf" srcId="{164896DD-9B54-487A-A876-0F3C254379F8}" destId="{62F3A867-97FD-400F-8DF4-FA74E92DA961}" srcOrd="5" destOrd="0" presId="urn:microsoft.com/office/officeart/2008/layout/VerticalCurvedList"/>
    <dgm:cxn modelId="{697FB236-07A1-45EB-9D56-82CCD5FC8DDB}" type="presParOf" srcId="{164896DD-9B54-487A-A876-0F3C254379F8}" destId="{E12803AA-55FE-432A-BA40-22D4854100E8}" srcOrd="6" destOrd="0" presId="urn:microsoft.com/office/officeart/2008/layout/VerticalCurvedList"/>
    <dgm:cxn modelId="{127B76CD-9677-4136-8AB0-1FDAE078655F}" type="presParOf" srcId="{E12803AA-55FE-432A-BA40-22D4854100E8}" destId="{448C2EA7-87F8-409D-BDF8-B641395B890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0AC8DB3-571D-CE44-BCF0-657184BFEA76}" type="doc">
      <dgm:prSet loTypeId="urn:microsoft.com/office/officeart/2005/8/layout/matrix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862381-B76D-8F4A-9BD9-518C7E6E0F93}">
      <dgm:prSet phldrT="[Text]" custT="1"/>
      <dgm:spPr/>
      <dgm:t>
        <a:bodyPr/>
        <a:lstStyle/>
        <a:p>
          <a:r>
            <a:rPr lang="en-US" sz="2400" dirty="0"/>
            <a:t>Obesity/ metabolic diseases</a:t>
          </a:r>
          <a:endParaRPr lang="en-US" sz="2200" dirty="0"/>
        </a:p>
      </dgm:t>
    </dgm:pt>
    <dgm:pt modelId="{7139671A-44B4-2042-B687-7F6BE01CEDC5}" type="parTrans" cxnId="{43B0FF26-503A-D14D-8CA1-DBC05C70FB43}">
      <dgm:prSet/>
      <dgm:spPr/>
      <dgm:t>
        <a:bodyPr/>
        <a:lstStyle/>
        <a:p>
          <a:endParaRPr lang="en-US"/>
        </a:p>
      </dgm:t>
    </dgm:pt>
    <dgm:pt modelId="{54F74C19-148B-F642-A6E6-FED15A4AAACF}" type="sibTrans" cxnId="{43B0FF26-503A-D14D-8CA1-DBC05C70FB43}">
      <dgm:prSet/>
      <dgm:spPr/>
      <dgm:t>
        <a:bodyPr/>
        <a:lstStyle/>
        <a:p>
          <a:endParaRPr lang="en-US"/>
        </a:p>
      </dgm:t>
    </dgm:pt>
    <dgm:pt modelId="{35249FB4-0BC3-3740-963F-A000797429FD}">
      <dgm:prSet phldrT="[Text]" custT="1"/>
      <dgm:spPr/>
      <dgm:t>
        <a:bodyPr/>
        <a:lstStyle/>
        <a:p>
          <a:r>
            <a:rPr lang="en-US" sz="2400" dirty="0"/>
            <a:t>Renal Protection</a:t>
          </a:r>
        </a:p>
      </dgm:t>
    </dgm:pt>
    <dgm:pt modelId="{52E155A8-1481-C147-A76D-E161A41F12A8}" type="parTrans" cxnId="{5AAAA263-150D-E444-819B-6930EA50ABFB}">
      <dgm:prSet/>
      <dgm:spPr/>
      <dgm:t>
        <a:bodyPr/>
        <a:lstStyle/>
        <a:p>
          <a:endParaRPr lang="en-US"/>
        </a:p>
      </dgm:t>
    </dgm:pt>
    <dgm:pt modelId="{CA08D62A-98B9-5C40-8D80-40BB4754C992}" type="sibTrans" cxnId="{5AAAA263-150D-E444-819B-6930EA50ABFB}">
      <dgm:prSet/>
      <dgm:spPr/>
      <dgm:t>
        <a:bodyPr/>
        <a:lstStyle/>
        <a:p>
          <a:endParaRPr lang="en-US"/>
        </a:p>
      </dgm:t>
    </dgm:pt>
    <dgm:pt modelId="{635D8C2F-6CFF-8249-A24D-B169222A3EC6}">
      <dgm:prSet phldrT="[Text]" custT="1"/>
      <dgm:spPr/>
      <dgm:t>
        <a:bodyPr/>
        <a:lstStyle/>
        <a:p>
          <a:r>
            <a:rPr lang="en-US" sz="2400" dirty="0"/>
            <a:t>Cardio-vascular prevention</a:t>
          </a:r>
        </a:p>
      </dgm:t>
    </dgm:pt>
    <dgm:pt modelId="{4CD664C5-BDE9-9841-82FB-2D0FB65E329A}" type="parTrans" cxnId="{F47DD1DF-24EA-964F-87FA-B9015DC8A0A9}">
      <dgm:prSet/>
      <dgm:spPr/>
      <dgm:t>
        <a:bodyPr/>
        <a:lstStyle/>
        <a:p>
          <a:endParaRPr lang="en-US"/>
        </a:p>
      </dgm:t>
    </dgm:pt>
    <dgm:pt modelId="{F09AA423-2AD8-3246-B516-D6AA37879704}" type="sibTrans" cxnId="{F47DD1DF-24EA-964F-87FA-B9015DC8A0A9}">
      <dgm:prSet/>
      <dgm:spPr/>
      <dgm:t>
        <a:bodyPr/>
        <a:lstStyle/>
        <a:p>
          <a:endParaRPr lang="en-US"/>
        </a:p>
      </dgm:t>
    </dgm:pt>
    <dgm:pt modelId="{9110261E-2858-894B-BA9A-961696F40245}">
      <dgm:prSet phldrT="[Text]" custT="1"/>
      <dgm:spPr/>
      <dgm:t>
        <a:bodyPr/>
        <a:lstStyle/>
        <a:p>
          <a:r>
            <a:rPr lang="en-US" sz="2400" dirty="0"/>
            <a:t>Cancer surveillance</a:t>
          </a:r>
        </a:p>
      </dgm:t>
    </dgm:pt>
    <dgm:pt modelId="{A28C1C9A-A02B-DA4E-ACD7-D7D67662D1CE}" type="parTrans" cxnId="{0DB2E872-CB02-0D4B-89ED-8CA326F704BF}">
      <dgm:prSet/>
      <dgm:spPr/>
      <dgm:t>
        <a:bodyPr/>
        <a:lstStyle/>
        <a:p>
          <a:endParaRPr lang="en-US"/>
        </a:p>
      </dgm:t>
    </dgm:pt>
    <dgm:pt modelId="{739E4F26-DA32-864A-9BC7-75B0637FECAB}" type="sibTrans" cxnId="{0DB2E872-CB02-0D4B-89ED-8CA326F704BF}">
      <dgm:prSet/>
      <dgm:spPr/>
      <dgm:t>
        <a:bodyPr/>
        <a:lstStyle/>
        <a:p>
          <a:endParaRPr lang="en-US"/>
        </a:p>
      </dgm:t>
    </dgm:pt>
    <dgm:pt modelId="{20393BC0-9FE9-D54B-B1E9-E35D9EB0EE67}" type="pres">
      <dgm:prSet presAssocID="{50AC8DB3-571D-CE44-BCF0-657184BFEA76}" presName="matrix" presStyleCnt="0">
        <dgm:presLayoutVars>
          <dgm:chMax val="1"/>
          <dgm:dir/>
          <dgm:resizeHandles val="exact"/>
        </dgm:presLayoutVars>
      </dgm:prSet>
      <dgm:spPr/>
    </dgm:pt>
    <dgm:pt modelId="{851673A7-A319-904E-9CC3-2A8EB5DB9EBD}" type="pres">
      <dgm:prSet presAssocID="{50AC8DB3-571D-CE44-BCF0-657184BFEA76}" presName="diamond" presStyleLbl="bgShp" presStyleIdx="0" presStyleCnt="1" custLinFactNeighborX="1571" custLinFactNeighborY="0"/>
      <dgm:spPr/>
    </dgm:pt>
    <dgm:pt modelId="{99D046BE-474E-C345-8F92-24EA43890A39}" type="pres">
      <dgm:prSet presAssocID="{50AC8DB3-571D-CE44-BCF0-657184BFEA76}" presName="quad1" presStyleLbl="node1" presStyleIdx="0" presStyleCnt="4" custScaleX="102735">
        <dgm:presLayoutVars>
          <dgm:chMax val="0"/>
          <dgm:chPref val="0"/>
          <dgm:bulletEnabled val="1"/>
        </dgm:presLayoutVars>
      </dgm:prSet>
      <dgm:spPr/>
    </dgm:pt>
    <dgm:pt modelId="{EF419DE4-62CF-3A4B-A3A5-CC1FEC88288B}" type="pres">
      <dgm:prSet presAssocID="{50AC8DB3-571D-CE44-BCF0-657184BFEA76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CD4DB3D-0EDA-5043-AF7B-89FE21DF9279}" type="pres">
      <dgm:prSet presAssocID="{50AC8DB3-571D-CE44-BCF0-657184BFEA76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43AF103F-E0AB-0B41-8740-EBC718FC35F5}" type="pres">
      <dgm:prSet presAssocID="{50AC8DB3-571D-CE44-BCF0-657184BFEA76}" presName="quad4" presStyleLbl="node1" presStyleIdx="3" presStyleCnt="4" custLinFactNeighborX="576" custLinFactNeighborY="576">
        <dgm:presLayoutVars>
          <dgm:chMax val="0"/>
          <dgm:chPref val="0"/>
          <dgm:bulletEnabled val="1"/>
        </dgm:presLayoutVars>
      </dgm:prSet>
      <dgm:spPr/>
    </dgm:pt>
  </dgm:ptLst>
  <dgm:cxnLst>
    <dgm:cxn modelId="{AFCB8D0A-91A5-654C-8961-5B982A839A20}" type="presOf" srcId="{35249FB4-0BC3-3740-963F-A000797429FD}" destId="{EF419DE4-62CF-3A4B-A3A5-CC1FEC88288B}" srcOrd="0" destOrd="0" presId="urn:microsoft.com/office/officeart/2005/8/layout/matrix3"/>
    <dgm:cxn modelId="{43B0FF26-503A-D14D-8CA1-DBC05C70FB43}" srcId="{50AC8DB3-571D-CE44-BCF0-657184BFEA76}" destId="{C6862381-B76D-8F4A-9BD9-518C7E6E0F93}" srcOrd="0" destOrd="0" parTransId="{7139671A-44B4-2042-B687-7F6BE01CEDC5}" sibTransId="{54F74C19-148B-F642-A6E6-FED15A4AAACF}"/>
    <dgm:cxn modelId="{CE7C2133-9E5B-8D4C-AD42-E50002ED1EF9}" type="presOf" srcId="{9110261E-2858-894B-BA9A-961696F40245}" destId="{43AF103F-E0AB-0B41-8740-EBC718FC35F5}" srcOrd="0" destOrd="0" presId="urn:microsoft.com/office/officeart/2005/8/layout/matrix3"/>
    <dgm:cxn modelId="{C6135E3A-E58B-7141-9BA4-6A538E6FA91C}" type="presOf" srcId="{635D8C2F-6CFF-8249-A24D-B169222A3EC6}" destId="{BCD4DB3D-0EDA-5043-AF7B-89FE21DF9279}" srcOrd="0" destOrd="0" presId="urn:microsoft.com/office/officeart/2005/8/layout/matrix3"/>
    <dgm:cxn modelId="{5AAAA263-150D-E444-819B-6930EA50ABFB}" srcId="{50AC8DB3-571D-CE44-BCF0-657184BFEA76}" destId="{35249FB4-0BC3-3740-963F-A000797429FD}" srcOrd="1" destOrd="0" parTransId="{52E155A8-1481-C147-A76D-E161A41F12A8}" sibTransId="{CA08D62A-98B9-5C40-8D80-40BB4754C992}"/>
    <dgm:cxn modelId="{0DB2E872-CB02-0D4B-89ED-8CA326F704BF}" srcId="{50AC8DB3-571D-CE44-BCF0-657184BFEA76}" destId="{9110261E-2858-894B-BA9A-961696F40245}" srcOrd="3" destOrd="0" parTransId="{A28C1C9A-A02B-DA4E-ACD7-D7D67662D1CE}" sibTransId="{739E4F26-DA32-864A-9BC7-75B0637FECAB}"/>
    <dgm:cxn modelId="{9DD65283-EEA1-4347-8DBF-5EE0AB464D8F}" type="presOf" srcId="{C6862381-B76D-8F4A-9BD9-518C7E6E0F93}" destId="{99D046BE-474E-C345-8F92-24EA43890A39}" srcOrd="0" destOrd="0" presId="urn:microsoft.com/office/officeart/2005/8/layout/matrix3"/>
    <dgm:cxn modelId="{F5439584-49F8-2149-900C-F12D51974345}" type="presOf" srcId="{50AC8DB3-571D-CE44-BCF0-657184BFEA76}" destId="{20393BC0-9FE9-D54B-B1E9-E35D9EB0EE67}" srcOrd="0" destOrd="0" presId="urn:microsoft.com/office/officeart/2005/8/layout/matrix3"/>
    <dgm:cxn modelId="{F47DD1DF-24EA-964F-87FA-B9015DC8A0A9}" srcId="{50AC8DB3-571D-CE44-BCF0-657184BFEA76}" destId="{635D8C2F-6CFF-8249-A24D-B169222A3EC6}" srcOrd="2" destOrd="0" parTransId="{4CD664C5-BDE9-9841-82FB-2D0FB65E329A}" sibTransId="{F09AA423-2AD8-3246-B516-D6AA37879704}"/>
    <dgm:cxn modelId="{35458AAC-4A23-FA4F-A97C-A5551725D1DC}" type="presParOf" srcId="{20393BC0-9FE9-D54B-B1E9-E35D9EB0EE67}" destId="{851673A7-A319-904E-9CC3-2A8EB5DB9EBD}" srcOrd="0" destOrd="0" presId="urn:microsoft.com/office/officeart/2005/8/layout/matrix3"/>
    <dgm:cxn modelId="{D0F049A3-5365-4143-9EC8-9199A47BD4EA}" type="presParOf" srcId="{20393BC0-9FE9-D54B-B1E9-E35D9EB0EE67}" destId="{99D046BE-474E-C345-8F92-24EA43890A39}" srcOrd="1" destOrd="0" presId="urn:microsoft.com/office/officeart/2005/8/layout/matrix3"/>
    <dgm:cxn modelId="{1406FE62-DE93-FC47-A6D2-221CE028B959}" type="presParOf" srcId="{20393BC0-9FE9-D54B-B1E9-E35D9EB0EE67}" destId="{EF419DE4-62CF-3A4B-A3A5-CC1FEC88288B}" srcOrd="2" destOrd="0" presId="urn:microsoft.com/office/officeart/2005/8/layout/matrix3"/>
    <dgm:cxn modelId="{C4D9CA49-E729-4F46-A9AE-BCA957E27AFA}" type="presParOf" srcId="{20393BC0-9FE9-D54B-B1E9-E35D9EB0EE67}" destId="{BCD4DB3D-0EDA-5043-AF7B-89FE21DF9279}" srcOrd="3" destOrd="0" presId="urn:microsoft.com/office/officeart/2005/8/layout/matrix3"/>
    <dgm:cxn modelId="{1AA9B306-442F-E54D-A19A-316B1B0462F9}" type="presParOf" srcId="{20393BC0-9FE9-D54B-B1E9-E35D9EB0EE67}" destId="{43AF103F-E0AB-0B41-8740-EBC718FC35F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AFD749-A0DA-DC46-87F2-7B85E7637FD6}">
      <dsp:nvSpPr>
        <dsp:cNvPr id="0" name=""/>
        <dsp:cNvSpPr/>
      </dsp:nvSpPr>
      <dsp:spPr>
        <a:xfrm>
          <a:off x="2194894" y="3527"/>
          <a:ext cx="3929155" cy="1571662"/>
        </a:xfrm>
        <a:prstGeom prst="chevron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19685" rIns="0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Patient selection</a:t>
          </a:r>
        </a:p>
      </dsp:txBody>
      <dsp:txXfrm>
        <a:off x="2980725" y="3527"/>
        <a:ext cx="2357493" cy="1571662"/>
      </dsp:txXfrm>
    </dsp:sp>
    <dsp:sp modelId="{E42E8251-277E-2C42-A097-5E478E413181}">
      <dsp:nvSpPr>
        <dsp:cNvPr id="0" name=""/>
        <dsp:cNvSpPr/>
      </dsp:nvSpPr>
      <dsp:spPr>
        <a:xfrm>
          <a:off x="5613259" y="137118"/>
          <a:ext cx="3261199" cy="1304479"/>
        </a:xfrm>
        <a:prstGeom prst="chevron">
          <a:avLst/>
        </a:prstGeom>
        <a:solidFill>
          <a:srgbClr val="00E04D">
            <a:alpha val="89804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Reduce selection committee bias</a:t>
          </a:r>
        </a:p>
      </dsp:txBody>
      <dsp:txXfrm>
        <a:off x="6265499" y="137118"/>
        <a:ext cx="1956720" cy="1304479"/>
      </dsp:txXfrm>
    </dsp:sp>
    <dsp:sp modelId="{CE03E4CA-64F7-4B45-9D23-B22380EA8EA7}">
      <dsp:nvSpPr>
        <dsp:cNvPr id="0" name=""/>
        <dsp:cNvSpPr/>
      </dsp:nvSpPr>
      <dsp:spPr>
        <a:xfrm>
          <a:off x="8417891" y="137118"/>
          <a:ext cx="3261199" cy="1304479"/>
        </a:xfrm>
        <a:prstGeom prst="chevron">
          <a:avLst/>
        </a:prstGeom>
        <a:solidFill>
          <a:srgbClr val="00E04D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Objective tools to predict high risk for relapse</a:t>
          </a:r>
        </a:p>
      </dsp:txBody>
      <dsp:txXfrm>
        <a:off x="9070131" y="137118"/>
        <a:ext cx="1956720" cy="1304479"/>
      </dsp:txXfrm>
    </dsp:sp>
    <dsp:sp modelId="{3A279296-5EF8-B14E-926B-8B16B187D31B}">
      <dsp:nvSpPr>
        <dsp:cNvPr id="0" name=""/>
        <dsp:cNvSpPr/>
      </dsp:nvSpPr>
      <dsp:spPr>
        <a:xfrm>
          <a:off x="2194894" y="1795222"/>
          <a:ext cx="3929155" cy="1571662"/>
        </a:xfrm>
        <a:prstGeom prst="chevron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19685" rIns="0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Managing AUD</a:t>
          </a:r>
        </a:p>
      </dsp:txBody>
      <dsp:txXfrm>
        <a:off x="2980725" y="1795222"/>
        <a:ext cx="2357493" cy="1571662"/>
      </dsp:txXfrm>
    </dsp:sp>
    <dsp:sp modelId="{E7DC8121-C395-184F-A159-8173959428D6}">
      <dsp:nvSpPr>
        <dsp:cNvPr id="0" name=""/>
        <dsp:cNvSpPr/>
      </dsp:nvSpPr>
      <dsp:spPr>
        <a:xfrm>
          <a:off x="5613259" y="1928813"/>
          <a:ext cx="3261199" cy="1304479"/>
        </a:xfrm>
        <a:prstGeom prst="chevron">
          <a:avLst/>
        </a:prstGeom>
        <a:solidFill>
          <a:schemeClr val="accent4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Embed AUD treatment in LT care</a:t>
          </a:r>
        </a:p>
      </dsp:txBody>
      <dsp:txXfrm>
        <a:off x="6265499" y="1928813"/>
        <a:ext cx="1956720" cy="1304479"/>
      </dsp:txXfrm>
    </dsp:sp>
    <dsp:sp modelId="{B3312B41-A263-CF4A-8265-67EEFD6D8F01}">
      <dsp:nvSpPr>
        <dsp:cNvPr id="0" name=""/>
        <dsp:cNvSpPr/>
      </dsp:nvSpPr>
      <dsp:spPr>
        <a:xfrm>
          <a:off x="8417891" y="1928813"/>
          <a:ext cx="3261199" cy="1304479"/>
        </a:xfrm>
        <a:prstGeom prst="chevron">
          <a:avLst/>
        </a:prstGeom>
        <a:solidFill>
          <a:schemeClr val="accent4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Establish role of medications, </a:t>
          </a:r>
          <a:r>
            <a:rPr lang="en-US" sz="2400" kern="1200" dirty="0" err="1"/>
            <a:t>eg.</a:t>
          </a:r>
          <a:r>
            <a:rPr lang="en-US" sz="2400" kern="1200" dirty="0"/>
            <a:t> naltrexone</a:t>
          </a:r>
        </a:p>
      </dsp:txBody>
      <dsp:txXfrm>
        <a:off x="9070131" y="1928813"/>
        <a:ext cx="1956720" cy="1304479"/>
      </dsp:txXfrm>
    </dsp:sp>
    <dsp:sp modelId="{06ABB1BE-AA8D-8040-B2CD-0CE504697E3A}">
      <dsp:nvSpPr>
        <dsp:cNvPr id="0" name=""/>
        <dsp:cNvSpPr/>
      </dsp:nvSpPr>
      <dsp:spPr>
        <a:xfrm>
          <a:off x="2194894" y="3586917"/>
          <a:ext cx="3929155" cy="157166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19685" rIns="0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Reducing non-Liver Related Mortality</a:t>
          </a:r>
        </a:p>
      </dsp:txBody>
      <dsp:txXfrm>
        <a:off x="2980725" y="3586917"/>
        <a:ext cx="2357493" cy="1571662"/>
      </dsp:txXfrm>
    </dsp:sp>
    <dsp:sp modelId="{D995232C-766E-2C47-9AFC-67B6462D8B11}">
      <dsp:nvSpPr>
        <dsp:cNvPr id="0" name=""/>
        <dsp:cNvSpPr/>
      </dsp:nvSpPr>
      <dsp:spPr>
        <a:xfrm>
          <a:off x="5613259" y="3720508"/>
          <a:ext cx="3261199" cy="130447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Surveillance for cancers</a:t>
          </a:r>
        </a:p>
      </dsp:txBody>
      <dsp:txXfrm>
        <a:off x="6265499" y="3720508"/>
        <a:ext cx="1956720" cy="1304479"/>
      </dsp:txXfrm>
    </dsp:sp>
    <dsp:sp modelId="{ED018CB0-5F48-2F4B-8AAD-504472A9E048}">
      <dsp:nvSpPr>
        <dsp:cNvPr id="0" name=""/>
        <dsp:cNvSpPr/>
      </dsp:nvSpPr>
      <dsp:spPr>
        <a:xfrm>
          <a:off x="8417891" y="3720508"/>
          <a:ext cx="3261199" cy="130447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Prevention of cardiovascular </a:t>
          </a:r>
          <a:r>
            <a:rPr lang="en-US" sz="2400" kern="1200" dirty="0" err="1"/>
            <a:t>dz</a:t>
          </a:r>
          <a:endParaRPr lang="en-US" sz="2400" kern="1200" dirty="0"/>
        </a:p>
      </dsp:txBody>
      <dsp:txXfrm>
        <a:off x="9070131" y="3720508"/>
        <a:ext cx="1956720" cy="13044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1673A7-A319-904E-9CC3-2A8EB5DB9EBD}">
      <dsp:nvSpPr>
        <dsp:cNvPr id="0" name=""/>
        <dsp:cNvSpPr/>
      </dsp:nvSpPr>
      <dsp:spPr>
        <a:xfrm>
          <a:off x="3294521" y="0"/>
          <a:ext cx="4525963" cy="4525963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D046BE-474E-C345-8F92-24EA43890A39}">
      <dsp:nvSpPr>
        <dsp:cNvPr id="0" name=""/>
        <dsp:cNvSpPr/>
      </dsp:nvSpPr>
      <dsp:spPr>
        <a:xfrm>
          <a:off x="3653384" y="429966"/>
          <a:ext cx="1765125" cy="17651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Bariatric Surgery</a:t>
          </a:r>
        </a:p>
      </dsp:txBody>
      <dsp:txXfrm>
        <a:off x="3739550" y="516132"/>
        <a:ext cx="1592793" cy="1592793"/>
      </dsp:txXfrm>
    </dsp:sp>
    <dsp:sp modelId="{EF419DE4-62CF-3A4B-A3A5-CC1FEC88288B}">
      <dsp:nvSpPr>
        <dsp:cNvPr id="0" name=""/>
        <dsp:cNvSpPr/>
      </dsp:nvSpPr>
      <dsp:spPr>
        <a:xfrm>
          <a:off x="5554289" y="429966"/>
          <a:ext cx="1765125" cy="17651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IMS Modification</a:t>
          </a:r>
        </a:p>
      </dsp:txBody>
      <dsp:txXfrm>
        <a:off x="5640455" y="516132"/>
        <a:ext cx="1592793" cy="1592793"/>
      </dsp:txXfrm>
    </dsp:sp>
    <dsp:sp modelId="{BCD4DB3D-0EDA-5043-AF7B-89FE21DF9279}">
      <dsp:nvSpPr>
        <dsp:cNvPr id="0" name=""/>
        <dsp:cNvSpPr/>
      </dsp:nvSpPr>
      <dsp:spPr>
        <a:xfrm>
          <a:off x="3653384" y="2330870"/>
          <a:ext cx="1765125" cy="17651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Metabolic management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Statins?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 GLP-1 agonists? </a:t>
          </a:r>
        </a:p>
      </dsp:txBody>
      <dsp:txXfrm>
        <a:off x="3739550" y="2417036"/>
        <a:ext cx="1592793" cy="1592793"/>
      </dsp:txXfrm>
    </dsp:sp>
    <dsp:sp modelId="{43AF103F-E0AB-0B41-8740-EBC718FC35F5}">
      <dsp:nvSpPr>
        <dsp:cNvPr id="0" name=""/>
        <dsp:cNvSpPr/>
      </dsp:nvSpPr>
      <dsp:spPr>
        <a:xfrm>
          <a:off x="5564456" y="2341038"/>
          <a:ext cx="1765125" cy="17651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Future: NASH-specific drugs</a:t>
          </a:r>
        </a:p>
      </dsp:txBody>
      <dsp:txXfrm>
        <a:off x="5650622" y="2427204"/>
        <a:ext cx="1592793" cy="15927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493CAA-1EC8-6F41-9679-17F9446BB2AA}">
      <dsp:nvSpPr>
        <dsp:cNvPr id="0" name=""/>
        <dsp:cNvSpPr/>
      </dsp:nvSpPr>
      <dsp:spPr>
        <a:xfrm>
          <a:off x="152412" y="337058"/>
          <a:ext cx="10667975" cy="1537595"/>
        </a:xfrm>
        <a:prstGeom prst="rightArrow">
          <a:avLst>
            <a:gd name="adj1" fmla="val 50000"/>
            <a:gd name="adj2" fmla="val 5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254000" bIns="244093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Current</a:t>
          </a:r>
        </a:p>
      </dsp:txBody>
      <dsp:txXfrm>
        <a:off x="152412" y="721457"/>
        <a:ext cx="10283576" cy="768797"/>
      </dsp:txXfrm>
    </dsp:sp>
    <dsp:sp modelId="{E921E3E2-B80D-2044-9634-2ADBD883EB01}">
      <dsp:nvSpPr>
        <dsp:cNvPr id="0" name=""/>
        <dsp:cNvSpPr/>
      </dsp:nvSpPr>
      <dsp:spPr>
        <a:xfrm>
          <a:off x="173855" y="1351119"/>
          <a:ext cx="3251755" cy="332665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Decreased donor LT (DDLT)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kern="1200" dirty="0"/>
            <a:t>	HCV viremic donors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kern="1200" dirty="0"/>
            <a:t>    Anti-HBc donors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kern="1200" dirty="0"/>
            <a:t>HBsAg+ donors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Living donor LT (LDLT</a:t>
          </a:r>
          <a:r>
            <a:rPr lang="en-US" sz="2600" kern="1200" dirty="0"/>
            <a:t>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kern="1200" dirty="0"/>
            <a:t>	Technical innovations</a:t>
          </a:r>
        </a:p>
      </dsp:txBody>
      <dsp:txXfrm>
        <a:off x="173855" y="1351119"/>
        <a:ext cx="3251755" cy="3326654"/>
      </dsp:txXfrm>
    </dsp:sp>
    <dsp:sp modelId="{1CEDAF4E-B852-904F-9E00-964921BB9ADA}">
      <dsp:nvSpPr>
        <dsp:cNvPr id="0" name=""/>
        <dsp:cNvSpPr/>
      </dsp:nvSpPr>
      <dsp:spPr>
        <a:xfrm>
          <a:off x="3471020" y="1001996"/>
          <a:ext cx="7305892" cy="1537595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254000" bIns="244093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Emerging</a:t>
          </a:r>
        </a:p>
      </dsp:txBody>
      <dsp:txXfrm>
        <a:off x="3471020" y="1386395"/>
        <a:ext cx="6921493" cy="768797"/>
      </dsp:txXfrm>
    </dsp:sp>
    <dsp:sp modelId="{7EE87DD4-34A6-3B4D-B923-7AEDEC1C7BB0}">
      <dsp:nvSpPr>
        <dsp:cNvPr id="0" name=""/>
        <dsp:cNvSpPr/>
      </dsp:nvSpPr>
      <dsp:spPr>
        <a:xfrm>
          <a:off x="3471070" y="2193023"/>
          <a:ext cx="3251755" cy="25996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Machine perfusion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Robotic living donor surgery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Paired liver exchange</a:t>
          </a:r>
        </a:p>
      </dsp:txBody>
      <dsp:txXfrm>
        <a:off x="3471070" y="2193023"/>
        <a:ext cx="3251755" cy="2599607"/>
      </dsp:txXfrm>
    </dsp:sp>
    <dsp:sp modelId="{389C7463-9DE8-EC48-984D-E6734753A64D}">
      <dsp:nvSpPr>
        <dsp:cNvPr id="0" name=""/>
        <dsp:cNvSpPr/>
      </dsp:nvSpPr>
      <dsp:spPr>
        <a:xfrm>
          <a:off x="6781426" y="1786344"/>
          <a:ext cx="4054136" cy="1537595"/>
        </a:xfrm>
        <a:prstGeom prst="rightArrow">
          <a:avLst>
            <a:gd name="adj1" fmla="val 50000"/>
            <a:gd name="adj2" fmla="val 5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254000" bIns="244093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Future</a:t>
          </a:r>
        </a:p>
      </dsp:txBody>
      <dsp:txXfrm>
        <a:off x="6781426" y="2170743"/>
        <a:ext cx="3669737" cy="768797"/>
      </dsp:txXfrm>
    </dsp:sp>
    <dsp:sp modelId="{9CE87096-773B-8F4F-8A42-63844C8FA4C1}">
      <dsp:nvSpPr>
        <dsp:cNvPr id="0" name=""/>
        <dsp:cNvSpPr/>
      </dsp:nvSpPr>
      <dsp:spPr>
        <a:xfrm>
          <a:off x="6804900" y="2932797"/>
          <a:ext cx="3251755" cy="8825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Xenotransplantation</a:t>
          </a:r>
        </a:p>
      </dsp:txBody>
      <dsp:txXfrm>
        <a:off x="6804900" y="2932797"/>
        <a:ext cx="3251755" cy="8825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B1D398-2059-4C4F-A1F8-54D7734FCFCC}">
      <dsp:nvSpPr>
        <dsp:cNvPr id="0" name=""/>
        <dsp:cNvSpPr/>
      </dsp:nvSpPr>
      <dsp:spPr>
        <a:xfrm>
          <a:off x="-3272990" y="-503528"/>
          <a:ext cx="3903153" cy="3903153"/>
        </a:xfrm>
        <a:prstGeom prst="blockArc">
          <a:avLst>
            <a:gd name="adj1" fmla="val 18900000"/>
            <a:gd name="adj2" fmla="val 2700000"/>
            <a:gd name="adj3" fmla="val 553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2F3498-DCEA-4431-8B2E-5697FCD76C58}">
      <dsp:nvSpPr>
        <dsp:cNvPr id="0" name=""/>
        <dsp:cNvSpPr/>
      </dsp:nvSpPr>
      <dsp:spPr>
        <a:xfrm>
          <a:off x="405203" y="289609"/>
          <a:ext cx="2861929" cy="5792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9755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 err="1"/>
            <a:t>Liver</a:t>
          </a:r>
          <a:r>
            <a:rPr lang="es-ES" sz="1700" kern="1200" dirty="0"/>
            <a:t> </a:t>
          </a:r>
          <a:r>
            <a:rPr lang="es-ES" sz="1700" kern="1200" dirty="0" err="1"/>
            <a:t>graft</a:t>
          </a:r>
          <a:r>
            <a:rPr lang="es-ES" sz="1700" kern="1200" dirty="0"/>
            <a:t> </a:t>
          </a:r>
          <a:r>
            <a:rPr lang="es-ES" sz="1700" kern="1200" dirty="0" err="1"/>
            <a:t>preconditioning</a:t>
          </a:r>
          <a:endParaRPr lang="es-ES" sz="1700" kern="1200" dirty="0"/>
        </a:p>
      </dsp:txBody>
      <dsp:txXfrm>
        <a:off x="405203" y="289609"/>
        <a:ext cx="2861929" cy="579219"/>
      </dsp:txXfrm>
    </dsp:sp>
    <dsp:sp modelId="{9E627809-F22A-4162-8BD4-9E3691AB963C}">
      <dsp:nvSpPr>
        <dsp:cNvPr id="0" name=""/>
        <dsp:cNvSpPr/>
      </dsp:nvSpPr>
      <dsp:spPr>
        <a:xfrm>
          <a:off x="43191" y="217207"/>
          <a:ext cx="724024" cy="7240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D1DC7F-0A7D-4DCD-98F8-246D9CE0C1DD}">
      <dsp:nvSpPr>
        <dsp:cNvPr id="0" name=""/>
        <dsp:cNvSpPr/>
      </dsp:nvSpPr>
      <dsp:spPr>
        <a:xfrm>
          <a:off x="615749" y="1158438"/>
          <a:ext cx="2651383" cy="5792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9755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 err="1"/>
            <a:t>Graft</a:t>
          </a:r>
          <a:r>
            <a:rPr lang="es-ES" sz="1700" kern="1200" dirty="0"/>
            <a:t> </a:t>
          </a:r>
          <a:r>
            <a:rPr lang="es-ES" sz="1700" kern="1200" dirty="0" err="1"/>
            <a:t>perfusion</a:t>
          </a:r>
          <a:r>
            <a:rPr lang="es-ES" sz="1700" kern="1200" dirty="0"/>
            <a:t> </a:t>
          </a:r>
        </a:p>
      </dsp:txBody>
      <dsp:txXfrm>
        <a:off x="615749" y="1158438"/>
        <a:ext cx="2651383" cy="579219"/>
      </dsp:txXfrm>
    </dsp:sp>
    <dsp:sp modelId="{675E5910-7FD6-4D00-A47E-2699C6667BC1}">
      <dsp:nvSpPr>
        <dsp:cNvPr id="0" name=""/>
        <dsp:cNvSpPr/>
      </dsp:nvSpPr>
      <dsp:spPr>
        <a:xfrm>
          <a:off x="253737" y="1086036"/>
          <a:ext cx="724024" cy="7240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F3A867-97FD-400F-8DF4-FA74E92DA961}">
      <dsp:nvSpPr>
        <dsp:cNvPr id="0" name=""/>
        <dsp:cNvSpPr/>
      </dsp:nvSpPr>
      <dsp:spPr>
        <a:xfrm>
          <a:off x="405203" y="2027267"/>
          <a:ext cx="2861929" cy="5792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9755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 err="1"/>
            <a:t>Systems</a:t>
          </a:r>
          <a:r>
            <a:rPr lang="es-ES" sz="1700" kern="1200" dirty="0"/>
            <a:t> </a:t>
          </a:r>
          <a:r>
            <a:rPr lang="es-ES" sz="1700" kern="1200" dirty="0" err="1"/>
            <a:t>to</a:t>
          </a:r>
          <a:r>
            <a:rPr lang="es-ES" sz="1700" kern="1200" dirty="0"/>
            <a:t> </a:t>
          </a:r>
          <a:r>
            <a:rPr lang="es-ES" sz="1700" kern="1200" dirty="0" err="1"/>
            <a:t>improve</a:t>
          </a:r>
          <a:r>
            <a:rPr lang="es-ES" sz="1700" kern="1200" dirty="0"/>
            <a:t> </a:t>
          </a:r>
          <a:r>
            <a:rPr lang="es-ES" sz="1700" kern="1200" dirty="0" err="1"/>
            <a:t>oxygenation</a:t>
          </a:r>
          <a:endParaRPr lang="es-ES" sz="1700" kern="1200" dirty="0"/>
        </a:p>
      </dsp:txBody>
      <dsp:txXfrm>
        <a:off x="405203" y="2027267"/>
        <a:ext cx="2861929" cy="579219"/>
      </dsp:txXfrm>
    </dsp:sp>
    <dsp:sp modelId="{448C2EA7-87F8-409D-BDF8-B641395B8901}">
      <dsp:nvSpPr>
        <dsp:cNvPr id="0" name=""/>
        <dsp:cNvSpPr/>
      </dsp:nvSpPr>
      <dsp:spPr>
        <a:xfrm>
          <a:off x="43191" y="1954864"/>
          <a:ext cx="724024" cy="72402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1673A7-A319-904E-9CC3-2A8EB5DB9EBD}">
      <dsp:nvSpPr>
        <dsp:cNvPr id="0" name=""/>
        <dsp:cNvSpPr/>
      </dsp:nvSpPr>
      <dsp:spPr>
        <a:xfrm>
          <a:off x="3083099" y="0"/>
          <a:ext cx="4962523" cy="4962523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D046BE-474E-C345-8F92-24EA43890A39}">
      <dsp:nvSpPr>
        <dsp:cNvPr id="0" name=""/>
        <dsp:cNvSpPr/>
      </dsp:nvSpPr>
      <dsp:spPr>
        <a:xfrm>
          <a:off x="3450111" y="471439"/>
          <a:ext cx="1988316" cy="19353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Obesity/ metabolic diseases</a:t>
          </a:r>
          <a:endParaRPr lang="en-US" sz="2200" kern="1200" dirty="0"/>
        </a:p>
      </dsp:txBody>
      <dsp:txXfrm>
        <a:off x="3544589" y="565917"/>
        <a:ext cx="1799360" cy="1746427"/>
      </dsp:txXfrm>
    </dsp:sp>
    <dsp:sp modelId="{EF419DE4-62CF-3A4B-A3A5-CC1FEC88288B}">
      <dsp:nvSpPr>
        <dsp:cNvPr id="0" name=""/>
        <dsp:cNvSpPr/>
      </dsp:nvSpPr>
      <dsp:spPr>
        <a:xfrm>
          <a:off x="5560837" y="471439"/>
          <a:ext cx="1935383" cy="19353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Renal Protection</a:t>
          </a:r>
        </a:p>
      </dsp:txBody>
      <dsp:txXfrm>
        <a:off x="5655315" y="565917"/>
        <a:ext cx="1746427" cy="1746427"/>
      </dsp:txXfrm>
    </dsp:sp>
    <dsp:sp modelId="{BCD4DB3D-0EDA-5043-AF7B-89FE21DF9279}">
      <dsp:nvSpPr>
        <dsp:cNvPr id="0" name=""/>
        <dsp:cNvSpPr/>
      </dsp:nvSpPr>
      <dsp:spPr>
        <a:xfrm>
          <a:off x="3476578" y="2555699"/>
          <a:ext cx="1935383" cy="19353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Cardio-vascular prevention</a:t>
          </a:r>
        </a:p>
      </dsp:txBody>
      <dsp:txXfrm>
        <a:off x="3571056" y="2650177"/>
        <a:ext cx="1746427" cy="1746427"/>
      </dsp:txXfrm>
    </dsp:sp>
    <dsp:sp modelId="{43AF103F-E0AB-0B41-8740-EBC718FC35F5}">
      <dsp:nvSpPr>
        <dsp:cNvPr id="0" name=""/>
        <dsp:cNvSpPr/>
      </dsp:nvSpPr>
      <dsp:spPr>
        <a:xfrm>
          <a:off x="5571985" y="2566847"/>
          <a:ext cx="1935383" cy="19353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Cancer surveillance</a:t>
          </a:r>
        </a:p>
      </dsp:txBody>
      <dsp:txXfrm>
        <a:off x="5666463" y="2661325"/>
        <a:ext cx="1746427" cy="17464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CEE8077-FA2F-1DB3-1651-F28A7422FE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B67531-144B-10B1-8A78-7CFDD8270A4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C35597AC-7608-1E4A-A2CE-8B3B4544E053}" type="datetimeFigureOut">
              <a:rPr lang="en-US"/>
              <a:pPr>
                <a:defRPr/>
              </a:pPr>
              <a:t>3/24/23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BF84FE-0EFF-2791-2E04-101F5339A81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48B831-775D-D0B5-B66E-355F89AC990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C56D3C0-6430-F24E-8BA4-92C41634E2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83D4450-8630-E02F-77E4-8F537BD9326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2F04C2-6FFA-FBD6-62E1-5C4B2251B83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215F50F4-3514-7B42-85DE-0ED5334EC024}" type="datetimeFigureOut">
              <a:rPr lang="en-US" altLang="x-none"/>
              <a:pPr>
                <a:defRPr/>
              </a:pPr>
              <a:t>3/24/23</a:t>
            </a:fld>
            <a:endParaRPr lang="en-US" altLang="x-none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E3DD872-DC52-EB5B-C9A7-9BE3D35D968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1CD6BEF-CB94-1D4D-3311-E1A8067E39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2373D1-F42F-119D-E4AA-3FC119035D0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87DB4-7389-3B42-97A2-01A6A1355D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6EAA279-A4EF-CD41-9928-A41AFD1F5F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>
            <a:extLst>
              <a:ext uri="{FF2B5EF4-FFF2-40B4-BE49-F238E27FC236}">
                <a16:creationId xmlns:a16="http://schemas.microsoft.com/office/drawing/2014/main" id="{A4098E7D-5289-7113-978A-CE7068BA89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>
            <a:extLst>
              <a:ext uri="{FF2B5EF4-FFF2-40B4-BE49-F238E27FC236}">
                <a16:creationId xmlns:a16="http://schemas.microsoft.com/office/drawing/2014/main" id="{25A055E5-7892-17C0-741A-E6101445886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7411" name="Slide Number Placeholder 3">
            <a:extLst>
              <a:ext uri="{FF2B5EF4-FFF2-40B4-BE49-F238E27FC236}">
                <a16:creationId xmlns:a16="http://schemas.microsoft.com/office/drawing/2014/main" id="{1B467253-C056-632A-0A11-E8C26643BC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B4C1BDC-91DA-4B48-B1C9-F37432B89482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EAA279-A4EF-CD41-9928-A41AFD1F5F4F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5401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EAA279-A4EF-CD41-9928-A41AFD1F5F4F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49454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>
            <a:extLst>
              <a:ext uri="{FF2B5EF4-FFF2-40B4-BE49-F238E27FC236}">
                <a16:creationId xmlns:a16="http://schemas.microsoft.com/office/drawing/2014/main" id="{E3CC5BB3-EF7F-8E0D-D23C-6D9DC91118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Notes Placeholder 2">
            <a:extLst>
              <a:ext uri="{FF2B5EF4-FFF2-40B4-BE49-F238E27FC236}">
                <a16:creationId xmlns:a16="http://schemas.microsoft.com/office/drawing/2014/main" id="{696163E7-6823-3628-7CD5-1C7BDC4298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0495B173-7AB3-6B6D-F3C8-952339A74B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29CFB2EA-5A54-6F44-8C75-29058450AD9A}" type="slidenum">
              <a:rPr lang="en-US" altLang="en-US" sz="1200" smtClean="0"/>
              <a:pPr/>
              <a:t>21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BCEE6EA5-7537-7DBB-9E33-62F0FE5BDD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EC1B92F3-771A-1CA3-033A-2B731FCE4D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id="{142C616B-1E0B-9414-54AD-7F0B7C2C7B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FEB75372-563F-3F41-AB64-F5C13EE147D7}" type="slidenum">
              <a:rPr lang="en-US" altLang="en-US" sz="1200" smtClean="0"/>
              <a:pPr/>
              <a:t>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EAA279-A4EF-CD41-9928-A41AFD1F5F4F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2635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2750" y="40005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0" baseline="0" dirty="0"/>
              <a:t>.</a:t>
            </a:r>
            <a:endParaRPr lang="en-US" b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[ADD PRESENTATION TITLE: INSERT TAB &gt; HEADER &amp; FOOTER &gt; NOTES AND HANDOUTS]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l"/>
            <a:fld id="{9535A4AE-AB74-4BDA-B84A-019528CC2B4D}" type="datetimeFigureOut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 algn="l"/>
              <a:t>3/24/23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5896-917A-4035-A860-408E1EC3CD51}" type="slidenum">
              <a:rPr lang="en-US" smtClean="0">
                <a:cs typeface="Calibri" panose="020F0502020204030204" pitchFamily="34" charset="0"/>
              </a:rPr>
              <a:pPr/>
              <a:t>5</a:t>
            </a:fld>
            <a:endParaRPr lang="en-US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685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EAA279-A4EF-CD41-9928-A41AFD1F5F4F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0876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>
            <a:extLst>
              <a:ext uri="{FF2B5EF4-FFF2-40B4-BE49-F238E27FC236}">
                <a16:creationId xmlns:a16="http://schemas.microsoft.com/office/drawing/2014/main" id="{32D95688-EAF0-EE4A-81FC-1779ED6407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Notes Placeholder 2">
            <a:extLst>
              <a:ext uri="{FF2B5EF4-FFF2-40B4-BE49-F238E27FC236}">
                <a16:creationId xmlns:a16="http://schemas.microsoft.com/office/drawing/2014/main" id="{BC6AFCD2-E207-DD4A-8558-299D215E22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0723" name="Slide Number Placeholder 3">
            <a:extLst>
              <a:ext uri="{FF2B5EF4-FFF2-40B4-BE49-F238E27FC236}">
                <a16:creationId xmlns:a16="http://schemas.microsoft.com/office/drawing/2014/main" id="{A0FEF329-F197-B043-97B2-E962F894ED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4FBFB01F-A52B-C248-8259-815B19E90310}" type="slidenum">
              <a:rPr lang="en-US" altLang="en-US" sz="1200" smtClean="0"/>
              <a:pPr/>
              <a:t>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87497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EAA279-A4EF-CD41-9928-A41AFD1F5F4F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0811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9B2B66-395B-4B08-A99E-7A66CF7C9C73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375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EAA279-A4EF-CD41-9928-A41AFD1F5F4F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2952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E3D95-33FC-67B8-E073-49ECE84CB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0F692-ED0D-AF47-9501-F7364088DEC4}" type="datetimeFigureOut">
              <a:rPr lang="en-US" altLang="x-none"/>
              <a:pPr>
                <a:defRPr/>
              </a:pPr>
              <a:t>3/24/23</a:t>
            </a:fld>
            <a:endParaRPr lang="en-US" alt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8F384-2DA3-613B-0DD8-F58A912B3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F878A-6CE5-9555-12E2-72436C84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638D9-F4B7-D24D-8664-48D8B26672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9810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87661-EC59-5FFA-85A1-F6CEF1562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2747F-CC85-414E-B0BC-64A7A9129CFD}" type="datetimeFigureOut">
              <a:rPr lang="en-US" altLang="x-none"/>
              <a:pPr>
                <a:defRPr/>
              </a:pPr>
              <a:t>3/24/23</a:t>
            </a:fld>
            <a:endParaRPr lang="en-US" alt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3ED00-49AB-5511-4502-3713B41E1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58539-A4CE-29E1-B862-27FC8D096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12976-0178-3B46-888B-849B5AD062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9630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63111-2317-6E53-54E1-8FA681050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5F246-41A0-F545-993F-4A6AA686E2F7}" type="datetimeFigureOut">
              <a:rPr lang="en-US" altLang="x-none"/>
              <a:pPr>
                <a:defRPr/>
              </a:pPr>
              <a:t>3/24/23</a:t>
            </a:fld>
            <a:endParaRPr lang="en-US" alt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C9C36-EA1C-C64A-A317-18FDA1717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2BBCB-A1B5-AD88-C1B4-31FC80159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0479F-1978-9442-A5F2-436F0C29BA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9848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5">
            <a:extLst>
              <a:ext uri="{FF2B5EF4-FFF2-40B4-BE49-F238E27FC236}">
                <a16:creationId xmlns:a16="http://schemas.microsoft.com/office/drawing/2014/main" id="{1AB2D83E-E59B-65C3-CC70-24500FA0F576}"/>
              </a:ext>
            </a:extLst>
          </p:cNvPr>
          <p:cNvSpPr/>
          <p:nvPr userDrawn="1"/>
        </p:nvSpPr>
        <p:spPr>
          <a:xfrm>
            <a:off x="-12700" y="-11113"/>
            <a:ext cx="11455400" cy="508001"/>
          </a:xfrm>
          <a:custGeom>
            <a:avLst/>
            <a:gdLst>
              <a:gd name="connsiteX0" fmla="*/ 0 w 8997244"/>
              <a:gd name="connsiteY0" fmla="*/ 0 h 973667"/>
              <a:gd name="connsiteX1" fmla="*/ 8997244 w 8997244"/>
              <a:gd name="connsiteY1" fmla="*/ 0 h 973667"/>
              <a:gd name="connsiteX2" fmla="*/ 8997244 w 8997244"/>
              <a:gd name="connsiteY2" fmla="*/ 0 h 973667"/>
              <a:gd name="connsiteX3" fmla="*/ 8997244 w 8997244"/>
              <a:gd name="connsiteY3" fmla="*/ 973667 h 973667"/>
              <a:gd name="connsiteX4" fmla="*/ 8997244 w 8997244"/>
              <a:gd name="connsiteY4" fmla="*/ 973667 h 973667"/>
              <a:gd name="connsiteX5" fmla="*/ 0 w 8997244"/>
              <a:gd name="connsiteY5" fmla="*/ 973667 h 973667"/>
              <a:gd name="connsiteX6" fmla="*/ 0 w 8997244"/>
              <a:gd name="connsiteY6" fmla="*/ 973667 h 973667"/>
              <a:gd name="connsiteX7" fmla="*/ 0 w 8997244"/>
              <a:gd name="connsiteY7" fmla="*/ 0 h 973667"/>
              <a:gd name="connsiteX8" fmla="*/ 0 w 8997244"/>
              <a:gd name="connsiteY8" fmla="*/ 0 h 973667"/>
              <a:gd name="connsiteX0" fmla="*/ 296334 w 8997244"/>
              <a:gd name="connsiteY0" fmla="*/ 0 h 1030111"/>
              <a:gd name="connsiteX1" fmla="*/ 8997244 w 8997244"/>
              <a:gd name="connsiteY1" fmla="*/ 56444 h 1030111"/>
              <a:gd name="connsiteX2" fmla="*/ 8997244 w 8997244"/>
              <a:gd name="connsiteY2" fmla="*/ 56444 h 1030111"/>
              <a:gd name="connsiteX3" fmla="*/ 8997244 w 8997244"/>
              <a:gd name="connsiteY3" fmla="*/ 1030111 h 1030111"/>
              <a:gd name="connsiteX4" fmla="*/ 8997244 w 8997244"/>
              <a:gd name="connsiteY4" fmla="*/ 1030111 h 1030111"/>
              <a:gd name="connsiteX5" fmla="*/ 0 w 8997244"/>
              <a:gd name="connsiteY5" fmla="*/ 1030111 h 1030111"/>
              <a:gd name="connsiteX6" fmla="*/ 0 w 8997244"/>
              <a:gd name="connsiteY6" fmla="*/ 1030111 h 1030111"/>
              <a:gd name="connsiteX7" fmla="*/ 0 w 8997244"/>
              <a:gd name="connsiteY7" fmla="*/ 56444 h 1030111"/>
              <a:gd name="connsiteX8" fmla="*/ 296334 w 8997244"/>
              <a:gd name="connsiteY8" fmla="*/ 0 h 1030111"/>
              <a:gd name="connsiteX0" fmla="*/ 296334 w 8997244"/>
              <a:gd name="connsiteY0" fmla="*/ 0 h 1044222"/>
              <a:gd name="connsiteX1" fmla="*/ 8997244 w 8997244"/>
              <a:gd name="connsiteY1" fmla="*/ 56444 h 1044222"/>
              <a:gd name="connsiteX2" fmla="*/ 8997244 w 8997244"/>
              <a:gd name="connsiteY2" fmla="*/ 56444 h 1044222"/>
              <a:gd name="connsiteX3" fmla="*/ 8997244 w 8997244"/>
              <a:gd name="connsiteY3" fmla="*/ 1030111 h 1044222"/>
              <a:gd name="connsiteX4" fmla="*/ 8997244 w 8997244"/>
              <a:gd name="connsiteY4" fmla="*/ 1030111 h 1044222"/>
              <a:gd name="connsiteX5" fmla="*/ 0 w 8997244"/>
              <a:gd name="connsiteY5" fmla="*/ 1030111 h 1044222"/>
              <a:gd name="connsiteX6" fmla="*/ 282222 w 8997244"/>
              <a:gd name="connsiteY6" fmla="*/ 1044222 h 1044222"/>
              <a:gd name="connsiteX7" fmla="*/ 0 w 8997244"/>
              <a:gd name="connsiteY7" fmla="*/ 56444 h 1044222"/>
              <a:gd name="connsiteX8" fmla="*/ 296334 w 8997244"/>
              <a:gd name="connsiteY8" fmla="*/ 0 h 1044222"/>
              <a:gd name="connsiteX0" fmla="*/ 296334 w 8997244"/>
              <a:gd name="connsiteY0" fmla="*/ 0 h 1044222"/>
              <a:gd name="connsiteX1" fmla="*/ 8997244 w 8997244"/>
              <a:gd name="connsiteY1" fmla="*/ 56444 h 1044222"/>
              <a:gd name="connsiteX2" fmla="*/ 8997244 w 8997244"/>
              <a:gd name="connsiteY2" fmla="*/ 56444 h 1044222"/>
              <a:gd name="connsiteX3" fmla="*/ 8997244 w 8997244"/>
              <a:gd name="connsiteY3" fmla="*/ 1030111 h 1044222"/>
              <a:gd name="connsiteX4" fmla="*/ 8997244 w 8997244"/>
              <a:gd name="connsiteY4" fmla="*/ 1030111 h 1044222"/>
              <a:gd name="connsiteX5" fmla="*/ 0 w 8997244"/>
              <a:gd name="connsiteY5" fmla="*/ 1030111 h 1044222"/>
              <a:gd name="connsiteX6" fmla="*/ 282222 w 8997244"/>
              <a:gd name="connsiteY6" fmla="*/ 1044222 h 1044222"/>
              <a:gd name="connsiteX7" fmla="*/ 254000 w 8997244"/>
              <a:gd name="connsiteY7" fmla="*/ 338667 h 1044222"/>
              <a:gd name="connsiteX8" fmla="*/ 296334 w 8997244"/>
              <a:gd name="connsiteY8" fmla="*/ 0 h 1044222"/>
              <a:gd name="connsiteX0" fmla="*/ 98779 w 8799689"/>
              <a:gd name="connsiteY0" fmla="*/ 0 h 1044222"/>
              <a:gd name="connsiteX1" fmla="*/ 8799689 w 8799689"/>
              <a:gd name="connsiteY1" fmla="*/ 56444 h 1044222"/>
              <a:gd name="connsiteX2" fmla="*/ 8799689 w 8799689"/>
              <a:gd name="connsiteY2" fmla="*/ 56444 h 1044222"/>
              <a:gd name="connsiteX3" fmla="*/ 8799689 w 8799689"/>
              <a:gd name="connsiteY3" fmla="*/ 1030111 h 1044222"/>
              <a:gd name="connsiteX4" fmla="*/ 8799689 w 8799689"/>
              <a:gd name="connsiteY4" fmla="*/ 1030111 h 1044222"/>
              <a:gd name="connsiteX5" fmla="*/ 0 w 8799689"/>
              <a:gd name="connsiteY5" fmla="*/ 1039519 h 1044222"/>
              <a:gd name="connsiteX6" fmla="*/ 84667 w 8799689"/>
              <a:gd name="connsiteY6" fmla="*/ 1044222 h 1044222"/>
              <a:gd name="connsiteX7" fmla="*/ 56445 w 8799689"/>
              <a:gd name="connsiteY7" fmla="*/ 338667 h 1044222"/>
              <a:gd name="connsiteX8" fmla="*/ 98779 w 8799689"/>
              <a:gd name="connsiteY8" fmla="*/ 0 h 1044222"/>
              <a:gd name="connsiteX0" fmla="*/ 42334 w 8743244"/>
              <a:gd name="connsiteY0" fmla="*/ 0 h 1044222"/>
              <a:gd name="connsiteX1" fmla="*/ 8743244 w 8743244"/>
              <a:gd name="connsiteY1" fmla="*/ 56444 h 1044222"/>
              <a:gd name="connsiteX2" fmla="*/ 8743244 w 8743244"/>
              <a:gd name="connsiteY2" fmla="*/ 56444 h 1044222"/>
              <a:gd name="connsiteX3" fmla="*/ 8743244 w 8743244"/>
              <a:gd name="connsiteY3" fmla="*/ 1030111 h 1044222"/>
              <a:gd name="connsiteX4" fmla="*/ 8743244 w 8743244"/>
              <a:gd name="connsiteY4" fmla="*/ 1030111 h 1044222"/>
              <a:gd name="connsiteX5" fmla="*/ 18814 w 8743244"/>
              <a:gd name="connsiteY5" fmla="*/ 823149 h 1044222"/>
              <a:gd name="connsiteX6" fmla="*/ 28222 w 8743244"/>
              <a:gd name="connsiteY6" fmla="*/ 1044222 h 1044222"/>
              <a:gd name="connsiteX7" fmla="*/ 0 w 8743244"/>
              <a:gd name="connsiteY7" fmla="*/ 338667 h 1044222"/>
              <a:gd name="connsiteX8" fmla="*/ 42334 w 8743244"/>
              <a:gd name="connsiteY8" fmla="*/ 0 h 1044222"/>
              <a:gd name="connsiteX0" fmla="*/ 42334 w 8743244"/>
              <a:gd name="connsiteY0" fmla="*/ 0 h 1364074"/>
              <a:gd name="connsiteX1" fmla="*/ 8743244 w 8743244"/>
              <a:gd name="connsiteY1" fmla="*/ 56444 h 1364074"/>
              <a:gd name="connsiteX2" fmla="*/ 8743244 w 8743244"/>
              <a:gd name="connsiteY2" fmla="*/ 56444 h 1364074"/>
              <a:gd name="connsiteX3" fmla="*/ 8743244 w 8743244"/>
              <a:gd name="connsiteY3" fmla="*/ 1030111 h 1364074"/>
              <a:gd name="connsiteX4" fmla="*/ 8743244 w 8743244"/>
              <a:gd name="connsiteY4" fmla="*/ 1030111 h 1364074"/>
              <a:gd name="connsiteX5" fmla="*/ 18814 w 8743244"/>
              <a:gd name="connsiteY5" fmla="*/ 823149 h 1364074"/>
              <a:gd name="connsiteX6" fmla="*/ 28222 w 8743244"/>
              <a:gd name="connsiteY6" fmla="*/ 1364074 h 1364074"/>
              <a:gd name="connsiteX7" fmla="*/ 0 w 8743244"/>
              <a:gd name="connsiteY7" fmla="*/ 338667 h 1364074"/>
              <a:gd name="connsiteX8" fmla="*/ 42334 w 8743244"/>
              <a:gd name="connsiteY8" fmla="*/ 0 h 1364074"/>
              <a:gd name="connsiteX0" fmla="*/ 418631 w 9119541"/>
              <a:gd name="connsiteY0" fmla="*/ 0 h 1030111"/>
              <a:gd name="connsiteX1" fmla="*/ 9119541 w 9119541"/>
              <a:gd name="connsiteY1" fmla="*/ 56444 h 1030111"/>
              <a:gd name="connsiteX2" fmla="*/ 9119541 w 9119541"/>
              <a:gd name="connsiteY2" fmla="*/ 56444 h 1030111"/>
              <a:gd name="connsiteX3" fmla="*/ 9119541 w 9119541"/>
              <a:gd name="connsiteY3" fmla="*/ 1030111 h 1030111"/>
              <a:gd name="connsiteX4" fmla="*/ 9119541 w 9119541"/>
              <a:gd name="connsiteY4" fmla="*/ 1030111 h 1030111"/>
              <a:gd name="connsiteX5" fmla="*/ 395111 w 9119541"/>
              <a:gd name="connsiteY5" fmla="*/ 823149 h 1030111"/>
              <a:gd name="connsiteX6" fmla="*/ 0 w 9119541"/>
              <a:gd name="connsiteY6" fmla="*/ 818444 h 1030111"/>
              <a:gd name="connsiteX7" fmla="*/ 376297 w 9119541"/>
              <a:gd name="connsiteY7" fmla="*/ 338667 h 1030111"/>
              <a:gd name="connsiteX8" fmla="*/ 418631 w 9119541"/>
              <a:gd name="connsiteY8" fmla="*/ 0 h 1030111"/>
              <a:gd name="connsiteX0" fmla="*/ 418631 w 9119541"/>
              <a:gd name="connsiteY0" fmla="*/ 0 h 1048926"/>
              <a:gd name="connsiteX1" fmla="*/ 9119541 w 9119541"/>
              <a:gd name="connsiteY1" fmla="*/ 56444 h 1048926"/>
              <a:gd name="connsiteX2" fmla="*/ 9119541 w 9119541"/>
              <a:gd name="connsiteY2" fmla="*/ 56444 h 1048926"/>
              <a:gd name="connsiteX3" fmla="*/ 9119541 w 9119541"/>
              <a:gd name="connsiteY3" fmla="*/ 1030111 h 1048926"/>
              <a:gd name="connsiteX4" fmla="*/ 9119541 w 9119541"/>
              <a:gd name="connsiteY4" fmla="*/ 1030111 h 1048926"/>
              <a:gd name="connsiteX5" fmla="*/ 385704 w 9119541"/>
              <a:gd name="connsiteY5" fmla="*/ 1048926 h 1048926"/>
              <a:gd name="connsiteX6" fmla="*/ 0 w 9119541"/>
              <a:gd name="connsiteY6" fmla="*/ 818444 h 1048926"/>
              <a:gd name="connsiteX7" fmla="*/ 376297 w 9119541"/>
              <a:gd name="connsiteY7" fmla="*/ 338667 h 1048926"/>
              <a:gd name="connsiteX8" fmla="*/ 418631 w 9119541"/>
              <a:gd name="connsiteY8" fmla="*/ 0 h 1048926"/>
              <a:gd name="connsiteX0" fmla="*/ 418631 w 9119541"/>
              <a:gd name="connsiteY0" fmla="*/ 0 h 1030111"/>
              <a:gd name="connsiteX1" fmla="*/ 9119541 w 9119541"/>
              <a:gd name="connsiteY1" fmla="*/ 56444 h 1030111"/>
              <a:gd name="connsiteX2" fmla="*/ 9119541 w 9119541"/>
              <a:gd name="connsiteY2" fmla="*/ 56444 h 1030111"/>
              <a:gd name="connsiteX3" fmla="*/ 9119541 w 9119541"/>
              <a:gd name="connsiteY3" fmla="*/ 1030111 h 1030111"/>
              <a:gd name="connsiteX4" fmla="*/ 9119541 w 9119541"/>
              <a:gd name="connsiteY4" fmla="*/ 1030111 h 1030111"/>
              <a:gd name="connsiteX5" fmla="*/ 0 w 9119541"/>
              <a:gd name="connsiteY5" fmla="*/ 818444 h 1030111"/>
              <a:gd name="connsiteX6" fmla="*/ 376297 w 9119541"/>
              <a:gd name="connsiteY6" fmla="*/ 338667 h 1030111"/>
              <a:gd name="connsiteX7" fmla="*/ 418631 w 9119541"/>
              <a:gd name="connsiteY7" fmla="*/ 0 h 1030111"/>
              <a:gd name="connsiteX0" fmla="*/ 42334 w 8743244"/>
              <a:gd name="connsiteY0" fmla="*/ 0 h 1044222"/>
              <a:gd name="connsiteX1" fmla="*/ 8743244 w 8743244"/>
              <a:gd name="connsiteY1" fmla="*/ 56444 h 1044222"/>
              <a:gd name="connsiteX2" fmla="*/ 8743244 w 8743244"/>
              <a:gd name="connsiteY2" fmla="*/ 56444 h 1044222"/>
              <a:gd name="connsiteX3" fmla="*/ 8743244 w 8743244"/>
              <a:gd name="connsiteY3" fmla="*/ 1030111 h 1044222"/>
              <a:gd name="connsiteX4" fmla="*/ 8743244 w 8743244"/>
              <a:gd name="connsiteY4" fmla="*/ 1030111 h 1044222"/>
              <a:gd name="connsiteX5" fmla="*/ 28221 w 8743244"/>
              <a:gd name="connsiteY5" fmla="*/ 1044222 h 1044222"/>
              <a:gd name="connsiteX6" fmla="*/ 0 w 8743244"/>
              <a:gd name="connsiteY6" fmla="*/ 338667 h 1044222"/>
              <a:gd name="connsiteX7" fmla="*/ 42334 w 8743244"/>
              <a:gd name="connsiteY7" fmla="*/ 0 h 1044222"/>
              <a:gd name="connsiteX0" fmla="*/ 42334 w 8743244"/>
              <a:gd name="connsiteY0" fmla="*/ 0 h 1030111"/>
              <a:gd name="connsiteX1" fmla="*/ 8743244 w 8743244"/>
              <a:gd name="connsiteY1" fmla="*/ 56444 h 1030111"/>
              <a:gd name="connsiteX2" fmla="*/ 8743244 w 8743244"/>
              <a:gd name="connsiteY2" fmla="*/ 56444 h 1030111"/>
              <a:gd name="connsiteX3" fmla="*/ 8743244 w 8743244"/>
              <a:gd name="connsiteY3" fmla="*/ 1030111 h 1030111"/>
              <a:gd name="connsiteX4" fmla="*/ 8743244 w 8743244"/>
              <a:gd name="connsiteY4" fmla="*/ 1030111 h 1030111"/>
              <a:gd name="connsiteX5" fmla="*/ 28221 w 8743244"/>
              <a:gd name="connsiteY5" fmla="*/ 1016000 h 1030111"/>
              <a:gd name="connsiteX6" fmla="*/ 0 w 8743244"/>
              <a:gd name="connsiteY6" fmla="*/ 338667 h 1030111"/>
              <a:gd name="connsiteX7" fmla="*/ 42334 w 8743244"/>
              <a:gd name="connsiteY7" fmla="*/ 0 h 1030111"/>
              <a:gd name="connsiteX0" fmla="*/ 14113 w 8715023"/>
              <a:gd name="connsiteY0" fmla="*/ 0 h 1030111"/>
              <a:gd name="connsiteX1" fmla="*/ 8715023 w 8715023"/>
              <a:gd name="connsiteY1" fmla="*/ 56444 h 1030111"/>
              <a:gd name="connsiteX2" fmla="*/ 8715023 w 8715023"/>
              <a:gd name="connsiteY2" fmla="*/ 56444 h 1030111"/>
              <a:gd name="connsiteX3" fmla="*/ 8715023 w 8715023"/>
              <a:gd name="connsiteY3" fmla="*/ 1030111 h 1030111"/>
              <a:gd name="connsiteX4" fmla="*/ 8715023 w 8715023"/>
              <a:gd name="connsiteY4" fmla="*/ 1030111 h 1030111"/>
              <a:gd name="connsiteX5" fmla="*/ 0 w 8715023"/>
              <a:gd name="connsiteY5" fmla="*/ 1016000 h 1030111"/>
              <a:gd name="connsiteX6" fmla="*/ 14113 w 8715023"/>
              <a:gd name="connsiteY6" fmla="*/ 0 h 1030111"/>
              <a:gd name="connsiteX0" fmla="*/ 14113 w 8715023"/>
              <a:gd name="connsiteY0" fmla="*/ 0 h 983074"/>
              <a:gd name="connsiteX1" fmla="*/ 8715023 w 8715023"/>
              <a:gd name="connsiteY1" fmla="*/ 9407 h 983074"/>
              <a:gd name="connsiteX2" fmla="*/ 8715023 w 8715023"/>
              <a:gd name="connsiteY2" fmla="*/ 9407 h 983074"/>
              <a:gd name="connsiteX3" fmla="*/ 8715023 w 8715023"/>
              <a:gd name="connsiteY3" fmla="*/ 983074 h 983074"/>
              <a:gd name="connsiteX4" fmla="*/ 8715023 w 8715023"/>
              <a:gd name="connsiteY4" fmla="*/ 983074 h 983074"/>
              <a:gd name="connsiteX5" fmla="*/ 0 w 8715023"/>
              <a:gd name="connsiteY5" fmla="*/ 968963 h 983074"/>
              <a:gd name="connsiteX6" fmla="*/ 14113 w 8715023"/>
              <a:gd name="connsiteY6" fmla="*/ 0 h 983074"/>
              <a:gd name="connsiteX0" fmla="*/ 14113 w 8715023"/>
              <a:gd name="connsiteY0" fmla="*/ 0 h 983074"/>
              <a:gd name="connsiteX1" fmla="*/ 8715023 w 8715023"/>
              <a:gd name="connsiteY1" fmla="*/ 9407 h 983074"/>
              <a:gd name="connsiteX2" fmla="*/ 8715023 w 8715023"/>
              <a:gd name="connsiteY2" fmla="*/ 9407 h 983074"/>
              <a:gd name="connsiteX3" fmla="*/ 8715023 w 8715023"/>
              <a:gd name="connsiteY3" fmla="*/ 983074 h 983074"/>
              <a:gd name="connsiteX4" fmla="*/ 8112949 w 8715023"/>
              <a:gd name="connsiteY4" fmla="*/ 973667 h 983074"/>
              <a:gd name="connsiteX5" fmla="*/ 0 w 8715023"/>
              <a:gd name="connsiteY5" fmla="*/ 968963 h 983074"/>
              <a:gd name="connsiteX6" fmla="*/ 14113 w 8715023"/>
              <a:gd name="connsiteY6" fmla="*/ 0 h 983074"/>
              <a:gd name="connsiteX0" fmla="*/ 14113 w 8715023"/>
              <a:gd name="connsiteY0" fmla="*/ 0 h 983074"/>
              <a:gd name="connsiteX1" fmla="*/ 8715023 w 8715023"/>
              <a:gd name="connsiteY1" fmla="*/ 9407 h 983074"/>
              <a:gd name="connsiteX2" fmla="*/ 8715023 w 8715023"/>
              <a:gd name="connsiteY2" fmla="*/ 9407 h 983074"/>
              <a:gd name="connsiteX3" fmla="*/ 8715023 w 8715023"/>
              <a:gd name="connsiteY3" fmla="*/ 983074 h 983074"/>
              <a:gd name="connsiteX4" fmla="*/ 8112949 w 8715023"/>
              <a:gd name="connsiteY4" fmla="*/ 973667 h 983074"/>
              <a:gd name="connsiteX5" fmla="*/ 0 w 8715023"/>
              <a:gd name="connsiteY5" fmla="*/ 968963 h 983074"/>
              <a:gd name="connsiteX6" fmla="*/ 14113 w 8715023"/>
              <a:gd name="connsiteY6" fmla="*/ 0 h 983074"/>
              <a:gd name="connsiteX0" fmla="*/ 14113 w 8715023"/>
              <a:gd name="connsiteY0" fmla="*/ 0 h 973667"/>
              <a:gd name="connsiteX1" fmla="*/ 8715023 w 8715023"/>
              <a:gd name="connsiteY1" fmla="*/ 9407 h 973667"/>
              <a:gd name="connsiteX2" fmla="*/ 8715023 w 8715023"/>
              <a:gd name="connsiteY2" fmla="*/ 9407 h 973667"/>
              <a:gd name="connsiteX3" fmla="*/ 8715023 w 8715023"/>
              <a:gd name="connsiteY3" fmla="*/ 747889 h 973667"/>
              <a:gd name="connsiteX4" fmla="*/ 8112949 w 8715023"/>
              <a:gd name="connsiteY4" fmla="*/ 973667 h 973667"/>
              <a:gd name="connsiteX5" fmla="*/ 0 w 8715023"/>
              <a:gd name="connsiteY5" fmla="*/ 968963 h 973667"/>
              <a:gd name="connsiteX6" fmla="*/ 14113 w 8715023"/>
              <a:gd name="connsiteY6" fmla="*/ 0 h 973667"/>
              <a:gd name="connsiteX0" fmla="*/ 14113 w 8715023"/>
              <a:gd name="connsiteY0" fmla="*/ 0 h 973667"/>
              <a:gd name="connsiteX1" fmla="*/ 8715023 w 8715023"/>
              <a:gd name="connsiteY1" fmla="*/ 9407 h 973667"/>
              <a:gd name="connsiteX2" fmla="*/ 8715023 w 8715023"/>
              <a:gd name="connsiteY2" fmla="*/ 9407 h 973667"/>
              <a:gd name="connsiteX3" fmla="*/ 8715023 w 8715023"/>
              <a:gd name="connsiteY3" fmla="*/ 747889 h 973667"/>
              <a:gd name="connsiteX4" fmla="*/ 8112949 w 8715023"/>
              <a:gd name="connsiteY4" fmla="*/ 973667 h 973667"/>
              <a:gd name="connsiteX5" fmla="*/ 0 w 8715023"/>
              <a:gd name="connsiteY5" fmla="*/ 968963 h 973667"/>
              <a:gd name="connsiteX6" fmla="*/ 14113 w 8715023"/>
              <a:gd name="connsiteY6" fmla="*/ 0 h 973667"/>
              <a:gd name="connsiteX0" fmla="*/ 14113 w 8715023"/>
              <a:gd name="connsiteY0" fmla="*/ 0 h 973667"/>
              <a:gd name="connsiteX1" fmla="*/ 8715023 w 8715023"/>
              <a:gd name="connsiteY1" fmla="*/ 9407 h 973667"/>
              <a:gd name="connsiteX2" fmla="*/ 8715023 w 8715023"/>
              <a:gd name="connsiteY2" fmla="*/ 9407 h 973667"/>
              <a:gd name="connsiteX3" fmla="*/ 8715023 w 8715023"/>
              <a:gd name="connsiteY3" fmla="*/ 747889 h 973667"/>
              <a:gd name="connsiteX4" fmla="*/ 8112949 w 8715023"/>
              <a:gd name="connsiteY4" fmla="*/ 973667 h 973667"/>
              <a:gd name="connsiteX5" fmla="*/ 0 w 8715023"/>
              <a:gd name="connsiteY5" fmla="*/ 968963 h 973667"/>
              <a:gd name="connsiteX6" fmla="*/ 14113 w 8715023"/>
              <a:gd name="connsiteY6" fmla="*/ 0 h 973667"/>
              <a:gd name="connsiteX0" fmla="*/ 14113 w 8715023"/>
              <a:gd name="connsiteY0" fmla="*/ 0 h 973667"/>
              <a:gd name="connsiteX1" fmla="*/ 8715023 w 8715023"/>
              <a:gd name="connsiteY1" fmla="*/ 9407 h 973667"/>
              <a:gd name="connsiteX2" fmla="*/ 8715023 w 8715023"/>
              <a:gd name="connsiteY2" fmla="*/ 9407 h 973667"/>
              <a:gd name="connsiteX3" fmla="*/ 8715023 w 8715023"/>
              <a:gd name="connsiteY3" fmla="*/ 747889 h 973667"/>
              <a:gd name="connsiteX4" fmla="*/ 8112949 w 8715023"/>
              <a:gd name="connsiteY4" fmla="*/ 973667 h 973667"/>
              <a:gd name="connsiteX5" fmla="*/ 0 w 8715023"/>
              <a:gd name="connsiteY5" fmla="*/ 968963 h 973667"/>
              <a:gd name="connsiteX6" fmla="*/ 14113 w 8715023"/>
              <a:gd name="connsiteY6" fmla="*/ 0 h 973667"/>
              <a:gd name="connsiteX0" fmla="*/ 14113 w 8724431"/>
              <a:gd name="connsiteY0" fmla="*/ 136108 h 1109775"/>
              <a:gd name="connsiteX1" fmla="*/ 8715023 w 8724431"/>
              <a:gd name="connsiteY1" fmla="*/ 145515 h 1109775"/>
              <a:gd name="connsiteX2" fmla="*/ 8715023 w 8724431"/>
              <a:gd name="connsiteY2" fmla="*/ 145515 h 1109775"/>
              <a:gd name="connsiteX3" fmla="*/ 8724431 w 8724431"/>
              <a:gd name="connsiteY3" fmla="*/ 178442 h 1109775"/>
              <a:gd name="connsiteX4" fmla="*/ 8112949 w 8724431"/>
              <a:gd name="connsiteY4" fmla="*/ 1109775 h 1109775"/>
              <a:gd name="connsiteX5" fmla="*/ 0 w 8724431"/>
              <a:gd name="connsiteY5" fmla="*/ 1105071 h 1109775"/>
              <a:gd name="connsiteX6" fmla="*/ 14113 w 8724431"/>
              <a:gd name="connsiteY6" fmla="*/ 136108 h 1109775"/>
              <a:gd name="connsiteX0" fmla="*/ 14113 w 8725404"/>
              <a:gd name="connsiteY0" fmla="*/ 136108 h 1109775"/>
              <a:gd name="connsiteX1" fmla="*/ 8715023 w 8725404"/>
              <a:gd name="connsiteY1" fmla="*/ 145515 h 1109775"/>
              <a:gd name="connsiteX2" fmla="*/ 8715023 w 8725404"/>
              <a:gd name="connsiteY2" fmla="*/ 145515 h 1109775"/>
              <a:gd name="connsiteX3" fmla="*/ 8724431 w 8725404"/>
              <a:gd name="connsiteY3" fmla="*/ 178442 h 1109775"/>
              <a:gd name="connsiteX4" fmla="*/ 8112949 w 8725404"/>
              <a:gd name="connsiteY4" fmla="*/ 1109775 h 1109775"/>
              <a:gd name="connsiteX5" fmla="*/ 0 w 8725404"/>
              <a:gd name="connsiteY5" fmla="*/ 1105071 h 1109775"/>
              <a:gd name="connsiteX6" fmla="*/ 14113 w 8725404"/>
              <a:gd name="connsiteY6" fmla="*/ 136108 h 1109775"/>
              <a:gd name="connsiteX0" fmla="*/ 14113 w 8725404"/>
              <a:gd name="connsiteY0" fmla="*/ 18118 h 991785"/>
              <a:gd name="connsiteX1" fmla="*/ 8715023 w 8725404"/>
              <a:gd name="connsiteY1" fmla="*/ 27525 h 991785"/>
              <a:gd name="connsiteX2" fmla="*/ 8715023 w 8725404"/>
              <a:gd name="connsiteY2" fmla="*/ 27525 h 991785"/>
              <a:gd name="connsiteX3" fmla="*/ 8724431 w 8725404"/>
              <a:gd name="connsiteY3" fmla="*/ 210971 h 991785"/>
              <a:gd name="connsiteX4" fmla="*/ 8112949 w 8725404"/>
              <a:gd name="connsiteY4" fmla="*/ 991785 h 991785"/>
              <a:gd name="connsiteX5" fmla="*/ 0 w 8725404"/>
              <a:gd name="connsiteY5" fmla="*/ 987081 h 991785"/>
              <a:gd name="connsiteX6" fmla="*/ 14113 w 8725404"/>
              <a:gd name="connsiteY6" fmla="*/ 18118 h 991785"/>
              <a:gd name="connsiteX0" fmla="*/ 14113 w 8725404"/>
              <a:gd name="connsiteY0" fmla="*/ 0 h 973667"/>
              <a:gd name="connsiteX1" fmla="*/ 8715023 w 8725404"/>
              <a:gd name="connsiteY1" fmla="*/ 9407 h 973667"/>
              <a:gd name="connsiteX2" fmla="*/ 8715023 w 8725404"/>
              <a:gd name="connsiteY2" fmla="*/ 9407 h 973667"/>
              <a:gd name="connsiteX3" fmla="*/ 8724431 w 8725404"/>
              <a:gd name="connsiteY3" fmla="*/ 192853 h 973667"/>
              <a:gd name="connsiteX4" fmla="*/ 8112949 w 8725404"/>
              <a:gd name="connsiteY4" fmla="*/ 973667 h 973667"/>
              <a:gd name="connsiteX5" fmla="*/ 0 w 8725404"/>
              <a:gd name="connsiteY5" fmla="*/ 968963 h 973667"/>
              <a:gd name="connsiteX6" fmla="*/ 14113 w 8725404"/>
              <a:gd name="connsiteY6" fmla="*/ 0 h 973667"/>
              <a:gd name="connsiteX0" fmla="*/ 14113 w 8725404"/>
              <a:gd name="connsiteY0" fmla="*/ 0 h 973667"/>
              <a:gd name="connsiteX1" fmla="*/ 8715023 w 8725404"/>
              <a:gd name="connsiteY1" fmla="*/ 9407 h 973667"/>
              <a:gd name="connsiteX2" fmla="*/ 8724431 w 8725404"/>
              <a:gd name="connsiteY2" fmla="*/ 192853 h 973667"/>
              <a:gd name="connsiteX3" fmla="*/ 8112949 w 8725404"/>
              <a:gd name="connsiteY3" fmla="*/ 973667 h 973667"/>
              <a:gd name="connsiteX4" fmla="*/ 0 w 8725404"/>
              <a:gd name="connsiteY4" fmla="*/ 968963 h 973667"/>
              <a:gd name="connsiteX5" fmla="*/ 14113 w 8725404"/>
              <a:gd name="connsiteY5" fmla="*/ 0 h 973667"/>
              <a:gd name="connsiteX0" fmla="*/ 14113 w 8725404"/>
              <a:gd name="connsiteY0" fmla="*/ 0 h 973667"/>
              <a:gd name="connsiteX1" fmla="*/ 8715023 w 8725404"/>
              <a:gd name="connsiteY1" fmla="*/ 9407 h 973667"/>
              <a:gd name="connsiteX2" fmla="*/ 8724431 w 8725404"/>
              <a:gd name="connsiteY2" fmla="*/ 418631 h 973667"/>
              <a:gd name="connsiteX3" fmla="*/ 8112949 w 8725404"/>
              <a:gd name="connsiteY3" fmla="*/ 973667 h 973667"/>
              <a:gd name="connsiteX4" fmla="*/ 0 w 8725404"/>
              <a:gd name="connsiteY4" fmla="*/ 968963 h 973667"/>
              <a:gd name="connsiteX5" fmla="*/ 14113 w 8725404"/>
              <a:gd name="connsiteY5" fmla="*/ 0 h 973667"/>
              <a:gd name="connsiteX0" fmla="*/ 14113 w 8728042"/>
              <a:gd name="connsiteY0" fmla="*/ 0 h 973667"/>
              <a:gd name="connsiteX1" fmla="*/ 8715023 w 8728042"/>
              <a:gd name="connsiteY1" fmla="*/ 9407 h 973667"/>
              <a:gd name="connsiteX2" fmla="*/ 8724431 w 8728042"/>
              <a:gd name="connsiteY2" fmla="*/ 418631 h 973667"/>
              <a:gd name="connsiteX3" fmla="*/ 8112949 w 8728042"/>
              <a:gd name="connsiteY3" fmla="*/ 973667 h 973667"/>
              <a:gd name="connsiteX4" fmla="*/ 0 w 8728042"/>
              <a:gd name="connsiteY4" fmla="*/ 968963 h 973667"/>
              <a:gd name="connsiteX5" fmla="*/ 14113 w 8728042"/>
              <a:gd name="connsiteY5" fmla="*/ 0 h 973667"/>
              <a:gd name="connsiteX0" fmla="*/ 14113 w 8722339"/>
              <a:gd name="connsiteY0" fmla="*/ 0 h 973667"/>
              <a:gd name="connsiteX1" fmla="*/ 8715023 w 8722339"/>
              <a:gd name="connsiteY1" fmla="*/ 9407 h 973667"/>
              <a:gd name="connsiteX2" fmla="*/ 8717375 w 8722339"/>
              <a:gd name="connsiteY2" fmla="*/ 425687 h 973667"/>
              <a:gd name="connsiteX3" fmla="*/ 8112949 w 8722339"/>
              <a:gd name="connsiteY3" fmla="*/ 973667 h 973667"/>
              <a:gd name="connsiteX4" fmla="*/ 0 w 8722339"/>
              <a:gd name="connsiteY4" fmla="*/ 968963 h 973667"/>
              <a:gd name="connsiteX5" fmla="*/ 14113 w 8722339"/>
              <a:gd name="connsiteY5" fmla="*/ 0 h 973667"/>
              <a:gd name="connsiteX0" fmla="*/ 14113 w 8730179"/>
              <a:gd name="connsiteY0" fmla="*/ 0 h 973667"/>
              <a:gd name="connsiteX1" fmla="*/ 8729134 w 8730179"/>
              <a:gd name="connsiteY1" fmla="*/ 9407 h 973667"/>
              <a:gd name="connsiteX2" fmla="*/ 8717375 w 8730179"/>
              <a:gd name="connsiteY2" fmla="*/ 425687 h 973667"/>
              <a:gd name="connsiteX3" fmla="*/ 8112949 w 8730179"/>
              <a:gd name="connsiteY3" fmla="*/ 973667 h 973667"/>
              <a:gd name="connsiteX4" fmla="*/ 0 w 8730179"/>
              <a:gd name="connsiteY4" fmla="*/ 968963 h 973667"/>
              <a:gd name="connsiteX5" fmla="*/ 14113 w 8730179"/>
              <a:gd name="connsiteY5" fmla="*/ 0 h 973667"/>
              <a:gd name="connsiteX0" fmla="*/ 14113 w 9514382"/>
              <a:gd name="connsiteY0" fmla="*/ 0 h 973667"/>
              <a:gd name="connsiteX1" fmla="*/ 8729134 w 9514382"/>
              <a:gd name="connsiteY1" fmla="*/ 9407 h 973667"/>
              <a:gd name="connsiteX2" fmla="*/ 8112949 w 9514382"/>
              <a:gd name="connsiteY2" fmla="*/ 973667 h 973667"/>
              <a:gd name="connsiteX3" fmla="*/ 0 w 9514382"/>
              <a:gd name="connsiteY3" fmla="*/ 968963 h 973667"/>
              <a:gd name="connsiteX4" fmla="*/ 14113 w 9514382"/>
              <a:gd name="connsiteY4" fmla="*/ 0 h 973667"/>
              <a:gd name="connsiteX0" fmla="*/ 14113 w 8958257"/>
              <a:gd name="connsiteY0" fmla="*/ 0 h 973667"/>
              <a:gd name="connsiteX1" fmla="*/ 8729134 w 8958257"/>
              <a:gd name="connsiteY1" fmla="*/ 9407 h 973667"/>
              <a:gd name="connsiteX2" fmla="*/ 8112949 w 8958257"/>
              <a:gd name="connsiteY2" fmla="*/ 973667 h 973667"/>
              <a:gd name="connsiteX3" fmla="*/ 0 w 8958257"/>
              <a:gd name="connsiteY3" fmla="*/ 968963 h 973667"/>
              <a:gd name="connsiteX4" fmla="*/ 14113 w 8958257"/>
              <a:gd name="connsiteY4" fmla="*/ 0 h 973667"/>
              <a:gd name="connsiteX0" fmla="*/ 14113 w 8729134"/>
              <a:gd name="connsiteY0" fmla="*/ 0 h 974224"/>
              <a:gd name="connsiteX1" fmla="*/ 8729134 w 8729134"/>
              <a:gd name="connsiteY1" fmla="*/ 9407 h 974224"/>
              <a:gd name="connsiteX2" fmla="*/ 8112949 w 8729134"/>
              <a:gd name="connsiteY2" fmla="*/ 973667 h 974224"/>
              <a:gd name="connsiteX3" fmla="*/ 0 w 8729134"/>
              <a:gd name="connsiteY3" fmla="*/ 968963 h 974224"/>
              <a:gd name="connsiteX4" fmla="*/ 14113 w 8729134"/>
              <a:gd name="connsiteY4" fmla="*/ 0 h 974224"/>
              <a:gd name="connsiteX0" fmla="*/ 0 w 8715021"/>
              <a:gd name="connsiteY0" fmla="*/ 0 h 974224"/>
              <a:gd name="connsiteX1" fmla="*/ 8715021 w 8715021"/>
              <a:gd name="connsiteY1" fmla="*/ 9407 h 974224"/>
              <a:gd name="connsiteX2" fmla="*/ 8098836 w 8715021"/>
              <a:gd name="connsiteY2" fmla="*/ 973667 h 974224"/>
              <a:gd name="connsiteX3" fmla="*/ 14109 w 8715021"/>
              <a:gd name="connsiteY3" fmla="*/ 968963 h 974224"/>
              <a:gd name="connsiteX4" fmla="*/ 0 w 8715021"/>
              <a:gd name="connsiteY4" fmla="*/ 0 h 974224"/>
              <a:gd name="connsiteX0" fmla="*/ 0 w 8707965"/>
              <a:gd name="connsiteY0" fmla="*/ 0 h 974224"/>
              <a:gd name="connsiteX1" fmla="*/ 8707965 w 8707965"/>
              <a:gd name="connsiteY1" fmla="*/ 9407 h 974224"/>
              <a:gd name="connsiteX2" fmla="*/ 8091780 w 8707965"/>
              <a:gd name="connsiteY2" fmla="*/ 973667 h 974224"/>
              <a:gd name="connsiteX3" fmla="*/ 7053 w 8707965"/>
              <a:gd name="connsiteY3" fmla="*/ 968963 h 974224"/>
              <a:gd name="connsiteX4" fmla="*/ 0 w 8707965"/>
              <a:gd name="connsiteY4" fmla="*/ 0 h 974224"/>
              <a:gd name="connsiteX0" fmla="*/ 0 w 8723212"/>
              <a:gd name="connsiteY0" fmla="*/ 0 h 974192"/>
              <a:gd name="connsiteX1" fmla="*/ 8707965 w 8723212"/>
              <a:gd name="connsiteY1" fmla="*/ 9407 h 974192"/>
              <a:gd name="connsiteX2" fmla="*/ 8091780 w 8723212"/>
              <a:gd name="connsiteY2" fmla="*/ 973667 h 974192"/>
              <a:gd name="connsiteX3" fmla="*/ 7053 w 8723212"/>
              <a:gd name="connsiteY3" fmla="*/ 968963 h 974192"/>
              <a:gd name="connsiteX4" fmla="*/ 0 w 8723212"/>
              <a:gd name="connsiteY4" fmla="*/ 0 h 974192"/>
              <a:gd name="connsiteX0" fmla="*/ 0 w 8725487"/>
              <a:gd name="connsiteY0" fmla="*/ 0 h 974099"/>
              <a:gd name="connsiteX1" fmla="*/ 8707965 w 8725487"/>
              <a:gd name="connsiteY1" fmla="*/ 9407 h 974099"/>
              <a:gd name="connsiteX2" fmla="*/ 8091780 w 8725487"/>
              <a:gd name="connsiteY2" fmla="*/ 973667 h 974099"/>
              <a:gd name="connsiteX3" fmla="*/ 7053 w 8725487"/>
              <a:gd name="connsiteY3" fmla="*/ 968963 h 974099"/>
              <a:gd name="connsiteX4" fmla="*/ 0 w 8725487"/>
              <a:gd name="connsiteY4" fmla="*/ 0 h 974099"/>
              <a:gd name="connsiteX0" fmla="*/ 0 w 8707965"/>
              <a:gd name="connsiteY0" fmla="*/ 0 h 974198"/>
              <a:gd name="connsiteX1" fmla="*/ 8707965 w 8707965"/>
              <a:gd name="connsiteY1" fmla="*/ 9407 h 974198"/>
              <a:gd name="connsiteX2" fmla="*/ 8091780 w 8707965"/>
              <a:gd name="connsiteY2" fmla="*/ 973667 h 974198"/>
              <a:gd name="connsiteX3" fmla="*/ 7053 w 8707965"/>
              <a:gd name="connsiteY3" fmla="*/ 968963 h 974198"/>
              <a:gd name="connsiteX4" fmla="*/ 0 w 8707965"/>
              <a:gd name="connsiteY4" fmla="*/ 0 h 974198"/>
              <a:gd name="connsiteX0" fmla="*/ 0 w 8715576"/>
              <a:gd name="connsiteY0" fmla="*/ 0 h 974179"/>
              <a:gd name="connsiteX1" fmla="*/ 8707965 w 8715576"/>
              <a:gd name="connsiteY1" fmla="*/ 9407 h 974179"/>
              <a:gd name="connsiteX2" fmla="*/ 8091780 w 8715576"/>
              <a:gd name="connsiteY2" fmla="*/ 973667 h 974179"/>
              <a:gd name="connsiteX3" fmla="*/ 7053 w 8715576"/>
              <a:gd name="connsiteY3" fmla="*/ 968963 h 974179"/>
              <a:gd name="connsiteX4" fmla="*/ 0 w 8715576"/>
              <a:gd name="connsiteY4" fmla="*/ 0 h 974179"/>
              <a:gd name="connsiteX0" fmla="*/ 0 w 8719465"/>
              <a:gd name="connsiteY0" fmla="*/ 0 h 974135"/>
              <a:gd name="connsiteX1" fmla="*/ 8707965 w 8719465"/>
              <a:gd name="connsiteY1" fmla="*/ 9407 h 974135"/>
              <a:gd name="connsiteX2" fmla="*/ 8091780 w 8719465"/>
              <a:gd name="connsiteY2" fmla="*/ 973667 h 974135"/>
              <a:gd name="connsiteX3" fmla="*/ 7053 w 8719465"/>
              <a:gd name="connsiteY3" fmla="*/ 968963 h 974135"/>
              <a:gd name="connsiteX4" fmla="*/ 0 w 8719465"/>
              <a:gd name="connsiteY4" fmla="*/ 0 h 974135"/>
              <a:gd name="connsiteX0" fmla="*/ 0 w 8707965"/>
              <a:gd name="connsiteY0" fmla="*/ 0 h 973667"/>
              <a:gd name="connsiteX1" fmla="*/ 8707965 w 8707965"/>
              <a:gd name="connsiteY1" fmla="*/ 9407 h 973667"/>
              <a:gd name="connsiteX2" fmla="*/ 8091780 w 8707965"/>
              <a:gd name="connsiteY2" fmla="*/ 973667 h 973667"/>
              <a:gd name="connsiteX3" fmla="*/ 7053 w 8707965"/>
              <a:gd name="connsiteY3" fmla="*/ 968963 h 973667"/>
              <a:gd name="connsiteX4" fmla="*/ 0 w 8707965"/>
              <a:gd name="connsiteY4" fmla="*/ 0 h 973667"/>
              <a:gd name="connsiteX0" fmla="*/ 0 w 8707965"/>
              <a:gd name="connsiteY0" fmla="*/ 0 h 975061"/>
              <a:gd name="connsiteX1" fmla="*/ 8707965 w 8707965"/>
              <a:gd name="connsiteY1" fmla="*/ 9407 h 975061"/>
              <a:gd name="connsiteX2" fmla="*/ 8091780 w 8707965"/>
              <a:gd name="connsiteY2" fmla="*/ 973667 h 975061"/>
              <a:gd name="connsiteX3" fmla="*/ 7053 w 8707965"/>
              <a:gd name="connsiteY3" fmla="*/ 968963 h 975061"/>
              <a:gd name="connsiteX4" fmla="*/ 0 w 8707965"/>
              <a:gd name="connsiteY4" fmla="*/ 0 h 975061"/>
              <a:gd name="connsiteX0" fmla="*/ 0 w 8707965"/>
              <a:gd name="connsiteY0" fmla="*/ 0 h 973978"/>
              <a:gd name="connsiteX1" fmla="*/ 8707965 w 8707965"/>
              <a:gd name="connsiteY1" fmla="*/ 9407 h 973978"/>
              <a:gd name="connsiteX2" fmla="*/ 8091780 w 8707965"/>
              <a:gd name="connsiteY2" fmla="*/ 973667 h 973978"/>
              <a:gd name="connsiteX3" fmla="*/ 7053 w 8707965"/>
              <a:gd name="connsiteY3" fmla="*/ 968963 h 973978"/>
              <a:gd name="connsiteX4" fmla="*/ 0 w 8707965"/>
              <a:gd name="connsiteY4" fmla="*/ 0 h 973978"/>
              <a:gd name="connsiteX0" fmla="*/ 0 w 8707965"/>
              <a:gd name="connsiteY0" fmla="*/ 0 h 974204"/>
              <a:gd name="connsiteX1" fmla="*/ 8707965 w 8707965"/>
              <a:gd name="connsiteY1" fmla="*/ 9407 h 974204"/>
              <a:gd name="connsiteX2" fmla="*/ 8091780 w 8707965"/>
              <a:gd name="connsiteY2" fmla="*/ 973667 h 974204"/>
              <a:gd name="connsiteX3" fmla="*/ 7053 w 8707965"/>
              <a:gd name="connsiteY3" fmla="*/ 968963 h 974204"/>
              <a:gd name="connsiteX4" fmla="*/ 0 w 8707965"/>
              <a:gd name="connsiteY4" fmla="*/ 0 h 974204"/>
              <a:gd name="connsiteX0" fmla="*/ 0 w 8648362"/>
              <a:gd name="connsiteY0" fmla="*/ 0 h 974214"/>
              <a:gd name="connsiteX1" fmla="*/ 8645909 w 8648362"/>
              <a:gd name="connsiteY1" fmla="*/ 18273 h 974214"/>
              <a:gd name="connsiteX2" fmla="*/ 8091780 w 8648362"/>
              <a:gd name="connsiteY2" fmla="*/ 973667 h 974214"/>
              <a:gd name="connsiteX3" fmla="*/ 7053 w 8648362"/>
              <a:gd name="connsiteY3" fmla="*/ 968963 h 974214"/>
              <a:gd name="connsiteX4" fmla="*/ 0 w 8648362"/>
              <a:gd name="connsiteY4" fmla="*/ 0 h 974214"/>
              <a:gd name="connsiteX0" fmla="*/ 0 w 8655787"/>
              <a:gd name="connsiteY0" fmla="*/ 0 h 974224"/>
              <a:gd name="connsiteX1" fmla="*/ 8645909 w 8655787"/>
              <a:gd name="connsiteY1" fmla="*/ 18273 h 974224"/>
              <a:gd name="connsiteX2" fmla="*/ 8091780 w 8655787"/>
              <a:gd name="connsiteY2" fmla="*/ 973667 h 974224"/>
              <a:gd name="connsiteX3" fmla="*/ 7053 w 8655787"/>
              <a:gd name="connsiteY3" fmla="*/ 968963 h 974224"/>
              <a:gd name="connsiteX4" fmla="*/ 0 w 8655787"/>
              <a:gd name="connsiteY4" fmla="*/ 0 h 974224"/>
              <a:gd name="connsiteX0" fmla="*/ 0 w 8646727"/>
              <a:gd name="connsiteY0" fmla="*/ 0 h 977111"/>
              <a:gd name="connsiteX1" fmla="*/ 8645909 w 8646727"/>
              <a:gd name="connsiteY1" fmla="*/ 18273 h 977111"/>
              <a:gd name="connsiteX2" fmla="*/ 8091780 w 8646727"/>
              <a:gd name="connsiteY2" fmla="*/ 973667 h 977111"/>
              <a:gd name="connsiteX3" fmla="*/ 7053 w 8646727"/>
              <a:gd name="connsiteY3" fmla="*/ 968963 h 977111"/>
              <a:gd name="connsiteX4" fmla="*/ 0 w 8646727"/>
              <a:gd name="connsiteY4" fmla="*/ 0 h 977111"/>
              <a:gd name="connsiteX0" fmla="*/ 0 w 8646727"/>
              <a:gd name="connsiteY0" fmla="*/ 0 h 988973"/>
              <a:gd name="connsiteX1" fmla="*/ 8645909 w 8646727"/>
              <a:gd name="connsiteY1" fmla="*/ 18273 h 988973"/>
              <a:gd name="connsiteX2" fmla="*/ 8091780 w 8646727"/>
              <a:gd name="connsiteY2" fmla="*/ 973667 h 988973"/>
              <a:gd name="connsiteX3" fmla="*/ 7053 w 8646727"/>
              <a:gd name="connsiteY3" fmla="*/ 968963 h 988973"/>
              <a:gd name="connsiteX4" fmla="*/ 0 w 8646727"/>
              <a:gd name="connsiteY4" fmla="*/ 0 h 988973"/>
              <a:gd name="connsiteX0" fmla="*/ 0 w 8647510"/>
              <a:gd name="connsiteY0" fmla="*/ 0 h 973667"/>
              <a:gd name="connsiteX1" fmla="*/ 8645909 w 8647510"/>
              <a:gd name="connsiteY1" fmla="*/ 18273 h 973667"/>
              <a:gd name="connsiteX2" fmla="*/ 8091780 w 8647510"/>
              <a:gd name="connsiteY2" fmla="*/ 973667 h 973667"/>
              <a:gd name="connsiteX3" fmla="*/ 7053 w 8647510"/>
              <a:gd name="connsiteY3" fmla="*/ 968963 h 973667"/>
              <a:gd name="connsiteX4" fmla="*/ 0 w 8647510"/>
              <a:gd name="connsiteY4" fmla="*/ 0 h 973667"/>
              <a:gd name="connsiteX0" fmla="*/ 0 w 8529975"/>
              <a:gd name="connsiteY0" fmla="*/ 0 h 973667"/>
              <a:gd name="connsiteX1" fmla="*/ 8509786 w 8529975"/>
              <a:gd name="connsiteY1" fmla="*/ 18273 h 973667"/>
              <a:gd name="connsiteX2" fmla="*/ 8091780 w 8529975"/>
              <a:gd name="connsiteY2" fmla="*/ 973667 h 973667"/>
              <a:gd name="connsiteX3" fmla="*/ 7053 w 8529975"/>
              <a:gd name="connsiteY3" fmla="*/ 968963 h 973667"/>
              <a:gd name="connsiteX4" fmla="*/ 0 w 8529975"/>
              <a:gd name="connsiteY4" fmla="*/ 0 h 973667"/>
              <a:gd name="connsiteX0" fmla="*/ 0 w 8526418"/>
              <a:gd name="connsiteY0" fmla="*/ 0 h 973667"/>
              <a:gd name="connsiteX1" fmla="*/ 8509786 w 8526418"/>
              <a:gd name="connsiteY1" fmla="*/ 18273 h 973667"/>
              <a:gd name="connsiteX2" fmla="*/ 8091780 w 8526418"/>
              <a:gd name="connsiteY2" fmla="*/ 973667 h 973667"/>
              <a:gd name="connsiteX3" fmla="*/ 7053 w 8526418"/>
              <a:gd name="connsiteY3" fmla="*/ 968963 h 973667"/>
              <a:gd name="connsiteX4" fmla="*/ 0 w 8526418"/>
              <a:gd name="connsiteY4" fmla="*/ 0 h 973667"/>
              <a:gd name="connsiteX0" fmla="*/ 0 w 8519303"/>
              <a:gd name="connsiteY0" fmla="*/ 0 h 973667"/>
              <a:gd name="connsiteX1" fmla="*/ 8509786 w 8519303"/>
              <a:gd name="connsiteY1" fmla="*/ 18273 h 973667"/>
              <a:gd name="connsiteX2" fmla="*/ 8091780 w 8519303"/>
              <a:gd name="connsiteY2" fmla="*/ 973667 h 973667"/>
              <a:gd name="connsiteX3" fmla="*/ 7053 w 8519303"/>
              <a:gd name="connsiteY3" fmla="*/ 968963 h 973667"/>
              <a:gd name="connsiteX4" fmla="*/ 0 w 8519303"/>
              <a:gd name="connsiteY4" fmla="*/ 0 h 973667"/>
              <a:gd name="connsiteX0" fmla="*/ 0 w 8509786"/>
              <a:gd name="connsiteY0" fmla="*/ 0 h 973667"/>
              <a:gd name="connsiteX1" fmla="*/ 8509786 w 8509786"/>
              <a:gd name="connsiteY1" fmla="*/ 18273 h 973667"/>
              <a:gd name="connsiteX2" fmla="*/ 8091780 w 8509786"/>
              <a:gd name="connsiteY2" fmla="*/ 973667 h 973667"/>
              <a:gd name="connsiteX3" fmla="*/ 7053 w 8509786"/>
              <a:gd name="connsiteY3" fmla="*/ 968963 h 973667"/>
              <a:gd name="connsiteX4" fmla="*/ 0 w 8509786"/>
              <a:gd name="connsiteY4" fmla="*/ 0 h 973667"/>
              <a:gd name="connsiteX0" fmla="*/ 0 w 8509786"/>
              <a:gd name="connsiteY0" fmla="*/ 0 h 973667"/>
              <a:gd name="connsiteX1" fmla="*/ 8509786 w 8509786"/>
              <a:gd name="connsiteY1" fmla="*/ 18273 h 973667"/>
              <a:gd name="connsiteX2" fmla="*/ 8091780 w 8509786"/>
              <a:gd name="connsiteY2" fmla="*/ 973667 h 973667"/>
              <a:gd name="connsiteX3" fmla="*/ 7053 w 8509786"/>
              <a:gd name="connsiteY3" fmla="*/ 968963 h 973667"/>
              <a:gd name="connsiteX4" fmla="*/ 0 w 8509786"/>
              <a:gd name="connsiteY4" fmla="*/ 0 h 973667"/>
              <a:gd name="connsiteX0" fmla="*/ 0 w 8499115"/>
              <a:gd name="connsiteY0" fmla="*/ 0 h 973667"/>
              <a:gd name="connsiteX1" fmla="*/ 8497375 w 8499115"/>
              <a:gd name="connsiteY1" fmla="*/ 21376 h 973667"/>
              <a:gd name="connsiteX2" fmla="*/ 8091780 w 8499115"/>
              <a:gd name="connsiteY2" fmla="*/ 973667 h 973667"/>
              <a:gd name="connsiteX3" fmla="*/ 7053 w 8499115"/>
              <a:gd name="connsiteY3" fmla="*/ 968963 h 973667"/>
              <a:gd name="connsiteX4" fmla="*/ 0 w 8499115"/>
              <a:gd name="connsiteY4" fmla="*/ 0 h 973667"/>
              <a:gd name="connsiteX0" fmla="*/ 0 w 8507263"/>
              <a:gd name="connsiteY0" fmla="*/ 0 h 973667"/>
              <a:gd name="connsiteX1" fmla="*/ 8497375 w 8507263"/>
              <a:gd name="connsiteY1" fmla="*/ 21376 h 973667"/>
              <a:gd name="connsiteX2" fmla="*/ 8091780 w 8507263"/>
              <a:gd name="connsiteY2" fmla="*/ 973667 h 973667"/>
              <a:gd name="connsiteX3" fmla="*/ 7053 w 8507263"/>
              <a:gd name="connsiteY3" fmla="*/ 968963 h 973667"/>
              <a:gd name="connsiteX4" fmla="*/ 0 w 8507263"/>
              <a:gd name="connsiteY4" fmla="*/ 0 h 973667"/>
              <a:gd name="connsiteX0" fmla="*/ 0 w 8499529"/>
              <a:gd name="connsiteY0" fmla="*/ 0 h 973667"/>
              <a:gd name="connsiteX1" fmla="*/ 8497375 w 8499529"/>
              <a:gd name="connsiteY1" fmla="*/ 21376 h 973667"/>
              <a:gd name="connsiteX2" fmla="*/ 8091780 w 8499529"/>
              <a:gd name="connsiteY2" fmla="*/ 973667 h 973667"/>
              <a:gd name="connsiteX3" fmla="*/ 7053 w 8499529"/>
              <a:gd name="connsiteY3" fmla="*/ 968963 h 973667"/>
              <a:gd name="connsiteX4" fmla="*/ 0 w 8499529"/>
              <a:gd name="connsiteY4" fmla="*/ 0 h 973667"/>
              <a:gd name="connsiteX0" fmla="*/ 0 w 8500334"/>
              <a:gd name="connsiteY0" fmla="*/ 0 h 974526"/>
              <a:gd name="connsiteX1" fmla="*/ 8497375 w 8500334"/>
              <a:gd name="connsiteY1" fmla="*/ 21376 h 974526"/>
              <a:gd name="connsiteX2" fmla="*/ 8091780 w 8500334"/>
              <a:gd name="connsiteY2" fmla="*/ 973667 h 974526"/>
              <a:gd name="connsiteX3" fmla="*/ 7053 w 8500334"/>
              <a:gd name="connsiteY3" fmla="*/ 968963 h 974526"/>
              <a:gd name="connsiteX4" fmla="*/ 0 w 8500334"/>
              <a:gd name="connsiteY4" fmla="*/ 0 h 974526"/>
              <a:gd name="connsiteX0" fmla="*/ 0 w 8502035"/>
              <a:gd name="connsiteY0" fmla="*/ 0 h 973667"/>
              <a:gd name="connsiteX1" fmla="*/ 8497375 w 8502035"/>
              <a:gd name="connsiteY1" fmla="*/ 21376 h 973667"/>
              <a:gd name="connsiteX2" fmla="*/ 8091780 w 8502035"/>
              <a:gd name="connsiteY2" fmla="*/ 973667 h 973667"/>
              <a:gd name="connsiteX3" fmla="*/ 7053 w 8502035"/>
              <a:gd name="connsiteY3" fmla="*/ 968963 h 973667"/>
              <a:gd name="connsiteX4" fmla="*/ 0 w 8502035"/>
              <a:gd name="connsiteY4" fmla="*/ 0 h 973667"/>
              <a:gd name="connsiteX0" fmla="*/ 0 w 8499297"/>
              <a:gd name="connsiteY0" fmla="*/ 0 h 973667"/>
              <a:gd name="connsiteX1" fmla="*/ 8497375 w 8499297"/>
              <a:gd name="connsiteY1" fmla="*/ 21376 h 973667"/>
              <a:gd name="connsiteX2" fmla="*/ 8091780 w 8499297"/>
              <a:gd name="connsiteY2" fmla="*/ 973667 h 973667"/>
              <a:gd name="connsiteX3" fmla="*/ 7053 w 8499297"/>
              <a:gd name="connsiteY3" fmla="*/ 968963 h 973667"/>
              <a:gd name="connsiteX4" fmla="*/ 0 w 8499297"/>
              <a:gd name="connsiteY4" fmla="*/ 0 h 973667"/>
              <a:gd name="connsiteX0" fmla="*/ 0 w 8497393"/>
              <a:gd name="connsiteY0" fmla="*/ 0 h 976770"/>
              <a:gd name="connsiteX1" fmla="*/ 8497375 w 8497393"/>
              <a:gd name="connsiteY1" fmla="*/ 21376 h 976770"/>
              <a:gd name="connsiteX2" fmla="*/ 7809425 w 8497393"/>
              <a:gd name="connsiteY2" fmla="*/ 976770 h 976770"/>
              <a:gd name="connsiteX3" fmla="*/ 7053 w 8497393"/>
              <a:gd name="connsiteY3" fmla="*/ 968963 h 976770"/>
              <a:gd name="connsiteX4" fmla="*/ 0 w 8497393"/>
              <a:gd name="connsiteY4" fmla="*/ 0 h 976770"/>
              <a:gd name="connsiteX0" fmla="*/ 0 w 8497460"/>
              <a:gd name="connsiteY0" fmla="*/ 0 h 976770"/>
              <a:gd name="connsiteX1" fmla="*/ 8497375 w 8497460"/>
              <a:gd name="connsiteY1" fmla="*/ 21376 h 976770"/>
              <a:gd name="connsiteX2" fmla="*/ 7809425 w 8497460"/>
              <a:gd name="connsiteY2" fmla="*/ 976770 h 976770"/>
              <a:gd name="connsiteX3" fmla="*/ 7053 w 8497460"/>
              <a:gd name="connsiteY3" fmla="*/ 968963 h 976770"/>
              <a:gd name="connsiteX4" fmla="*/ 0 w 8497460"/>
              <a:gd name="connsiteY4" fmla="*/ 0 h 976770"/>
              <a:gd name="connsiteX0" fmla="*/ 0 w 8499024"/>
              <a:gd name="connsiteY0" fmla="*/ 0 h 976770"/>
              <a:gd name="connsiteX1" fmla="*/ 8497375 w 8499024"/>
              <a:gd name="connsiteY1" fmla="*/ 21376 h 976770"/>
              <a:gd name="connsiteX2" fmla="*/ 7809425 w 8499024"/>
              <a:gd name="connsiteY2" fmla="*/ 976770 h 976770"/>
              <a:gd name="connsiteX3" fmla="*/ 7053 w 8499024"/>
              <a:gd name="connsiteY3" fmla="*/ 968963 h 976770"/>
              <a:gd name="connsiteX4" fmla="*/ 0 w 8499024"/>
              <a:gd name="connsiteY4" fmla="*/ 0 h 976770"/>
              <a:gd name="connsiteX0" fmla="*/ 0 w 8501947"/>
              <a:gd name="connsiteY0" fmla="*/ 0 h 976770"/>
              <a:gd name="connsiteX1" fmla="*/ 8497375 w 8501947"/>
              <a:gd name="connsiteY1" fmla="*/ 21376 h 976770"/>
              <a:gd name="connsiteX2" fmla="*/ 7809425 w 8501947"/>
              <a:gd name="connsiteY2" fmla="*/ 976770 h 976770"/>
              <a:gd name="connsiteX3" fmla="*/ 7053 w 8501947"/>
              <a:gd name="connsiteY3" fmla="*/ 968963 h 976770"/>
              <a:gd name="connsiteX4" fmla="*/ 0 w 8501947"/>
              <a:gd name="connsiteY4" fmla="*/ 0 h 976770"/>
              <a:gd name="connsiteX0" fmla="*/ 0 w 8506709"/>
              <a:gd name="connsiteY0" fmla="*/ 0 h 976770"/>
              <a:gd name="connsiteX1" fmla="*/ 8497375 w 8506709"/>
              <a:gd name="connsiteY1" fmla="*/ 21376 h 976770"/>
              <a:gd name="connsiteX2" fmla="*/ 7809425 w 8506709"/>
              <a:gd name="connsiteY2" fmla="*/ 976770 h 976770"/>
              <a:gd name="connsiteX3" fmla="*/ 7053 w 8506709"/>
              <a:gd name="connsiteY3" fmla="*/ 968963 h 976770"/>
              <a:gd name="connsiteX4" fmla="*/ 0 w 8506709"/>
              <a:gd name="connsiteY4" fmla="*/ 0 h 976770"/>
              <a:gd name="connsiteX0" fmla="*/ 0 w 8498735"/>
              <a:gd name="connsiteY0" fmla="*/ 0 h 977138"/>
              <a:gd name="connsiteX1" fmla="*/ 8497375 w 8498735"/>
              <a:gd name="connsiteY1" fmla="*/ 21376 h 977138"/>
              <a:gd name="connsiteX2" fmla="*/ 7809425 w 8498735"/>
              <a:gd name="connsiteY2" fmla="*/ 976770 h 977138"/>
              <a:gd name="connsiteX3" fmla="*/ 7053 w 8498735"/>
              <a:gd name="connsiteY3" fmla="*/ 968963 h 977138"/>
              <a:gd name="connsiteX4" fmla="*/ 0 w 8498735"/>
              <a:gd name="connsiteY4" fmla="*/ 0 h 977138"/>
              <a:gd name="connsiteX0" fmla="*/ 0 w 8501376"/>
              <a:gd name="connsiteY0" fmla="*/ 0 h 977279"/>
              <a:gd name="connsiteX1" fmla="*/ 8497375 w 8501376"/>
              <a:gd name="connsiteY1" fmla="*/ 21376 h 977279"/>
              <a:gd name="connsiteX2" fmla="*/ 7809425 w 8501376"/>
              <a:gd name="connsiteY2" fmla="*/ 976770 h 977279"/>
              <a:gd name="connsiteX3" fmla="*/ 7053 w 8501376"/>
              <a:gd name="connsiteY3" fmla="*/ 968963 h 977279"/>
              <a:gd name="connsiteX4" fmla="*/ 0 w 8501376"/>
              <a:gd name="connsiteY4" fmla="*/ 0 h 977279"/>
              <a:gd name="connsiteX0" fmla="*/ 0 w 8497375"/>
              <a:gd name="connsiteY0" fmla="*/ 0 h 977449"/>
              <a:gd name="connsiteX1" fmla="*/ 8497375 w 8497375"/>
              <a:gd name="connsiteY1" fmla="*/ 21376 h 977449"/>
              <a:gd name="connsiteX2" fmla="*/ 7809425 w 8497375"/>
              <a:gd name="connsiteY2" fmla="*/ 976770 h 977449"/>
              <a:gd name="connsiteX3" fmla="*/ 7053 w 8497375"/>
              <a:gd name="connsiteY3" fmla="*/ 968963 h 977449"/>
              <a:gd name="connsiteX4" fmla="*/ 0 w 8497375"/>
              <a:gd name="connsiteY4" fmla="*/ 0 h 977449"/>
              <a:gd name="connsiteX0" fmla="*/ 0 w 8497375"/>
              <a:gd name="connsiteY0" fmla="*/ 0 h 977449"/>
              <a:gd name="connsiteX1" fmla="*/ 8497375 w 8497375"/>
              <a:gd name="connsiteY1" fmla="*/ 21376 h 977449"/>
              <a:gd name="connsiteX2" fmla="*/ 7809425 w 8497375"/>
              <a:gd name="connsiteY2" fmla="*/ 976770 h 977449"/>
              <a:gd name="connsiteX3" fmla="*/ 11260 w 8497375"/>
              <a:gd name="connsiteY3" fmla="*/ 977378 h 977449"/>
              <a:gd name="connsiteX4" fmla="*/ 0 w 8497375"/>
              <a:gd name="connsiteY4" fmla="*/ 0 h 977449"/>
              <a:gd name="connsiteX0" fmla="*/ 9776 w 8507151"/>
              <a:gd name="connsiteY0" fmla="*/ 0 h 977449"/>
              <a:gd name="connsiteX1" fmla="*/ 8507151 w 8507151"/>
              <a:gd name="connsiteY1" fmla="*/ 21376 h 977449"/>
              <a:gd name="connsiteX2" fmla="*/ 7819201 w 8507151"/>
              <a:gd name="connsiteY2" fmla="*/ 976770 h 977449"/>
              <a:gd name="connsiteX3" fmla="*/ 0 w 8507151"/>
              <a:gd name="connsiteY3" fmla="*/ 977378 h 977449"/>
              <a:gd name="connsiteX4" fmla="*/ 9776 w 8507151"/>
              <a:gd name="connsiteY4" fmla="*/ 0 h 977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7151" h="977449">
                <a:moveTo>
                  <a:pt x="9776" y="0"/>
                </a:moveTo>
                <a:lnTo>
                  <a:pt x="8507151" y="21376"/>
                </a:lnTo>
                <a:cubicBezTo>
                  <a:pt x="8497220" y="564562"/>
                  <a:pt x="8595981" y="996958"/>
                  <a:pt x="7819201" y="976770"/>
                </a:cubicBezTo>
                <a:lnTo>
                  <a:pt x="0" y="977378"/>
                </a:lnTo>
                <a:cubicBezTo>
                  <a:pt x="3259" y="651585"/>
                  <a:pt x="6517" y="325793"/>
                  <a:pt x="9776" y="0"/>
                </a:cubicBezTo>
                <a:close/>
              </a:path>
            </a:pathLst>
          </a:custGeom>
          <a:gradFill flip="none" rotWithShape="1">
            <a:gsLst>
              <a:gs pos="0">
                <a:srgbClr val="70B130"/>
              </a:gs>
              <a:gs pos="100000">
                <a:srgbClr val="0A5131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2ADD353B-A2D0-9E09-F30C-E1B28AF1CA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-47625"/>
            <a:ext cx="25146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668421"/>
            <a:ext cx="10833769" cy="4918078"/>
          </a:xfrm>
        </p:spPr>
        <p:txBody>
          <a:bodyPr/>
          <a:lstStyle>
            <a:lvl1pPr marL="342900" indent="-342900">
              <a:buFont typeface="Courier New"/>
              <a:buChar char="o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1C9EAED0-7161-6F69-7560-C8CE661CBB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454400" y="6421438"/>
            <a:ext cx="5283200" cy="231775"/>
          </a:xfrm>
        </p:spPr>
        <p:txBody>
          <a:bodyPr wrap="square" numCol="1" anchorCtr="0" compatLnSpc="1">
            <a:prstTxWarp prst="textNoShape">
              <a:avLst/>
            </a:prstTxWarp>
            <a:spAutoFit/>
          </a:bodyPr>
          <a:lstStyle>
            <a:lvl1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800">
                <a:solidFill>
                  <a:srgbClr val="898989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 altLang="x-none"/>
              <a:t>© 2015 AMERICAN ASSOCIATION FOR THE STUDY OF LIVER DISEASES WWW.AASLD.ORG</a:t>
            </a:r>
          </a:p>
        </p:txBody>
      </p:sp>
    </p:spTree>
    <p:extLst>
      <p:ext uri="{BB962C8B-B14F-4D97-AF65-F5344CB8AC3E}">
        <p14:creationId xmlns:p14="http://schemas.microsoft.com/office/powerpoint/2010/main" val="28431645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 and Content w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646" y="438915"/>
            <a:ext cx="10786535" cy="769441"/>
          </a:xfrm>
        </p:spPr>
        <p:txBody>
          <a:bodyPr rtlCol="0" anchor="t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1833" y="2021794"/>
            <a:ext cx="11100731" cy="4011503"/>
          </a:xfrm>
        </p:spPr>
        <p:txBody>
          <a:bodyPr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0"/>
          </p:nvPr>
        </p:nvSpPr>
        <p:spPr>
          <a:xfrm>
            <a:off x="850971" y="1563685"/>
            <a:ext cx="10782895" cy="313932"/>
          </a:xfrm>
        </p:spPr>
        <p:txBody>
          <a:bodyPr/>
          <a:lstStyle>
            <a:lvl1pPr marL="0" indent="0">
              <a:buNone/>
              <a:defRPr sz="21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026282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0746C-6376-2185-47B7-25AC2A3CB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34D72-A9B2-9447-AA68-6EE52EE86F38}" type="datetimeFigureOut">
              <a:rPr lang="en-US" altLang="x-none"/>
              <a:pPr>
                <a:defRPr/>
              </a:pPr>
              <a:t>3/24/23</a:t>
            </a:fld>
            <a:endParaRPr lang="en-US" alt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7A54D-72BC-E9FB-5C25-5E8565D56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D1F39-42EA-D33D-D29A-C8B49D772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71248-765F-2244-9744-33E3896BA6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5336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9A90C7-5436-42AE-C566-D6AE2BC18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3ECC9-4278-7144-8120-ECB745324C51}" type="datetimeFigureOut">
              <a:rPr lang="en-US" altLang="x-none"/>
              <a:pPr>
                <a:defRPr/>
              </a:pPr>
              <a:t>3/24/23</a:t>
            </a:fld>
            <a:endParaRPr lang="en-US" alt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3ABE9-CFB6-F974-7CA3-5CE835F38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F560F-CC13-81E6-8EB7-DE2982B3B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62A13-62B7-404A-9FE7-E8811113A8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6519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42D6FA5-66D4-A074-CD01-39EDA6862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4AE5D-8A4D-E440-860D-2B91362CD199}" type="datetimeFigureOut">
              <a:rPr lang="en-US" altLang="x-none"/>
              <a:pPr>
                <a:defRPr/>
              </a:pPr>
              <a:t>3/24/23</a:t>
            </a:fld>
            <a:endParaRPr lang="en-US" altLang="x-none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E886896-41AB-AC9A-922C-5836B0D20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3EAD63B-0BF3-69DC-8DCF-54F94EAE2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A01FB-C8A1-2548-A329-BC6828CBAA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4808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47D6B3D-997A-673D-270F-1DEFA1085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E838C-6349-A545-932E-928ABF8F316C}" type="datetimeFigureOut">
              <a:rPr lang="en-US" altLang="x-none"/>
              <a:pPr>
                <a:defRPr/>
              </a:pPr>
              <a:t>3/24/23</a:t>
            </a:fld>
            <a:endParaRPr lang="en-US" altLang="x-none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78D5846-1948-3836-19CF-FB5436F16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F58F6CE-5B4E-E992-9547-411243FF1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95C8D-A789-DB4F-AC3F-39017119A5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052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9941BFF-5D35-48EA-1344-9EC965751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5058E-7AE9-704C-A558-B38FAABE8C51}" type="datetimeFigureOut">
              <a:rPr lang="en-US" altLang="x-none"/>
              <a:pPr>
                <a:defRPr/>
              </a:pPr>
              <a:t>3/24/23</a:t>
            </a:fld>
            <a:endParaRPr lang="en-US" altLang="x-none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3D19EB2-0D5D-287A-1F31-0EDFE6EB1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AF9065D-4684-ACB1-1CA6-3BD52106E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65847-BE1C-6048-B455-9D1D516821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7821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05A65D9-F62C-9C58-294E-73FE1DCC1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02F99-0431-0040-BACB-21D0568D9A9B}" type="datetimeFigureOut">
              <a:rPr lang="en-US" altLang="x-none"/>
              <a:pPr>
                <a:defRPr/>
              </a:pPr>
              <a:t>3/24/23</a:t>
            </a:fld>
            <a:endParaRPr lang="en-US" altLang="x-none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8C3A1DC-FC1A-614A-6483-AB71DF1BA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0238F5F-F0D2-6CA7-0595-A7E28259C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D6F01-B35A-E54C-BA5D-72706FDF7B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3221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15B595F-2C09-B22B-7CCD-EF01FE6C0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929E4-2107-E94D-BA64-18F4D4D59290}" type="datetimeFigureOut">
              <a:rPr lang="en-US" altLang="x-none"/>
              <a:pPr>
                <a:defRPr/>
              </a:pPr>
              <a:t>3/24/23</a:t>
            </a:fld>
            <a:endParaRPr lang="en-US" altLang="x-none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0F5D774-4918-D36A-AECE-DD567956B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7E2B03-12DA-8B14-7CFA-34B0F6739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EF5A2-BE55-8443-A663-E0AD1C102A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0475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0C3B01E-3343-0EA4-F7CF-A04D8A6BF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EA448-D9DE-8243-A20B-A270ED99DE97}" type="datetimeFigureOut">
              <a:rPr lang="en-US" altLang="x-none"/>
              <a:pPr>
                <a:defRPr/>
              </a:pPr>
              <a:t>3/24/23</a:t>
            </a:fld>
            <a:endParaRPr lang="en-US" altLang="x-none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3BB4118-F887-48C4-69AC-A7C87FD81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F51815F-F0CB-9F0D-76AA-D0884320E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B26EB-EDDE-474F-A3CC-7ECC08B3FB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7635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929B478-4D55-EE3C-2824-649B6291B85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B1906FE-2427-A00D-D536-72BE79377C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B44A9-B7DA-3893-D0A5-BB6FBB190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4E6568FD-5C70-524A-ABD1-EA16117D75EF}" type="datetimeFigureOut">
              <a:rPr lang="en-US" altLang="x-none"/>
              <a:pPr>
                <a:defRPr/>
              </a:pPr>
              <a:t>3/24/23</a:t>
            </a:fld>
            <a:endParaRPr lang="en-US" alt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8E981-6111-DAE6-CD57-C949AFEB0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974F2-A034-4779-9961-180ED619E6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72B44E2-8D6E-3042-8561-0006CBB508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7" r:id="rId1"/>
    <p:sldLayoutId id="2147484398" r:id="rId2"/>
    <p:sldLayoutId id="2147484399" r:id="rId3"/>
    <p:sldLayoutId id="2147484400" r:id="rId4"/>
    <p:sldLayoutId id="2147484401" r:id="rId5"/>
    <p:sldLayoutId id="2147484402" r:id="rId6"/>
    <p:sldLayoutId id="2147484403" r:id="rId7"/>
    <p:sldLayoutId id="2147484404" r:id="rId8"/>
    <p:sldLayoutId id="2147484405" r:id="rId9"/>
    <p:sldLayoutId id="2147484406" r:id="rId10"/>
    <p:sldLayoutId id="2147484407" r:id="rId11"/>
    <p:sldLayoutId id="2147484408" r:id="rId12"/>
    <p:sldLayoutId id="2147484412" r:id="rId1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0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5.tiff"/><Relationship Id="rId7" Type="http://schemas.openxmlformats.org/officeDocument/2006/relationships/diagramColors" Target="../diagrams/colors5.xml"/><Relationship Id="rId12" Type="http://schemas.openxmlformats.org/officeDocument/2006/relationships/image" Target="../media/image3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36.tiff"/><Relationship Id="rId5" Type="http://schemas.openxmlformats.org/officeDocument/2006/relationships/diagramLayout" Target="../diagrams/layout5.xml"/><Relationship Id="rId10" Type="http://schemas.openxmlformats.org/officeDocument/2006/relationships/image" Target="../media/image22.png"/><Relationship Id="rId4" Type="http://schemas.openxmlformats.org/officeDocument/2006/relationships/diagramData" Target="../diagrams/data5.xml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>
            <a:extLst>
              <a:ext uri="{FF2B5EF4-FFF2-40B4-BE49-F238E27FC236}">
                <a16:creationId xmlns:a16="http://schemas.microsoft.com/office/drawing/2014/main" id="{226AEF1A-2743-63E9-CAE4-DE3F6B5B1E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9459" y="1856483"/>
            <a:ext cx="10347325" cy="1470025"/>
          </a:xfrm>
        </p:spPr>
        <p:txBody>
          <a:bodyPr/>
          <a:lstStyle/>
          <a:p>
            <a:pPr eaLnBrk="1" hangingPunct="1">
              <a:lnSpc>
                <a:spcPts val="5000"/>
              </a:lnSpc>
            </a:pPr>
            <a:r>
              <a:rPr lang="en-US" altLang="en-US" sz="5400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Liver Transplantation</a:t>
            </a:r>
            <a:br>
              <a:rPr lang="en-US" altLang="en-US" sz="5400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</a:br>
            <a:r>
              <a:rPr lang="en-US" altLang="en-US" sz="5400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Today &amp; Tomorrow</a:t>
            </a:r>
            <a:endParaRPr lang="en-US" altLang="en-US" sz="4800" b="1" dirty="0">
              <a:solidFill>
                <a:schemeClr val="accent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6386" name="Subtitle 4">
            <a:extLst>
              <a:ext uri="{FF2B5EF4-FFF2-40B4-BE49-F238E27FC236}">
                <a16:creationId xmlns:a16="http://schemas.microsoft.com/office/drawing/2014/main" id="{8CC9A8A0-EDEC-59E3-4D91-240722D2A1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0500" y="3995738"/>
            <a:ext cx="8861425" cy="2022475"/>
          </a:xfrm>
        </p:spPr>
        <p:txBody>
          <a:bodyPr/>
          <a:lstStyle/>
          <a:p>
            <a:pPr eaLnBrk="1" hangingPunct="1">
              <a:lnSpc>
                <a:spcPts val="3000"/>
              </a:lnSpc>
              <a:spcBef>
                <a:spcPct val="0"/>
              </a:spcBef>
            </a:pPr>
            <a:r>
              <a:rPr lang="en-US" altLang="en-US" sz="2800" b="1">
                <a:solidFill>
                  <a:schemeClr val="tx1"/>
                </a:solidFill>
                <a:ea typeface="ＭＳ Ｐゴシック" panose="020B0600070205080204" pitchFamily="34" charset="-128"/>
              </a:rPr>
              <a:t>Norah Terrault, MD, MPH</a:t>
            </a:r>
          </a:p>
          <a:p>
            <a:pPr eaLnBrk="1" hangingPunct="1">
              <a:lnSpc>
                <a:spcPts val="3000"/>
              </a:lnSpc>
              <a:spcBef>
                <a:spcPct val="0"/>
              </a:spcBef>
            </a:pPr>
            <a:r>
              <a:rPr lang="en-US" altLang="en-US" sz="2800" b="1">
                <a:solidFill>
                  <a:schemeClr val="tx1"/>
                </a:solidFill>
                <a:ea typeface="ＭＳ Ｐゴシック" panose="020B0600070205080204" pitchFamily="34" charset="-128"/>
              </a:rPr>
              <a:t>Professor of Medicine</a:t>
            </a:r>
          </a:p>
          <a:p>
            <a:pPr eaLnBrk="1" hangingPunct="1">
              <a:lnSpc>
                <a:spcPts val="3000"/>
              </a:lnSpc>
              <a:spcBef>
                <a:spcPct val="0"/>
              </a:spcBef>
            </a:pPr>
            <a:r>
              <a:rPr lang="en-US" altLang="en-US" sz="2800" b="1">
                <a:solidFill>
                  <a:schemeClr val="tx1"/>
                </a:solidFill>
                <a:ea typeface="ＭＳ Ｐゴシック" panose="020B0600070205080204" pitchFamily="34" charset="-128"/>
              </a:rPr>
              <a:t>Chief, Division of Gastrointestinal and Liver Diseases</a:t>
            </a:r>
          </a:p>
          <a:p>
            <a:pPr eaLnBrk="1" hangingPunct="1">
              <a:lnSpc>
                <a:spcPts val="3000"/>
              </a:lnSpc>
              <a:spcBef>
                <a:spcPct val="0"/>
              </a:spcBef>
            </a:pPr>
            <a:r>
              <a:rPr lang="en-US" altLang="en-US" sz="2800" b="1">
                <a:solidFill>
                  <a:schemeClr val="tx1"/>
                </a:solidFill>
                <a:ea typeface="ＭＳ Ｐゴシック" panose="020B0600070205080204" pitchFamily="34" charset="-128"/>
              </a:rPr>
              <a:t>University of Southern California</a:t>
            </a:r>
          </a:p>
        </p:txBody>
      </p:sp>
      <p:sp>
        <p:nvSpPr>
          <p:cNvPr id="16387" name="TextBox 1">
            <a:extLst>
              <a:ext uri="{FF2B5EF4-FFF2-40B4-BE49-F238E27FC236}">
                <a16:creationId xmlns:a16="http://schemas.microsoft.com/office/drawing/2014/main" id="{2E30FFF4-33C1-498C-CB9D-00DA4EB0B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4588" y="659765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6388" name="TextBox 5">
            <a:extLst>
              <a:ext uri="{FF2B5EF4-FFF2-40B4-BE49-F238E27FC236}">
                <a16:creationId xmlns:a16="http://schemas.microsoft.com/office/drawing/2014/main" id="{7E69F91E-77C3-AF34-2E87-FE8444A1C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0" y="252413"/>
            <a:ext cx="15840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accent2"/>
                </a:solidFill>
              </a:rPr>
              <a:t>PHS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9C8EDC-60E1-FE4D-A2D6-19B5B8998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1517" y="5495295"/>
            <a:ext cx="1794368" cy="11921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46AD3D-EBA2-8645-BBEF-8BF59EE69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68" y="6055537"/>
            <a:ext cx="749300" cy="546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BDEFE6-8654-CD41-A5EF-4D6E6526090F}"/>
              </a:ext>
            </a:extLst>
          </p:cNvPr>
          <p:cNvSpPr txBox="1"/>
          <p:nvPr/>
        </p:nvSpPr>
        <p:spPr>
          <a:xfrm>
            <a:off x="738353" y="6143922"/>
            <a:ext cx="2135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@</a:t>
            </a:r>
            <a:r>
              <a:rPr lang="en-US" dirty="0" err="1"/>
              <a:t>norahterrault</a:t>
            </a:r>
            <a:endParaRPr lang="en-US" dirty="0"/>
          </a:p>
        </p:txBody>
      </p:sp>
    </p:spTree>
  </p:cSld>
  <p:clrMapOvr>
    <a:masterClrMapping/>
  </p:clrMapOvr>
  <p:transition spd="slow" advTm="12047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E0C5C-AC2D-6847-A337-BEDF2CF2B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0578"/>
            <a:ext cx="10972800" cy="114300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Liver Transplantation for HCC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F9F9E5-99E7-764E-AA93-4EFA14EFD1E7}"/>
              </a:ext>
            </a:extLst>
          </p:cNvPr>
          <p:cNvSpPr txBox="1"/>
          <p:nvPr/>
        </p:nvSpPr>
        <p:spPr>
          <a:xfrm>
            <a:off x="370218" y="6150422"/>
            <a:ext cx="1765227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err="1">
                <a:cs typeface="Calibri" panose="020F0502020204030204" pitchFamily="34" charset="0"/>
              </a:rPr>
              <a:t>Toniutto</a:t>
            </a:r>
            <a:r>
              <a:rPr lang="en-US" sz="1050" i="1" dirty="0">
                <a:cs typeface="Calibri" panose="020F0502020204030204" pitchFamily="34" charset="0"/>
              </a:rPr>
              <a:t> P, J Clin Med 2021</a:t>
            </a:r>
          </a:p>
          <a:p>
            <a:r>
              <a:rPr lang="en-US" sz="1050" i="1" dirty="0">
                <a:cs typeface="Calibri" panose="020F0502020204030204" pitchFamily="34" charset="0"/>
              </a:rPr>
              <a:t>Brown Z, JAMA Surgery </a:t>
            </a:r>
            <a:r>
              <a:rPr lang="en-US" sz="1050" i="1" dirty="0">
                <a:effectLst/>
                <a:cs typeface="Calibri" panose="020F0502020204030204" pitchFamily="34" charset="0"/>
              </a:rPr>
              <a:t>2023</a:t>
            </a:r>
          </a:p>
          <a:p>
            <a:r>
              <a:rPr lang="en-US" sz="1050" i="1" dirty="0">
                <a:cs typeface="Calibri" panose="020F0502020204030204" pitchFamily="34" charset="0"/>
              </a:rPr>
              <a:t>Mehta N, Clin Liver Dis 2021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2EBB52-0EEB-9E43-AFD3-6C452965DB3D}"/>
              </a:ext>
            </a:extLst>
          </p:cNvPr>
          <p:cNvSpPr/>
          <p:nvPr/>
        </p:nvSpPr>
        <p:spPr>
          <a:xfrm>
            <a:off x="4999810" y="2462926"/>
            <a:ext cx="1018629" cy="13325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dirty="0"/>
              <a:t>Size</a:t>
            </a:r>
          </a:p>
          <a:p>
            <a:pPr algn="ctr"/>
            <a:r>
              <a:rPr lang="en-US" sz="1900" dirty="0"/>
              <a:t># Lesions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D06224-4071-DA49-90FA-252C9672176F}"/>
              </a:ext>
            </a:extLst>
          </p:cNvPr>
          <p:cNvSpPr/>
          <p:nvPr/>
        </p:nvSpPr>
        <p:spPr>
          <a:xfrm>
            <a:off x="5141426" y="4354462"/>
            <a:ext cx="735396" cy="49818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AFP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DA3DF2-00A6-7546-9BF4-B94AABC903E3}"/>
              </a:ext>
            </a:extLst>
          </p:cNvPr>
          <p:cNvSpPr txBox="1"/>
          <p:nvPr/>
        </p:nvSpPr>
        <p:spPr>
          <a:xfrm>
            <a:off x="848749" y="1353500"/>
            <a:ext cx="3435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Beyond Milan Criteria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8C08EE-982B-814D-81A3-F72AF9A9210E}"/>
              </a:ext>
            </a:extLst>
          </p:cNvPr>
          <p:cNvSpPr txBox="1"/>
          <p:nvPr/>
        </p:nvSpPr>
        <p:spPr>
          <a:xfrm>
            <a:off x="370217" y="5285534"/>
            <a:ext cx="5343495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5-year patient survival 70-80%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4A6B4FE-6843-1E41-A79C-683021FF8FAA}"/>
              </a:ext>
            </a:extLst>
          </p:cNvPr>
          <p:cNvGrpSpPr/>
          <p:nvPr/>
        </p:nvGrpSpPr>
        <p:grpSpPr>
          <a:xfrm>
            <a:off x="66463" y="1876720"/>
            <a:ext cx="4999810" cy="3013386"/>
            <a:chOff x="171227" y="2367506"/>
            <a:chExt cx="3507438" cy="1793132"/>
          </a:xfrm>
        </p:grpSpPr>
        <p:pic>
          <p:nvPicPr>
            <p:cNvPr id="8" name="Picture 7" descr="Table&#10;&#10;Description automatically generated">
              <a:extLst>
                <a:ext uri="{FF2B5EF4-FFF2-40B4-BE49-F238E27FC236}">
                  <a16:creationId xmlns:a16="http://schemas.microsoft.com/office/drawing/2014/main" id="{83B9CC6C-7904-BD46-94E6-72D6B1E20A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6002"/>
            <a:stretch/>
          </p:blipFill>
          <p:spPr>
            <a:xfrm>
              <a:off x="171227" y="3539456"/>
              <a:ext cx="3507437" cy="621182"/>
            </a:xfrm>
            <a:prstGeom prst="rect">
              <a:avLst/>
            </a:prstGeom>
          </p:spPr>
        </p:pic>
        <p:pic>
          <p:nvPicPr>
            <p:cNvPr id="27" name="Picture 26" descr="Table&#10;&#10;Description automatically generated">
              <a:extLst>
                <a:ext uri="{FF2B5EF4-FFF2-40B4-BE49-F238E27FC236}">
                  <a16:creationId xmlns:a16="http://schemas.microsoft.com/office/drawing/2014/main" id="{F38847B9-7C7B-C64E-8343-E8AB29D331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52361"/>
            <a:stretch/>
          </p:blipFill>
          <p:spPr>
            <a:xfrm>
              <a:off x="171228" y="2367506"/>
              <a:ext cx="3507437" cy="1233113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DA2C586-3AD1-0D4E-814C-7D0B43B4027D}"/>
              </a:ext>
            </a:extLst>
          </p:cNvPr>
          <p:cNvSpPr txBox="1"/>
          <p:nvPr/>
        </p:nvSpPr>
        <p:spPr>
          <a:xfrm>
            <a:off x="4694411" y="1785746"/>
            <a:ext cx="1629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Tumor Morphology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93DC93-D3A3-9D40-A2F6-89DBB4E43750}"/>
              </a:ext>
            </a:extLst>
          </p:cNvPr>
          <p:cNvSpPr txBox="1"/>
          <p:nvPr/>
        </p:nvSpPr>
        <p:spPr>
          <a:xfrm>
            <a:off x="4647052" y="3923433"/>
            <a:ext cx="1629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Biomarkers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58D8A3F-93A9-02F0-7076-5EC06152750A}"/>
              </a:ext>
            </a:extLst>
          </p:cNvPr>
          <p:cNvGrpSpPr/>
          <p:nvPr/>
        </p:nvGrpSpPr>
        <p:grpSpPr>
          <a:xfrm>
            <a:off x="6600885" y="1380156"/>
            <a:ext cx="5241090" cy="4890263"/>
            <a:chOff x="6600885" y="1380156"/>
            <a:chExt cx="5241090" cy="489026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8E557CB-9801-934A-8402-83AEDC4B90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6418"/>
            <a:stretch/>
          </p:blipFill>
          <p:spPr>
            <a:xfrm>
              <a:off x="6600885" y="2041662"/>
              <a:ext cx="5151661" cy="26035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2C4C21C-2ADA-AE4A-B85E-7B258A43DAED}"/>
                </a:ext>
              </a:extLst>
            </p:cNvPr>
            <p:cNvSpPr txBox="1"/>
            <p:nvPr/>
          </p:nvSpPr>
          <p:spPr>
            <a:xfrm>
              <a:off x="6979810" y="4870035"/>
              <a:ext cx="486216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itchFamily="2" charset="2"/>
                <a:buChar char="§"/>
              </a:pPr>
              <a:r>
                <a:rPr lang="en-US" dirty="0"/>
                <a:t>Higher rates of drop-out on the list</a:t>
              </a:r>
            </a:p>
            <a:p>
              <a:pPr marL="342900" indent="-342900">
                <a:buFont typeface="Wingdings" pitchFamily="2" charset="2"/>
                <a:buChar char="§"/>
              </a:pPr>
              <a:r>
                <a:rPr lang="en-US" dirty="0"/>
                <a:t>Higher rates of recurrence post-LT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0E4833C-0FB9-074E-91FB-0144EF0EA52E}"/>
                </a:ext>
              </a:extLst>
            </p:cNvPr>
            <p:cNvSpPr txBox="1"/>
            <p:nvPr/>
          </p:nvSpPr>
          <p:spPr>
            <a:xfrm>
              <a:off x="6959617" y="5808754"/>
              <a:ext cx="4862165" cy="4616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5-year patient survival 50-70%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C6B590D-CE74-934A-AAFE-957E5D7CAC8C}"/>
                </a:ext>
              </a:extLst>
            </p:cNvPr>
            <p:cNvSpPr txBox="1"/>
            <p:nvPr/>
          </p:nvSpPr>
          <p:spPr>
            <a:xfrm>
              <a:off x="7509943" y="1380156"/>
              <a:ext cx="344184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Down-staged Patients</a:t>
              </a:r>
            </a:p>
            <a:p>
              <a:endParaRPr lang="en-US" sz="2800" dirty="0"/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D4639EA6-8D86-0B46-8426-99B5DE8C63C2}"/>
              </a:ext>
            </a:extLst>
          </p:cNvPr>
          <p:cNvSpPr/>
          <p:nvPr/>
        </p:nvSpPr>
        <p:spPr>
          <a:xfrm>
            <a:off x="66464" y="2225966"/>
            <a:ext cx="782286" cy="5017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54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8DFDD-896F-FE4A-B2B3-9F2AC9B81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Expanding Transplant Oncology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2C1317-F9E8-2940-B004-3143F4695CA0}"/>
              </a:ext>
            </a:extLst>
          </p:cNvPr>
          <p:cNvSpPr txBox="1"/>
          <p:nvPr/>
        </p:nvSpPr>
        <p:spPr>
          <a:xfrm>
            <a:off x="417141" y="6497679"/>
            <a:ext cx="35750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Panayotova</a:t>
            </a:r>
            <a:r>
              <a:rPr lang="en-US" sz="1100" dirty="0"/>
              <a:t> G, </a:t>
            </a:r>
            <a:r>
              <a:rPr lang="en-US" sz="1100" i="1" dirty="0"/>
              <a:t>World J </a:t>
            </a:r>
            <a:r>
              <a:rPr lang="en-US" sz="1100" i="1" dirty="0" err="1"/>
              <a:t>Gastrointest</a:t>
            </a:r>
            <a:r>
              <a:rPr lang="en-US" sz="1100" i="1" dirty="0"/>
              <a:t> Surg</a:t>
            </a:r>
            <a:r>
              <a:rPr lang="en-US" sz="1100" dirty="0"/>
              <a:t> 2021; 13: 392-405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6DC9172E-CAA6-1749-B8DE-5BB85DDB0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035440"/>
            <a:ext cx="3081451" cy="38608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CB03B0-6E5C-A947-9C33-D20422FEB220}"/>
              </a:ext>
            </a:extLst>
          </p:cNvPr>
          <p:cNvSpPr txBox="1"/>
          <p:nvPr/>
        </p:nvSpPr>
        <p:spPr>
          <a:xfrm>
            <a:off x="225071" y="4912501"/>
            <a:ext cx="7690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SECA-II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34B678-75F5-9D48-8B29-64D86B202236}"/>
              </a:ext>
            </a:extLst>
          </p:cNvPr>
          <p:cNvSpPr txBox="1"/>
          <p:nvPr/>
        </p:nvSpPr>
        <p:spPr>
          <a:xfrm>
            <a:off x="3100524" y="2195199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1"/>
                </a:solidFill>
              </a:rPr>
              <a:t>83%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CEED7A-77C8-DD4C-9744-224436BAC276}"/>
              </a:ext>
            </a:extLst>
          </p:cNvPr>
          <p:cNvSpPr txBox="1"/>
          <p:nvPr/>
        </p:nvSpPr>
        <p:spPr>
          <a:xfrm>
            <a:off x="3044613" y="3429000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1"/>
                </a:solidFill>
              </a:rPr>
              <a:t>35%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C7087B-1618-624F-A394-C966906496B3}"/>
              </a:ext>
            </a:extLst>
          </p:cNvPr>
          <p:cNvSpPr txBox="1"/>
          <p:nvPr/>
        </p:nvSpPr>
        <p:spPr>
          <a:xfrm>
            <a:off x="337738" y="5739252"/>
            <a:ext cx="335327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OS: overall survival</a:t>
            </a:r>
          </a:p>
          <a:p>
            <a:r>
              <a:rPr lang="en-US" sz="1400" dirty="0"/>
              <a:t>NED: No evidence of recurrent disease</a:t>
            </a:r>
          </a:p>
          <a:p>
            <a:r>
              <a:rPr lang="en-US" sz="1400" dirty="0"/>
              <a:t>DFS: disease free survival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4E0E91-FF34-6F43-B860-6941D3D04D13}"/>
              </a:ext>
            </a:extLst>
          </p:cNvPr>
          <p:cNvSpPr txBox="1"/>
          <p:nvPr/>
        </p:nvSpPr>
        <p:spPr>
          <a:xfrm>
            <a:off x="4317426" y="2273571"/>
            <a:ext cx="3557147" cy="18158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Liver transplant offers survival advantage for select patients with liver-limited cancers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C473A9-2787-2740-9847-97CEBE777B34}"/>
              </a:ext>
            </a:extLst>
          </p:cNvPr>
          <p:cNvSpPr txBox="1"/>
          <p:nvPr/>
        </p:nvSpPr>
        <p:spPr>
          <a:xfrm>
            <a:off x="8500951" y="5794485"/>
            <a:ext cx="5294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LT= liver transplant</a:t>
            </a:r>
          </a:p>
          <a:p>
            <a:r>
              <a:rPr lang="en-US" sz="1200" dirty="0"/>
              <a:t>LR= liver resection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606CE3-2A4C-3146-BE00-18BE81C9E518}"/>
              </a:ext>
            </a:extLst>
          </p:cNvPr>
          <p:cNvSpPr txBox="1"/>
          <p:nvPr/>
        </p:nvSpPr>
        <p:spPr>
          <a:xfrm>
            <a:off x="8716643" y="6546741"/>
            <a:ext cx="2702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De Martin E, Liver Transplant 2020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2C459B-ABB3-5744-97E0-93C47C6E44FB}"/>
              </a:ext>
            </a:extLst>
          </p:cNvPr>
          <p:cNvSpPr txBox="1"/>
          <p:nvPr/>
        </p:nvSpPr>
        <p:spPr>
          <a:xfrm>
            <a:off x="584351" y="1501504"/>
            <a:ext cx="3861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Liver-limited CRC metastases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645409-9F9A-6546-8910-0BD8EDE1EA6E}"/>
              </a:ext>
            </a:extLst>
          </p:cNvPr>
          <p:cNvSpPr txBox="1"/>
          <p:nvPr/>
        </p:nvSpPr>
        <p:spPr>
          <a:xfrm>
            <a:off x="7813471" y="1364202"/>
            <a:ext cx="39683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Small </a:t>
            </a:r>
            <a:r>
              <a:rPr lang="en-US" b="1" dirty="0" err="1"/>
              <a:t>iCCA</a:t>
            </a:r>
            <a:r>
              <a:rPr lang="en-US" b="1" dirty="0"/>
              <a:t> or mixed HCC/CCA</a:t>
            </a:r>
          </a:p>
          <a:p>
            <a:pPr algn="ctr"/>
            <a:r>
              <a:rPr lang="en-US" dirty="0"/>
              <a:t>≤5cm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9BF285-BC05-DC40-AF9E-D19736BACA0C}"/>
              </a:ext>
            </a:extLst>
          </p:cNvPr>
          <p:cNvSpPr/>
          <p:nvPr/>
        </p:nvSpPr>
        <p:spPr>
          <a:xfrm>
            <a:off x="8151541" y="2195199"/>
            <a:ext cx="211874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Chart, box and whisker chart&#10;&#10;Description automatically generated">
            <a:extLst>
              <a:ext uri="{FF2B5EF4-FFF2-40B4-BE49-F238E27FC236}">
                <a16:creationId xmlns:a16="http://schemas.microsoft.com/office/drawing/2014/main" id="{A1033E89-83B1-F740-8974-BC26582E3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1559" y="2339096"/>
            <a:ext cx="3550306" cy="329482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7D5837D-EBC3-3B43-BC13-93ABEDCC1194}"/>
              </a:ext>
            </a:extLst>
          </p:cNvPr>
          <p:cNvSpPr txBox="1"/>
          <p:nvPr/>
        </p:nvSpPr>
        <p:spPr>
          <a:xfrm>
            <a:off x="10999965" y="2908533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1"/>
                </a:solidFill>
              </a:rPr>
              <a:t>75%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921FFA-FB8C-D94B-89A8-51F459E3CED6}"/>
              </a:ext>
            </a:extLst>
          </p:cNvPr>
          <p:cNvSpPr txBox="1"/>
          <p:nvPr/>
        </p:nvSpPr>
        <p:spPr>
          <a:xfrm>
            <a:off x="10999965" y="3740526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1"/>
                </a:solidFill>
              </a:rPr>
              <a:t>36%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383DB520-536C-274A-BCB9-7D4338DF21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77420" y="4315257"/>
            <a:ext cx="3597154" cy="2268105"/>
          </a:xfrm>
          <a:ln w="38100">
            <a:solidFill>
              <a:srgbClr val="FF00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800" b="1" i="1" dirty="0"/>
              <a:t>Concerns to be addressed:</a:t>
            </a:r>
          </a:p>
          <a:p>
            <a:pPr marL="241300" indent="-241300">
              <a:buFont typeface="Wingdings" pitchFamily="2" charset="2"/>
              <a:buChar char="§"/>
            </a:pPr>
            <a:r>
              <a:rPr lang="en-US" sz="1800" b="1" dirty="0"/>
              <a:t>Worsen donor organ shortage</a:t>
            </a:r>
          </a:p>
          <a:p>
            <a:pPr marL="241300" indent="-241300">
              <a:buFont typeface="Wingdings" pitchFamily="2" charset="2"/>
              <a:buChar char="§"/>
            </a:pPr>
            <a:r>
              <a:rPr lang="en-US" sz="1800" b="1" dirty="0"/>
              <a:t>Survival improved vs. non-LT treatment but lower than non-cancer etiologies </a:t>
            </a:r>
          </a:p>
          <a:p>
            <a:pPr marL="241300" indent="-241300">
              <a:buFont typeface="Wingdings" pitchFamily="2" charset="2"/>
              <a:buChar char="§"/>
            </a:pPr>
            <a:r>
              <a:rPr lang="en-US" sz="1800" b="1" dirty="0"/>
              <a:t>Potential negative influence of IMS on cancer recurrence post-LT</a:t>
            </a:r>
          </a:p>
          <a:p>
            <a:pPr marL="0" indent="0">
              <a:buNone/>
            </a:pP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426802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9973C23-FDCD-1C4C-AE5D-855517E95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solidFill>
                  <a:schemeClr val="accent1"/>
                </a:solidFill>
              </a:rPr>
              <a:t>~1 in 5 will die waiting for LT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708F7B-C238-BF4F-A48F-CEEDD82E481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 2020: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63.4% received LT (deceased and living)</a:t>
            </a:r>
          </a:p>
          <a:p>
            <a:pPr>
              <a:buFont typeface="Wingdings" pitchFamily="2" charset="2"/>
              <a:buChar char="§"/>
            </a:pPr>
            <a:r>
              <a:rPr lang="en-US" b="1" dirty="0"/>
              <a:t>18% died or too sick for LT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10.9% removed for other reasons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6.9% condition improved and transplant no longer needed 8.6% still waiting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81B549-8510-2040-8AB4-0278F61CADA2}"/>
              </a:ext>
            </a:extLst>
          </p:cNvPr>
          <p:cNvSpPr txBox="1"/>
          <p:nvPr/>
        </p:nvSpPr>
        <p:spPr>
          <a:xfrm>
            <a:off x="1190115" y="1311902"/>
            <a:ext cx="44492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3-year outcomes after being listed</a:t>
            </a:r>
          </a:p>
          <a:p>
            <a:r>
              <a:rPr lang="en-US" dirty="0"/>
              <a:t>(2015-2017) in U.S.</a:t>
            </a:r>
          </a:p>
        </p:txBody>
      </p:sp>
      <p:pic>
        <p:nvPicPr>
          <p:cNvPr id="10" name="Content Placeholder 7" descr="Chart, line chart&#10;&#10;Description automatically generated">
            <a:extLst>
              <a:ext uri="{FF2B5EF4-FFF2-40B4-BE49-F238E27FC236}">
                <a16:creationId xmlns:a16="http://schemas.microsoft.com/office/drawing/2014/main" id="{0232756E-54B6-BB4B-B2A7-C45DABCBE7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49" t="4183" r="36907" b="30524"/>
          <a:stretch/>
        </p:blipFill>
        <p:spPr bwMode="auto">
          <a:xfrm>
            <a:off x="349796" y="2274614"/>
            <a:ext cx="5384799" cy="38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7" descr="Chart, line chart&#10;&#10;Description automatically generated">
            <a:extLst>
              <a:ext uri="{FF2B5EF4-FFF2-40B4-BE49-F238E27FC236}">
                <a16:creationId xmlns:a16="http://schemas.microsoft.com/office/drawing/2014/main" id="{AAFA265D-EEB8-084A-B81F-AACF76256A4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65618" t="17775" r="7547" b="55816"/>
          <a:stretch/>
        </p:blipFill>
        <p:spPr>
          <a:xfrm>
            <a:off x="836596" y="5752365"/>
            <a:ext cx="1444977" cy="830997"/>
          </a:xfrm>
        </p:spPr>
      </p:pic>
    </p:spTree>
    <p:extLst>
      <p:ext uri="{BB962C8B-B14F-4D97-AF65-F5344CB8AC3E}">
        <p14:creationId xmlns:p14="http://schemas.microsoft.com/office/powerpoint/2010/main" val="2158425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0A58B0-BAF5-054D-8B71-DE16B7D5A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Expanding the Supply of Donors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A841A80-9E0E-8744-9A72-97CF6455CC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0448624"/>
              </p:ext>
            </p:extLst>
          </p:nvPr>
        </p:nvGraphicFramePr>
        <p:xfrm>
          <a:off x="609600" y="973016"/>
          <a:ext cx="10972800" cy="5153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7CE795CD-6F35-0542-B098-F09F3771B907}"/>
              </a:ext>
            </a:extLst>
          </p:cNvPr>
          <p:cNvGrpSpPr/>
          <p:nvPr/>
        </p:nvGrpSpPr>
        <p:grpSpPr>
          <a:xfrm>
            <a:off x="7876479" y="4338566"/>
            <a:ext cx="8017726" cy="2260090"/>
            <a:chOff x="7876479" y="4338566"/>
            <a:chExt cx="8017726" cy="2260090"/>
          </a:xfrm>
        </p:grpSpPr>
        <p:pic>
          <p:nvPicPr>
            <p:cNvPr id="4" name="Picture 3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87AA7778-E6F9-1F45-9511-1ADAA85BC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76479" y="4338566"/>
              <a:ext cx="3059623" cy="163689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9C8D73B-9619-2347-9BB8-4B8732DFC2BA}"/>
                </a:ext>
              </a:extLst>
            </p:cNvPr>
            <p:cNvSpPr txBox="1"/>
            <p:nvPr/>
          </p:nvSpPr>
          <p:spPr>
            <a:xfrm>
              <a:off x="9798205" y="5975465"/>
              <a:ext cx="609600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50" dirty="0"/>
                <a:t>N </a:t>
              </a:r>
              <a:r>
                <a:rPr lang="en-US" sz="1050" dirty="0" err="1"/>
                <a:t>Engl</a:t>
              </a:r>
              <a:r>
                <a:rPr lang="en-US" sz="1050" dirty="0"/>
                <a:t> J Med July 7, 2022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42A103E-28BC-7F40-BD39-38DC14CC26B9}"/>
                </a:ext>
              </a:extLst>
            </p:cNvPr>
            <p:cNvSpPr txBox="1"/>
            <p:nvPr/>
          </p:nvSpPr>
          <p:spPr>
            <a:xfrm>
              <a:off x="7876479" y="6260102"/>
              <a:ext cx="788391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buFont typeface="Wingdings" pitchFamily="2" charset="2"/>
                <a:buChar char="§"/>
              </a:pPr>
              <a:r>
                <a:rPr lang="en-US" sz="1600" dirty="0" err="1"/>
                <a:t>Xenoheart</a:t>
              </a:r>
              <a:r>
                <a:rPr lang="en-US" sz="1600" dirty="0"/>
                <a:t> supported patient for 7 weeks</a:t>
              </a: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4EA77656-8AA2-1642-ACB6-82F25F9CED53}"/>
              </a:ext>
            </a:extLst>
          </p:cNvPr>
          <p:cNvSpPr/>
          <p:nvPr/>
        </p:nvSpPr>
        <p:spPr>
          <a:xfrm>
            <a:off x="3824867" y="3066585"/>
            <a:ext cx="3278459" cy="7248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85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8676" y="274637"/>
            <a:ext cx="11866179" cy="114300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Foster Functional Recovery of Marginal Donor Organs</a:t>
            </a:r>
            <a:endParaRPr lang="es-ES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BCA5D34-9ACF-4C69-ADE1-BCBC41ECE5F8}"/>
              </a:ext>
            </a:extLst>
          </p:cNvPr>
          <p:cNvSpPr txBox="1"/>
          <p:nvPr/>
        </p:nvSpPr>
        <p:spPr>
          <a:xfrm>
            <a:off x="601440" y="1534523"/>
            <a:ext cx="6199410" cy="2739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defTabSz="91440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x-none" sz="3600" b="1" dirty="0">
                <a:solidFill>
                  <a:schemeClr val="tx2"/>
                </a:solidFill>
                <a:ea typeface="+mn-ea"/>
                <a:cs typeface="Calibri" panose="020F0502020204030204" pitchFamily="34" charset="0"/>
              </a:rPr>
              <a:t>Standard quality livers</a:t>
            </a:r>
          </a:p>
          <a:p>
            <a:pPr marL="800100" lvl="1" indent="-342900" defTabSz="91440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x-none" sz="3200" dirty="0">
                <a:solidFill>
                  <a:prstClr val="black"/>
                </a:solidFill>
                <a:latin typeface="+mn-lt"/>
                <a:ea typeface="+mn-ea"/>
              </a:rPr>
              <a:t>Donor &lt;65 (70?) years</a:t>
            </a:r>
          </a:p>
          <a:p>
            <a:pPr marL="800100" lvl="1" indent="-342900" defTabSz="91440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x-none" sz="3200" dirty="0">
                <a:solidFill>
                  <a:prstClr val="black"/>
                </a:solidFill>
                <a:latin typeface="+mn-lt"/>
                <a:ea typeface="+mn-ea"/>
              </a:rPr>
              <a:t>No-to-mild steatosis</a:t>
            </a:r>
          </a:p>
          <a:p>
            <a:pPr marL="800100" lvl="1" indent="-342900" defTabSz="91440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x-none" sz="3200" dirty="0">
                <a:solidFill>
                  <a:prstClr val="black"/>
                </a:solidFill>
                <a:latin typeface="+mn-lt"/>
                <a:ea typeface="+mn-ea"/>
              </a:rPr>
              <a:t>CIT &lt;8-10 hours</a:t>
            </a:r>
          </a:p>
          <a:p>
            <a:pPr marL="457200" indent="-457200" defTabSz="91440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x-none" sz="3600" dirty="0">
              <a:solidFill>
                <a:prstClr val="black"/>
              </a:solidFill>
              <a:latin typeface="Calibri Light"/>
              <a:ea typeface="+mn-ea"/>
            </a:endParaRPr>
          </a:p>
        </p:txBody>
      </p:sp>
      <p:pic>
        <p:nvPicPr>
          <p:cNvPr id="5" name="Picture 2" descr="PRESERVACION_EN_NEVERA__2_">
            <a:extLst>
              <a:ext uri="{FF2B5EF4-FFF2-40B4-BE49-F238E27FC236}">
                <a16:creationId xmlns:a16="http://schemas.microsoft.com/office/drawing/2014/main" id="{CC736D25-F175-4C73-BCF4-CEC7C83C5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0624" r="12395"/>
          <a:stretch>
            <a:fillRect/>
          </a:stretch>
        </p:blipFill>
        <p:spPr bwMode="auto">
          <a:xfrm>
            <a:off x="6434853" y="1694455"/>
            <a:ext cx="1876649" cy="17554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8A97388-5D73-5E4A-85EB-678A32E41C2D}"/>
              </a:ext>
            </a:extLst>
          </p:cNvPr>
          <p:cNvGrpSpPr/>
          <p:nvPr/>
        </p:nvGrpSpPr>
        <p:grpSpPr>
          <a:xfrm>
            <a:off x="4782916" y="3482343"/>
            <a:ext cx="7104283" cy="3101020"/>
            <a:chOff x="4782916" y="3460829"/>
            <a:chExt cx="7104283" cy="3101020"/>
          </a:xfrm>
        </p:grpSpPr>
        <p:graphicFrame>
          <p:nvGraphicFramePr>
            <p:cNvPr id="9" name="Diagrama 8">
              <a:extLst>
                <a:ext uri="{FF2B5EF4-FFF2-40B4-BE49-F238E27FC236}">
                  <a16:creationId xmlns:a16="http://schemas.microsoft.com/office/drawing/2014/main" id="{57FBC5C6-8ED2-4E34-A4F1-782E00ABCAC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862102048"/>
                </p:ext>
              </p:extLst>
            </p:nvPr>
          </p:nvGraphicFramePr>
          <p:xfrm>
            <a:off x="4782916" y="3665753"/>
            <a:ext cx="3303874" cy="289609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82812005-53D5-427C-8AA5-0805F014ECEE}"/>
                </a:ext>
              </a:extLst>
            </p:cNvPr>
            <p:cNvSpPr txBox="1"/>
            <p:nvPr/>
          </p:nvSpPr>
          <p:spPr>
            <a:xfrm>
              <a:off x="9061966" y="3460829"/>
              <a:ext cx="2825233" cy="3046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/>
              <a:r>
                <a:rPr lang="es-ES" dirty="0" err="1">
                  <a:latin typeface="+mj-lt"/>
                  <a:ea typeface="MS PGothic" pitchFamily="34" charset="-128"/>
                </a:rPr>
                <a:t>Hypothermic</a:t>
              </a:r>
              <a:r>
                <a:rPr lang="es-ES" dirty="0">
                  <a:latin typeface="+mj-lt"/>
                  <a:ea typeface="MS PGothic" pitchFamily="34" charset="-128"/>
                </a:rPr>
                <a:t>:</a:t>
              </a:r>
            </a:p>
            <a:p>
              <a:pPr lvl="1" eaLnBrk="1" hangingPunct="1"/>
              <a:r>
                <a:rPr lang="es-ES" dirty="0">
                  <a:latin typeface="+mj-lt"/>
                  <a:ea typeface="MS PGothic" pitchFamily="34" charset="-128"/>
                </a:rPr>
                <a:t>0-12 </a:t>
              </a:r>
              <a:r>
                <a:rPr lang="es-ES" dirty="0" err="1">
                  <a:latin typeface="+mj-lt"/>
                  <a:ea typeface="MS PGothic" pitchFamily="34" charset="-128"/>
                  <a:sym typeface="Symbol" pitchFamily="18" charset="2"/>
                </a:rPr>
                <a:t>º</a:t>
              </a:r>
              <a:r>
                <a:rPr lang="es-ES" dirty="0" err="1">
                  <a:latin typeface="+mj-lt"/>
                  <a:ea typeface="MS PGothic" pitchFamily="34" charset="-128"/>
                </a:rPr>
                <a:t>C</a:t>
              </a:r>
              <a:endParaRPr lang="es-ES" dirty="0">
                <a:latin typeface="+mj-lt"/>
                <a:ea typeface="MS PGothic" pitchFamily="34" charset="-128"/>
              </a:endParaRPr>
            </a:p>
            <a:p>
              <a:pPr eaLnBrk="1" hangingPunct="1"/>
              <a:r>
                <a:rPr lang="es-ES" dirty="0" err="1">
                  <a:latin typeface="+mj-lt"/>
                  <a:ea typeface="MS PGothic" pitchFamily="34" charset="-128"/>
                </a:rPr>
                <a:t>Midthermic</a:t>
              </a:r>
              <a:r>
                <a:rPr lang="es-ES" dirty="0">
                  <a:latin typeface="+mj-lt"/>
                  <a:ea typeface="MS PGothic" pitchFamily="34" charset="-128"/>
                </a:rPr>
                <a:t>:</a:t>
              </a:r>
            </a:p>
            <a:p>
              <a:pPr lvl="1" eaLnBrk="1" hangingPunct="1"/>
              <a:r>
                <a:rPr lang="es-ES" dirty="0">
                  <a:latin typeface="+mj-lt"/>
                  <a:ea typeface="MS PGothic" pitchFamily="34" charset="-128"/>
                </a:rPr>
                <a:t>13-24 </a:t>
              </a:r>
              <a:r>
                <a:rPr lang="es-ES" dirty="0" err="1">
                  <a:latin typeface="+mj-lt"/>
                  <a:ea typeface="MS PGothic" pitchFamily="34" charset="-128"/>
                  <a:sym typeface="Symbol" pitchFamily="18" charset="2"/>
                </a:rPr>
                <a:t>º</a:t>
              </a:r>
              <a:r>
                <a:rPr lang="es-ES" dirty="0" err="1">
                  <a:latin typeface="+mj-lt"/>
                  <a:ea typeface="MS PGothic" pitchFamily="34" charset="-128"/>
                </a:rPr>
                <a:t>C</a:t>
              </a:r>
              <a:endParaRPr lang="es-ES" dirty="0">
                <a:latin typeface="+mj-lt"/>
                <a:ea typeface="MS PGothic" pitchFamily="34" charset="-128"/>
              </a:endParaRPr>
            </a:p>
            <a:p>
              <a:pPr eaLnBrk="1" hangingPunct="1"/>
              <a:r>
                <a:rPr lang="es-ES" dirty="0" err="1">
                  <a:latin typeface="+mj-lt"/>
                  <a:ea typeface="MS PGothic" pitchFamily="34" charset="-128"/>
                </a:rPr>
                <a:t>Subnormothermic</a:t>
              </a:r>
              <a:r>
                <a:rPr lang="es-ES" dirty="0">
                  <a:latin typeface="+mj-lt"/>
                  <a:ea typeface="MS PGothic" pitchFamily="34" charset="-128"/>
                </a:rPr>
                <a:t>:</a:t>
              </a:r>
            </a:p>
            <a:p>
              <a:pPr lvl="1" eaLnBrk="1" hangingPunct="1"/>
              <a:r>
                <a:rPr lang="es-ES" dirty="0">
                  <a:latin typeface="+mj-lt"/>
                  <a:ea typeface="MS PGothic" pitchFamily="34" charset="-128"/>
                </a:rPr>
                <a:t>25-34 </a:t>
              </a:r>
              <a:r>
                <a:rPr lang="es-ES" dirty="0" err="1">
                  <a:latin typeface="+mj-lt"/>
                  <a:ea typeface="MS PGothic" pitchFamily="34" charset="-128"/>
                  <a:sym typeface="Symbol" pitchFamily="18" charset="2"/>
                </a:rPr>
                <a:t>º</a:t>
              </a:r>
              <a:r>
                <a:rPr lang="es-ES" dirty="0" err="1">
                  <a:latin typeface="+mj-lt"/>
                  <a:ea typeface="MS PGothic" pitchFamily="34" charset="-128"/>
                </a:rPr>
                <a:t>C</a:t>
              </a:r>
              <a:endParaRPr lang="es-ES" dirty="0">
                <a:latin typeface="+mj-lt"/>
                <a:ea typeface="MS PGothic" pitchFamily="34" charset="-128"/>
              </a:endParaRPr>
            </a:p>
            <a:p>
              <a:pPr eaLnBrk="1" hangingPunct="1"/>
              <a:r>
                <a:rPr lang="es-ES" dirty="0" err="1">
                  <a:latin typeface="+mj-lt"/>
                  <a:ea typeface="MS PGothic" pitchFamily="34" charset="-128"/>
                </a:rPr>
                <a:t>Normothermic</a:t>
              </a:r>
              <a:r>
                <a:rPr lang="es-ES" dirty="0">
                  <a:latin typeface="+mj-lt"/>
                  <a:ea typeface="MS PGothic" pitchFamily="34" charset="-128"/>
                </a:rPr>
                <a:t>:</a:t>
              </a:r>
            </a:p>
            <a:p>
              <a:pPr lvl="1" eaLnBrk="1" hangingPunct="1"/>
              <a:r>
                <a:rPr lang="es-ES" dirty="0">
                  <a:latin typeface="+mj-lt"/>
                  <a:ea typeface="MS PGothic" pitchFamily="34" charset="-128"/>
                </a:rPr>
                <a:t>35-38 </a:t>
              </a:r>
              <a:r>
                <a:rPr lang="es-ES" dirty="0" err="1">
                  <a:latin typeface="+mj-lt"/>
                  <a:ea typeface="MS PGothic" pitchFamily="34" charset="-128"/>
                </a:rPr>
                <a:t>ºC</a:t>
              </a:r>
              <a:endParaRPr lang="es-ES" dirty="0">
                <a:latin typeface="+mj-lt"/>
                <a:ea typeface="MS PGothic" pitchFamily="34" charset="-128"/>
              </a:endParaRPr>
            </a:p>
          </p:txBody>
        </p:sp>
        <p:sp>
          <p:nvSpPr>
            <p:cNvPr id="12" name="Abrir llave 11">
              <a:extLst>
                <a:ext uri="{FF2B5EF4-FFF2-40B4-BE49-F238E27FC236}">
                  <a16:creationId xmlns:a16="http://schemas.microsoft.com/office/drawing/2014/main" id="{8334DB82-A5F5-450E-BE24-8AB4B112BCF8}"/>
                </a:ext>
              </a:extLst>
            </p:cNvPr>
            <p:cNvSpPr/>
            <p:nvPr/>
          </p:nvSpPr>
          <p:spPr>
            <a:xfrm>
              <a:off x="8502370" y="3873825"/>
              <a:ext cx="144016" cy="2068407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DFD42E5-BC5B-4166-A2ED-6779162276CE}"/>
              </a:ext>
            </a:extLst>
          </p:cNvPr>
          <p:cNvSpPr txBox="1"/>
          <p:nvPr/>
        </p:nvSpPr>
        <p:spPr>
          <a:xfrm>
            <a:off x="601440" y="4655184"/>
            <a:ext cx="4762500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defTabSz="91440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x-none" sz="3600" b="1" dirty="0">
                <a:solidFill>
                  <a:schemeClr val="tx2"/>
                </a:solidFill>
                <a:latin typeface="+mn-lt"/>
                <a:ea typeface="+mn-ea"/>
              </a:rPr>
              <a:t>Marginal quality livers</a:t>
            </a:r>
          </a:p>
        </p:txBody>
      </p:sp>
    </p:spTree>
    <p:extLst>
      <p:ext uri="{BB962C8B-B14F-4D97-AF65-F5344CB8AC3E}">
        <p14:creationId xmlns:p14="http://schemas.microsoft.com/office/powerpoint/2010/main" val="2386711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1BC74-7C41-1249-86AE-EA09AD3AD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4400"/>
              </a:lnSpc>
            </a:pPr>
            <a:r>
              <a:rPr lang="en-US" b="1" dirty="0">
                <a:solidFill>
                  <a:schemeClr val="accent1"/>
                </a:solidFill>
              </a:rPr>
              <a:t>Potentially Achievable Outcomes with Machine Perfusion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FA8387B-ED37-3F4F-BAB1-7E45C07060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47" t="15852" r="687" b="23838"/>
          <a:stretch/>
        </p:blipFill>
        <p:spPr>
          <a:xfrm>
            <a:off x="7586247" y="1519489"/>
            <a:ext cx="3996153" cy="43126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1074149-E7E3-7746-A97B-B46946919681}"/>
              </a:ext>
            </a:extLst>
          </p:cNvPr>
          <p:cNvSpPr/>
          <p:nvPr/>
        </p:nvSpPr>
        <p:spPr>
          <a:xfrm>
            <a:off x="8573508" y="6479285"/>
            <a:ext cx="33929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i="1" dirty="0" err="1">
                <a:latin typeface="AdvGulliv-R"/>
                <a:ea typeface="+mn-ea"/>
              </a:rPr>
              <a:t>Hessheimer</a:t>
            </a:r>
            <a:r>
              <a:rPr lang="es-ES" sz="1400" i="1" dirty="0">
                <a:latin typeface="AdvGulliv-R"/>
                <a:ea typeface="+mn-ea"/>
              </a:rPr>
              <a:t> AJ, J </a:t>
            </a:r>
            <a:r>
              <a:rPr lang="es-ES" sz="1400" i="1" dirty="0" err="1">
                <a:latin typeface="AdvGulliv-R"/>
                <a:ea typeface="+mn-ea"/>
              </a:rPr>
              <a:t>Hepatol</a:t>
            </a:r>
            <a:r>
              <a:rPr lang="es-ES" sz="1400" i="1" dirty="0">
                <a:latin typeface="AdvGulliv-R"/>
                <a:ea typeface="+mn-ea"/>
              </a:rPr>
              <a:t> 2019;70: </a:t>
            </a:r>
            <a:r>
              <a:rPr lang="es-ES" sz="1400" i="1" dirty="0">
                <a:latin typeface="Calibri"/>
                <a:ea typeface="+mn-ea"/>
              </a:rPr>
              <a:t>658–665</a:t>
            </a:r>
            <a:r>
              <a:rPr lang="es-ES" sz="1400" i="1" dirty="0">
                <a:latin typeface="AdvGulliv-R"/>
                <a:ea typeface="+mn-ea"/>
              </a:rPr>
              <a:t> </a:t>
            </a:r>
            <a:endParaRPr lang="es-ES" sz="1400" i="1" dirty="0">
              <a:latin typeface="Calibri"/>
              <a:ea typeface="+mn-ea"/>
            </a:endParaRPr>
          </a:p>
        </p:txBody>
      </p:sp>
      <p:pic>
        <p:nvPicPr>
          <p:cNvPr id="7" name="Imagen 3">
            <a:extLst>
              <a:ext uri="{FF2B5EF4-FFF2-40B4-BE49-F238E27FC236}">
                <a16:creationId xmlns:a16="http://schemas.microsoft.com/office/drawing/2014/main" id="{D0558602-9AE0-9540-B326-8DBEFC5BED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5129" r="31973" b="10105"/>
          <a:stretch/>
        </p:blipFill>
        <p:spPr>
          <a:xfrm>
            <a:off x="425303" y="1669305"/>
            <a:ext cx="6237248" cy="48099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39A649-9F72-414D-A2DB-D5D8219C62FA}"/>
              </a:ext>
            </a:extLst>
          </p:cNvPr>
          <p:cNvSpPr txBox="1"/>
          <p:nvPr/>
        </p:nvSpPr>
        <p:spPr>
          <a:xfrm>
            <a:off x="8731405" y="3794573"/>
            <a:ext cx="2235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Ischemic-type biliary lesions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A1E14C5-D760-F67D-EA3D-23C8233BF213}"/>
              </a:ext>
            </a:extLst>
          </p:cNvPr>
          <p:cNvGrpSpPr/>
          <p:nvPr/>
        </p:nvGrpSpPr>
        <p:grpSpPr>
          <a:xfrm>
            <a:off x="7849608" y="3124200"/>
            <a:ext cx="806605" cy="2386592"/>
            <a:chOff x="7849608" y="3124200"/>
            <a:chExt cx="806605" cy="238659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C0C4DC5-47A6-5846-C8D8-E8E2291D89CD}"/>
                </a:ext>
              </a:extLst>
            </p:cNvPr>
            <p:cNvSpPr/>
            <p:nvPr/>
          </p:nvSpPr>
          <p:spPr>
            <a:xfrm>
              <a:off x="7849608" y="3124200"/>
              <a:ext cx="711200" cy="3937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188FC5D-94B0-F6D7-02AE-F3DB90E924A4}"/>
                </a:ext>
              </a:extLst>
            </p:cNvPr>
            <p:cNvSpPr/>
            <p:nvPr/>
          </p:nvSpPr>
          <p:spPr>
            <a:xfrm>
              <a:off x="7945013" y="5117092"/>
              <a:ext cx="711200" cy="3937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09D984F-0DFB-7989-EAFA-746561034450}"/>
                </a:ext>
              </a:extLst>
            </p:cNvPr>
            <p:cNvSpPr/>
            <p:nvPr/>
          </p:nvSpPr>
          <p:spPr>
            <a:xfrm>
              <a:off x="7849608" y="4120646"/>
              <a:ext cx="711200" cy="3937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345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D35BB-A08C-5F46-8CB7-4F1CF9CE0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6984"/>
            <a:ext cx="10972800" cy="114300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Long-Term Patient and Graft Survival</a:t>
            </a:r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B705C30A-5C28-AB45-A4D7-0AFA3F1D94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548" y="1319984"/>
            <a:ext cx="3523270" cy="5224508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556D824-977F-234E-A4D1-0C7C815EF5EB}"/>
              </a:ext>
            </a:extLst>
          </p:cNvPr>
          <p:cNvSpPr txBox="1"/>
          <p:nvPr/>
        </p:nvSpPr>
        <p:spPr>
          <a:xfrm>
            <a:off x="1212113" y="6541571"/>
            <a:ext cx="56774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i="1" dirty="0"/>
              <a:t>Rana A, </a:t>
            </a:r>
            <a:r>
              <a:rPr lang="en-US" sz="1100" b="0" i="1" dirty="0">
                <a:effectLst/>
                <a:latin typeface="system-ui"/>
              </a:rPr>
              <a:t>Ann Surg 2019;269:20-27</a:t>
            </a:r>
            <a:endParaRPr lang="en-US" sz="1100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D669B5-94DC-2F4E-9BC6-0677E891E914}"/>
              </a:ext>
            </a:extLst>
          </p:cNvPr>
          <p:cNvSpPr txBox="1"/>
          <p:nvPr/>
        </p:nvSpPr>
        <p:spPr>
          <a:xfrm>
            <a:off x="628400" y="3341843"/>
            <a:ext cx="3853566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No improvement in long-term survival over past 2+ decades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86CA72-3026-2F49-A25E-CA7B87FB9992}"/>
              </a:ext>
            </a:extLst>
          </p:cNvPr>
          <p:cNvSpPr txBox="1"/>
          <p:nvPr/>
        </p:nvSpPr>
        <p:spPr>
          <a:xfrm>
            <a:off x="5152028" y="4776768"/>
            <a:ext cx="6639479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Non-hepatic causes of death account for  majority – with malignancy, infection and CVD accounting for ~75% of deaths</a:t>
            </a:r>
          </a:p>
        </p:txBody>
      </p:sp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F7F517A1-6B44-F940-8725-0009B1E4B1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4561"/>
          <a:stretch/>
        </p:blipFill>
        <p:spPr>
          <a:xfrm>
            <a:off x="5162752" y="1792783"/>
            <a:ext cx="6235700" cy="260417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4BC4C1A-ACB7-8345-8CC6-4A55E48CCBC9}"/>
              </a:ext>
            </a:extLst>
          </p:cNvPr>
          <p:cNvSpPr txBox="1"/>
          <p:nvPr/>
        </p:nvSpPr>
        <p:spPr>
          <a:xfrm>
            <a:off x="7308140" y="6429822"/>
            <a:ext cx="30426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Watt K, Am J Transplant. 2010 ;10:1420–1427</a:t>
            </a:r>
          </a:p>
        </p:txBody>
      </p:sp>
    </p:spTree>
    <p:extLst>
      <p:ext uri="{BB962C8B-B14F-4D97-AF65-F5344CB8AC3E}">
        <p14:creationId xmlns:p14="http://schemas.microsoft.com/office/powerpoint/2010/main" val="1163598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7A0D8-2027-A047-851B-E71E6313B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46" y="93871"/>
            <a:ext cx="11407739" cy="114300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Major Changes in Metabolic Risk Profiles Post-LT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D6B722D0-2A8C-3E4D-914F-927AD0DB31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315" y="1417638"/>
            <a:ext cx="6531420" cy="4930333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653836D-6483-AC41-A0BB-B0C795E8B82A}"/>
              </a:ext>
            </a:extLst>
          </p:cNvPr>
          <p:cNvSpPr txBox="1"/>
          <p:nvPr/>
        </p:nvSpPr>
        <p:spPr>
          <a:xfrm>
            <a:off x="417140" y="6440088"/>
            <a:ext cx="3324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/>
              <a:t>Azhie</a:t>
            </a:r>
            <a:r>
              <a:rPr lang="en-US" sz="1200" i="1" dirty="0"/>
              <a:t> A, Liver Transplantation 2021;27:1468‒1478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2DE9C8-7BA6-F54D-830F-DA5FCACDE50F}"/>
              </a:ext>
            </a:extLst>
          </p:cNvPr>
          <p:cNvSpPr txBox="1"/>
          <p:nvPr/>
        </p:nvSpPr>
        <p:spPr>
          <a:xfrm>
            <a:off x="7336003" y="2715095"/>
            <a:ext cx="4379682" cy="22467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Pretransplant patients are changing – more NASH means older age, more </a:t>
            </a:r>
            <a:r>
              <a:rPr lang="en-US" sz="2800" b="1" dirty="0" err="1"/>
              <a:t>MetS</a:t>
            </a:r>
            <a:r>
              <a:rPr lang="en-US" sz="2800" b="1" dirty="0"/>
              <a:t> and more renal dysfunction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92B7C5-A029-5942-B9A5-1CF68F3AFBC8}"/>
              </a:ext>
            </a:extLst>
          </p:cNvPr>
          <p:cNvSpPr/>
          <p:nvPr/>
        </p:nvSpPr>
        <p:spPr>
          <a:xfrm>
            <a:off x="5366327" y="1690255"/>
            <a:ext cx="1477818" cy="2586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57427C-55B0-0647-993B-9EA862603D67}"/>
              </a:ext>
            </a:extLst>
          </p:cNvPr>
          <p:cNvSpPr/>
          <p:nvPr/>
        </p:nvSpPr>
        <p:spPr>
          <a:xfrm>
            <a:off x="1357745" y="1690255"/>
            <a:ext cx="1251528" cy="258618"/>
          </a:xfrm>
          <a:prstGeom prst="rect">
            <a:avLst/>
          </a:prstGeom>
          <a:noFill/>
          <a:ln w="38100">
            <a:solidFill>
              <a:srgbClr val="00E0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43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3BC21D6-C686-794D-8EE6-AE4842486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891" y="3108883"/>
            <a:ext cx="1422400" cy="1422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43C8C4-C2DC-C04D-B2B7-6C21381E3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4400"/>
              </a:lnSpc>
            </a:pPr>
            <a:r>
              <a:rPr lang="en-US" b="1" dirty="0">
                <a:solidFill>
                  <a:schemeClr val="accent1"/>
                </a:solidFill>
              </a:rPr>
              <a:t>Prevention and Treatment of Long-Term 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IMS Complications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B8DAF01-0AE8-6B43-9B81-306A407987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3238350"/>
              </p:ext>
            </p:extLst>
          </p:nvPr>
        </p:nvGraphicFramePr>
        <p:xfrm>
          <a:off x="354846" y="1417638"/>
          <a:ext cx="10972800" cy="4962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Picture 9" descr="A close-up of a foot&#10;&#10;Description automatically generated with medium confidence">
            <a:extLst>
              <a:ext uri="{FF2B5EF4-FFF2-40B4-BE49-F238E27FC236}">
                <a16:creationId xmlns:a16="http://schemas.microsoft.com/office/drawing/2014/main" id="{C43C2661-153C-9C4B-A427-8F6C528D07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9204" y="1405968"/>
            <a:ext cx="1358900" cy="1231900"/>
          </a:xfrm>
          <a:prstGeom prst="rect">
            <a:avLst/>
          </a:prstGeom>
        </p:spPr>
      </p:pic>
      <p:pic>
        <p:nvPicPr>
          <p:cNvPr id="9" name="Content Placeholder 10" descr="Chart, line chart&#10;&#10;Description automatically generated">
            <a:extLst>
              <a:ext uri="{FF2B5EF4-FFF2-40B4-BE49-F238E27FC236}">
                <a16:creationId xmlns:a16="http://schemas.microsoft.com/office/drawing/2014/main" id="{B10B92DB-33FA-0842-A5B9-EB469FB570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243841" y="3940377"/>
            <a:ext cx="3140012" cy="2260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40F187-16E3-834A-9B4C-FBC66C41A440}"/>
              </a:ext>
            </a:extLst>
          </p:cNvPr>
          <p:cNvSpPr txBox="1"/>
          <p:nvPr/>
        </p:nvSpPr>
        <p:spPr>
          <a:xfrm>
            <a:off x="891498" y="6301331"/>
            <a:ext cx="229902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HR 0.38 (0.19-0.75), p=0.005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269F89-457C-474E-A09A-072EE68654B5}"/>
              </a:ext>
            </a:extLst>
          </p:cNvPr>
          <p:cNvSpPr txBox="1"/>
          <p:nvPr/>
        </p:nvSpPr>
        <p:spPr>
          <a:xfrm>
            <a:off x="2774728" y="5102572"/>
            <a:ext cx="1048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No Statin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B6D601-B61C-DC4E-9B24-939DAAA12C7E}"/>
              </a:ext>
            </a:extLst>
          </p:cNvPr>
          <p:cNvSpPr txBox="1"/>
          <p:nvPr/>
        </p:nvSpPr>
        <p:spPr>
          <a:xfrm>
            <a:off x="2773018" y="4439265"/>
            <a:ext cx="72475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Statin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A02FDA-EA2B-744B-9D36-2BD7A4E40B69}"/>
              </a:ext>
            </a:extLst>
          </p:cNvPr>
          <p:cNvSpPr/>
          <p:nvPr/>
        </p:nvSpPr>
        <p:spPr>
          <a:xfrm>
            <a:off x="19227" y="4217405"/>
            <a:ext cx="224614" cy="18288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085418-7C84-9740-8CC1-130765710C8E}"/>
              </a:ext>
            </a:extLst>
          </p:cNvPr>
          <p:cNvSpPr txBox="1"/>
          <p:nvPr/>
        </p:nvSpPr>
        <p:spPr>
          <a:xfrm>
            <a:off x="1242102" y="6581001"/>
            <a:ext cx="15057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Rinella M, CGH,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2E79BE-F514-DB48-B9F5-EBA6433FEA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05284" y="4360772"/>
            <a:ext cx="977900" cy="2082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2285D16-5CDB-CE46-B53B-0015003A6EB6}"/>
              </a:ext>
            </a:extLst>
          </p:cNvPr>
          <p:cNvSpPr txBox="1"/>
          <p:nvPr/>
        </p:nvSpPr>
        <p:spPr>
          <a:xfrm>
            <a:off x="7986728" y="1854384"/>
            <a:ext cx="40316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212121"/>
                </a:solidFill>
                <a:latin typeface="system-ui"/>
              </a:rPr>
              <a:t>R</a:t>
            </a:r>
            <a:r>
              <a:rPr lang="en-US" sz="2000" b="0" i="1" dirty="0">
                <a:solidFill>
                  <a:srgbClr val="212121"/>
                </a:solidFill>
                <a:effectLst/>
                <a:latin typeface="system-ui"/>
              </a:rPr>
              <a:t>enal-sparing immunosuppressive regimens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i="1" dirty="0">
                <a:solidFill>
                  <a:srgbClr val="212121"/>
                </a:solidFill>
                <a:latin typeface="system-ui"/>
              </a:rPr>
              <a:t>Delayed CNI introduction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i="1" dirty="0">
                <a:solidFill>
                  <a:srgbClr val="212121"/>
                </a:solidFill>
                <a:latin typeface="system-ui"/>
              </a:rPr>
              <a:t>mTOR + low dose CNI</a:t>
            </a:r>
            <a:endParaRPr lang="en-US" sz="2000" i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5A221E-96AF-9043-9F66-9A6A6A0D1442}"/>
              </a:ext>
            </a:extLst>
          </p:cNvPr>
          <p:cNvSpPr txBox="1"/>
          <p:nvPr/>
        </p:nvSpPr>
        <p:spPr>
          <a:xfrm>
            <a:off x="2041011" y="3000131"/>
            <a:ext cx="908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GLP-1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51218F8-302B-EE4E-9A21-B7F79B9041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96019" y="2436796"/>
            <a:ext cx="20193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609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633BB-0570-3D40-98ED-092455341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27885"/>
            <a:ext cx="10972800" cy="1143000"/>
          </a:xfrm>
        </p:spPr>
        <p:txBody>
          <a:bodyPr/>
          <a:lstStyle/>
          <a:p>
            <a:pPr>
              <a:lnSpc>
                <a:spcPts val="3900"/>
              </a:lnSpc>
            </a:pPr>
            <a:r>
              <a:rPr lang="en-US" b="1" dirty="0">
                <a:solidFill>
                  <a:schemeClr val="accent1"/>
                </a:solidFill>
              </a:rPr>
              <a:t>Most Desirable Outcome:  IMS Withdrawal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1D048624-4357-C949-8FF4-2088EBA263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33511" y="2078954"/>
            <a:ext cx="7234768" cy="467731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A3148C-29E9-9F4A-9F69-9E243B329BF2}"/>
              </a:ext>
            </a:extLst>
          </p:cNvPr>
          <p:cNvSpPr txBox="1"/>
          <p:nvPr/>
        </p:nvSpPr>
        <p:spPr>
          <a:xfrm>
            <a:off x="404115" y="1357592"/>
            <a:ext cx="10972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Studies have demonstrated that </a:t>
            </a:r>
            <a:r>
              <a:rPr lang="en-US" b="1" dirty="0"/>
              <a:t>20-30%</a:t>
            </a:r>
            <a:r>
              <a:rPr lang="en-US" dirty="0"/>
              <a:t> of LT recipients can be weaned off IMS completely = tolerant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DE9C8A-DAE7-1049-AD27-2797999955F9}"/>
              </a:ext>
            </a:extLst>
          </p:cNvPr>
          <p:cNvSpPr txBox="1"/>
          <p:nvPr/>
        </p:nvSpPr>
        <p:spPr>
          <a:xfrm>
            <a:off x="7148587" y="1974030"/>
            <a:ext cx="4405869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Best candidates</a:t>
            </a:r>
          </a:p>
          <a:p>
            <a:pPr marL="173038" indent="-173038">
              <a:buFont typeface="Wingdings" pitchFamily="2" charset="2"/>
              <a:buChar char="§"/>
            </a:pPr>
            <a:r>
              <a:rPr lang="en-US" sz="1800" dirty="0"/>
              <a:t>&gt;50 years</a:t>
            </a:r>
          </a:p>
          <a:p>
            <a:pPr marL="173038" indent="-173038">
              <a:buFont typeface="Wingdings" pitchFamily="2" charset="2"/>
              <a:buChar char="§"/>
            </a:pPr>
            <a:r>
              <a:rPr lang="en-US" sz="1800" dirty="0"/>
              <a:t>&gt;3-5 years from LT</a:t>
            </a:r>
          </a:p>
          <a:p>
            <a:pPr marL="173038" indent="-173038">
              <a:buFont typeface="Wingdings" pitchFamily="2" charset="2"/>
              <a:buChar char="§"/>
            </a:pPr>
            <a:r>
              <a:rPr lang="en-US" sz="1800" dirty="0"/>
              <a:t>Non-autoimmune </a:t>
            </a:r>
            <a:r>
              <a:rPr lang="en-US" sz="1800" dirty="0" err="1"/>
              <a:t>dz</a:t>
            </a:r>
            <a:endParaRPr lang="en-US" sz="1800" dirty="0"/>
          </a:p>
          <a:p>
            <a:pPr marL="173038" indent="-173038">
              <a:buFont typeface="Wingdings" pitchFamily="2" charset="2"/>
              <a:buChar char="§"/>
            </a:pPr>
            <a:r>
              <a:rPr lang="en-US" sz="1800" dirty="0"/>
              <a:t>No recent ACR</a:t>
            </a:r>
          </a:p>
          <a:p>
            <a:pPr marL="173038" indent="-173038">
              <a:buFont typeface="Wingdings" pitchFamily="2" charset="2"/>
              <a:buChar char="§"/>
            </a:pPr>
            <a:r>
              <a:rPr lang="en-US" sz="1800" dirty="0"/>
              <a:t>Pre-weaning biopsy without histological subclinical acute or chronic rejection or other findings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3033EDC-F5D1-9141-BCBD-70468F7C8489}"/>
              </a:ext>
            </a:extLst>
          </p:cNvPr>
          <p:cNvGrpSpPr/>
          <p:nvPr/>
        </p:nvGrpSpPr>
        <p:grpSpPr>
          <a:xfrm>
            <a:off x="955436" y="4225182"/>
            <a:ext cx="9605906" cy="1353143"/>
            <a:chOff x="955436" y="4225182"/>
            <a:chExt cx="9605906" cy="135314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B9BF747-54EB-1148-B314-142D390F0EC5}"/>
                </a:ext>
              </a:extLst>
            </p:cNvPr>
            <p:cNvSpPr txBox="1"/>
            <p:nvPr/>
          </p:nvSpPr>
          <p:spPr>
            <a:xfrm>
              <a:off x="9414810" y="5055105"/>
              <a:ext cx="1146532" cy="523220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Future</a:t>
              </a:r>
            </a:p>
          </p:txBody>
        </p:sp>
        <p:sp>
          <p:nvSpPr>
            <p:cNvPr id="9" name="Left Arrow 8">
              <a:extLst>
                <a:ext uri="{FF2B5EF4-FFF2-40B4-BE49-F238E27FC236}">
                  <a16:creationId xmlns:a16="http://schemas.microsoft.com/office/drawing/2014/main" id="{CE387D08-FA01-B44F-9262-FCB3D355FC3C}"/>
                </a:ext>
              </a:extLst>
            </p:cNvPr>
            <p:cNvSpPr/>
            <p:nvPr/>
          </p:nvSpPr>
          <p:spPr>
            <a:xfrm>
              <a:off x="8928601" y="5122944"/>
              <a:ext cx="365564" cy="387542"/>
            </a:xfrm>
            <a:prstGeom prst="leftArrow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0E7FCE-28D6-3149-A40A-D8A998E095EC}"/>
                </a:ext>
              </a:extLst>
            </p:cNvPr>
            <p:cNvSpPr txBox="1"/>
            <p:nvPr/>
          </p:nvSpPr>
          <p:spPr>
            <a:xfrm>
              <a:off x="955436" y="4225182"/>
              <a:ext cx="1146532" cy="523220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Future</a:t>
              </a:r>
            </a:p>
          </p:txBody>
        </p:sp>
        <p:sp>
          <p:nvSpPr>
            <p:cNvPr id="13" name="Left Arrow 12">
              <a:extLst>
                <a:ext uri="{FF2B5EF4-FFF2-40B4-BE49-F238E27FC236}">
                  <a16:creationId xmlns:a16="http://schemas.microsoft.com/office/drawing/2014/main" id="{F0AA6B85-9E79-CA40-AD4D-28010487B1BD}"/>
                </a:ext>
              </a:extLst>
            </p:cNvPr>
            <p:cNvSpPr/>
            <p:nvPr/>
          </p:nvSpPr>
          <p:spPr>
            <a:xfrm flipH="1" flipV="1">
              <a:off x="2279509" y="4267448"/>
              <a:ext cx="365564" cy="387542"/>
            </a:xfrm>
            <a:prstGeom prst="leftArrow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F5DEAA2-12F6-AD49-8917-D11A356808B3}"/>
              </a:ext>
            </a:extLst>
          </p:cNvPr>
          <p:cNvSpPr txBox="1"/>
          <p:nvPr/>
        </p:nvSpPr>
        <p:spPr>
          <a:xfrm>
            <a:off x="9063694" y="6540193"/>
            <a:ext cx="28953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b="0" i="1" dirty="0" err="1">
                <a:effectLst/>
                <a:latin typeface="system-ui"/>
              </a:rPr>
              <a:t>Levitsky</a:t>
            </a:r>
            <a:r>
              <a:rPr lang="en-US" sz="1100" b="0" i="1" dirty="0">
                <a:effectLst/>
                <a:latin typeface="system-ui"/>
              </a:rPr>
              <a:t> &amp; Feng, Hum Immunol</a:t>
            </a:r>
            <a:r>
              <a:rPr lang="en-US" sz="1100" i="1" cap="small" dirty="0">
                <a:latin typeface="BlinkMacSystemFont"/>
              </a:rPr>
              <a:t> </a:t>
            </a:r>
            <a:r>
              <a:rPr lang="en-US" sz="1100" b="0" i="1" dirty="0">
                <a:effectLst/>
                <a:latin typeface="system-ui"/>
              </a:rPr>
              <a:t>2018;79:283-28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2672902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5054A2D0-5AA0-3574-5031-9FF2F68C6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Global Burden of Cirrhosis Mortality</a:t>
            </a:r>
          </a:p>
        </p:txBody>
      </p:sp>
      <p:sp>
        <p:nvSpPr>
          <p:cNvPr id="21506" name="TextBox 5">
            <a:extLst>
              <a:ext uri="{FF2B5EF4-FFF2-40B4-BE49-F238E27FC236}">
                <a16:creationId xmlns:a16="http://schemas.microsoft.com/office/drawing/2014/main" id="{0516911D-8D92-7C76-1D3C-7068E23A1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1338263"/>
            <a:ext cx="69278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2400" b="1" dirty="0"/>
              <a:t>Cirrhosis/CLD ranks 10</a:t>
            </a:r>
            <a:r>
              <a:rPr lang="en-US" altLang="en-US" sz="2400" b="1" baseline="30000" dirty="0"/>
              <a:t>th</a:t>
            </a:r>
            <a:r>
              <a:rPr lang="en-US" altLang="en-US" sz="2400" b="1" dirty="0"/>
              <a:t> globally as cause of death</a:t>
            </a:r>
          </a:p>
          <a:p>
            <a:pPr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2400" b="1" dirty="0"/>
              <a:t>1.5 million deaths in 2019</a:t>
            </a:r>
          </a:p>
        </p:txBody>
      </p:sp>
      <p:pic>
        <p:nvPicPr>
          <p:cNvPr id="21507" name="Picture 11" descr="Map&#10;&#10;Description automatically generated">
            <a:extLst>
              <a:ext uri="{FF2B5EF4-FFF2-40B4-BE49-F238E27FC236}">
                <a16:creationId xmlns:a16="http://schemas.microsoft.com/office/drawing/2014/main" id="{0FE50E6B-D6F1-8969-9B9C-44EBCBEA6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95"/>
          <a:stretch>
            <a:fillRect/>
          </a:stretch>
        </p:blipFill>
        <p:spPr bwMode="auto">
          <a:xfrm>
            <a:off x="313286" y="5722741"/>
            <a:ext cx="6982906" cy="185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14" descr="Map&#10;&#10;Description automatically generated">
            <a:extLst>
              <a:ext uri="{FF2B5EF4-FFF2-40B4-BE49-F238E27FC236}">
                <a16:creationId xmlns:a16="http://schemas.microsoft.com/office/drawing/2014/main" id="{30EED7C8-2223-DC7E-D33F-1904A6C9A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" t="13713" b="30840"/>
          <a:stretch>
            <a:fillRect/>
          </a:stretch>
        </p:blipFill>
        <p:spPr bwMode="auto">
          <a:xfrm>
            <a:off x="650720" y="2363391"/>
            <a:ext cx="6396424" cy="299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Box 15">
            <a:extLst>
              <a:ext uri="{FF2B5EF4-FFF2-40B4-BE49-F238E27FC236}">
                <a16:creationId xmlns:a16="http://schemas.microsoft.com/office/drawing/2014/main" id="{F8135C36-445D-DF2B-6325-FB44E3311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184" y="6543182"/>
            <a:ext cx="6099175" cy="2619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1050" i="1" dirty="0"/>
              <a:t>Global Burden of Disease Study. Available from: https://</a:t>
            </a:r>
            <a:r>
              <a:rPr lang="en-US" altLang="en-US" sz="1050" i="1" dirty="0" err="1"/>
              <a:t>vizhub.healthdata.org</a:t>
            </a:r>
            <a:r>
              <a:rPr lang="en-US" altLang="en-US" sz="1050" i="1" dirty="0"/>
              <a:t>/</a:t>
            </a:r>
            <a:r>
              <a:rPr lang="en-US" altLang="en-US" sz="1050" i="1" dirty="0" err="1"/>
              <a:t>gbd</a:t>
            </a:r>
            <a:r>
              <a:rPr lang="en-US" altLang="en-US" sz="1050" i="1" dirty="0"/>
              <a:t>-compare.</a:t>
            </a:r>
          </a:p>
        </p:txBody>
      </p:sp>
      <p:sp>
        <p:nvSpPr>
          <p:cNvPr id="21510" name="TextBox 1">
            <a:extLst>
              <a:ext uri="{FF2B5EF4-FFF2-40B4-BE49-F238E27FC236}">
                <a16:creationId xmlns:a16="http://schemas.microsoft.com/office/drawing/2014/main" id="{CDCB70A4-7057-64E0-A470-4EDCE6513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184" y="6025507"/>
            <a:ext cx="51165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/>
              <a:t>% deaths per country for cirrhosis/CLD in 2019</a:t>
            </a:r>
          </a:p>
        </p:txBody>
      </p:sp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026E4135-7819-784A-93B5-D706E4305E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775" y="2460441"/>
            <a:ext cx="4369622" cy="28934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E4E4C1-5D8E-5F4A-AC04-E7B97446E926}"/>
              </a:ext>
            </a:extLst>
          </p:cNvPr>
          <p:cNvSpPr txBox="1"/>
          <p:nvPr/>
        </p:nvSpPr>
        <p:spPr>
          <a:xfrm>
            <a:off x="8827625" y="6543182"/>
            <a:ext cx="20746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Tapper EB, BMJ, 2018;362:k2817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2CE097-A5EF-B746-9722-AF0F338DD1D6}"/>
              </a:ext>
            </a:extLst>
          </p:cNvPr>
          <p:cNvSpPr txBox="1"/>
          <p:nvPr/>
        </p:nvSpPr>
        <p:spPr>
          <a:xfrm>
            <a:off x="7931728" y="1415654"/>
            <a:ext cx="4035913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2667" b="1" dirty="0"/>
              <a:t>US Mortality Increasing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CB14D6-B011-DD48-9072-BA5D56403D5C}"/>
              </a:ext>
            </a:extLst>
          </p:cNvPr>
          <p:cNvSpPr txBox="1"/>
          <p:nvPr/>
        </p:nvSpPr>
        <p:spPr>
          <a:xfrm>
            <a:off x="7945059" y="5688828"/>
            <a:ext cx="3839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Most rapid rise among young (40 years) and women</a:t>
            </a:r>
          </a:p>
        </p:txBody>
      </p:sp>
    </p:spTree>
  </p:cSld>
  <p:clrMapOvr>
    <a:masterClrMapping/>
  </p:clrMapOvr>
  <p:transition spd="slow" advTm="4567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9E92BF2-CEE5-2449-8ED2-C3AC17ADB9A1}"/>
              </a:ext>
            </a:extLst>
          </p:cNvPr>
          <p:cNvSpPr/>
          <p:nvPr/>
        </p:nvSpPr>
        <p:spPr>
          <a:xfrm>
            <a:off x="9071425" y="956406"/>
            <a:ext cx="2837153" cy="56864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2E2F81-715F-6D04-4DA0-AEE0D1AC5687}"/>
              </a:ext>
            </a:extLst>
          </p:cNvPr>
          <p:cNvSpPr/>
          <p:nvPr/>
        </p:nvSpPr>
        <p:spPr>
          <a:xfrm>
            <a:off x="6166472" y="956407"/>
            <a:ext cx="2837153" cy="56864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CFA10A1-2EB9-50EA-E4BE-C29F050806F7}"/>
              </a:ext>
            </a:extLst>
          </p:cNvPr>
          <p:cNvSpPr/>
          <p:nvPr/>
        </p:nvSpPr>
        <p:spPr>
          <a:xfrm>
            <a:off x="3271601" y="956406"/>
            <a:ext cx="2837153" cy="56864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A31C2A0-845D-AEBE-E2BF-27F59660DBD2}"/>
              </a:ext>
            </a:extLst>
          </p:cNvPr>
          <p:cNvSpPr/>
          <p:nvPr/>
        </p:nvSpPr>
        <p:spPr>
          <a:xfrm>
            <a:off x="150553" y="933773"/>
            <a:ext cx="2970024" cy="56864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DD487B-68E7-A5B9-1DEF-174F3E59E839}"/>
              </a:ext>
            </a:extLst>
          </p:cNvPr>
          <p:cNvSpPr txBox="1"/>
          <p:nvPr/>
        </p:nvSpPr>
        <p:spPr>
          <a:xfrm>
            <a:off x="3768249" y="951589"/>
            <a:ext cx="28927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Recipient Phenotype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8482FF-0DE0-4727-4D1E-EAF6762FCE95}"/>
              </a:ext>
            </a:extLst>
          </p:cNvPr>
          <p:cNvSpPr txBox="1"/>
          <p:nvPr/>
        </p:nvSpPr>
        <p:spPr>
          <a:xfrm>
            <a:off x="225214" y="930537"/>
            <a:ext cx="28716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Transplant Indication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D859C1-3AF8-1166-9808-EB896D8BA2CE}"/>
              </a:ext>
            </a:extLst>
          </p:cNvPr>
          <p:cNvSpPr txBox="1"/>
          <p:nvPr/>
        </p:nvSpPr>
        <p:spPr>
          <a:xfrm>
            <a:off x="9379376" y="1135193"/>
            <a:ext cx="1987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Post-LT Care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90434E-1D42-16E9-AAC4-9281322BCEEC}"/>
              </a:ext>
            </a:extLst>
          </p:cNvPr>
          <p:cNvSpPr txBox="1"/>
          <p:nvPr/>
        </p:nvSpPr>
        <p:spPr>
          <a:xfrm>
            <a:off x="365238" y="1965138"/>
            <a:ext cx="29735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800" dirty="0"/>
              <a:t>Less HCV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800" dirty="0"/>
              <a:t>More NAFLD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800" dirty="0"/>
              <a:t>More alcohol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800" dirty="0"/>
              <a:t>Non-HCC oncologic indications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9E51A4-9045-B129-6FB3-E37BC2CF05F9}"/>
              </a:ext>
            </a:extLst>
          </p:cNvPr>
          <p:cNvSpPr txBox="1"/>
          <p:nvPr/>
        </p:nvSpPr>
        <p:spPr>
          <a:xfrm>
            <a:off x="9222363" y="1965138"/>
            <a:ext cx="25352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solidFill>
                  <a:srgbClr val="424242"/>
                </a:solidFill>
              </a:rPr>
              <a:t>Prevention of metabolic risks and consequences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400" dirty="0">
                <a:solidFill>
                  <a:srgbClr val="424242"/>
                </a:solidFill>
              </a:rPr>
              <a:t>AUD management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solidFill>
                  <a:srgbClr val="424242"/>
                </a:solidFill>
              </a:rPr>
              <a:t>IMS withdrawal and minimization to  reduce renal, infectious and cancer risks</a:t>
            </a:r>
            <a:endParaRPr lang="en-US" sz="2400" dirty="0">
              <a:solidFill>
                <a:srgbClr val="42424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B680D6-5E50-7B42-F067-CDA5899C014F}"/>
              </a:ext>
            </a:extLst>
          </p:cNvPr>
          <p:cNvSpPr txBox="1"/>
          <p:nvPr/>
        </p:nvSpPr>
        <p:spPr>
          <a:xfrm>
            <a:off x="3328695" y="1965138"/>
            <a:ext cx="25365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</a:rPr>
              <a:t>Older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</a:rPr>
              <a:t>Higher frailty status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</a:rPr>
              <a:t>More obesity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</a:rPr>
              <a:t>Higher frequency of comorbidities (CVD, CKD)</a:t>
            </a:r>
          </a:p>
          <a:p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C93A68-082F-FB48-AA74-6155026DAF9F}"/>
              </a:ext>
            </a:extLst>
          </p:cNvPr>
          <p:cNvSpPr txBox="1"/>
          <p:nvPr/>
        </p:nvSpPr>
        <p:spPr>
          <a:xfrm>
            <a:off x="2273819" y="120582"/>
            <a:ext cx="7007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Summary: Looking to Tomorrow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42E7FB-CC2A-F545-B32A-C524716B0921}"/>
              </a:ext>
            </a:extLst>
          </p:cNvPr>
          <p:cNvSpPr txBox="1"/>
          <p:nvPr/>
        </p:nvSpPr>
        <p:spPr>
          <a:xfrm>
            <a:off x="6345101" y="1145981"/>
            <a:ext cx="2371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Donor Options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EF5665-9FAF-D843-A148-71C904B5ACCC}"/>
              </a:ext>
            </a:extLst>
          </p:cNvPr>
          <p:cNvSpPr txBox="1"/>
          <p:nvPr/>
        </p:nvSpPr>
        <p:spPr>
          <a:xfrm>
            <a:off x="6299761" y="1965138"/>
            <a:ext cx="261233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Improving DDLT quality with machine perfusion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More LDLT, with technical advances and robotic surgery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Liver exchanges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Xenotransplantation</a:t>
            </a:r>
          </a:p>
        </p:txBody>
      </p:sp>
    </p:spTree>
    <p:extLst>
      <p:ext uri="{BB962C8B-B14F-4D97-AF65-F5344CB8AC3E}">
        <p14:creationId xmlns:p14="http://schemas.microsoft.com/office/powerpoint/2010/main" val="35904786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4">
            <a:extLst>
              <a:ext uri="{FF2B5EF4-FFF2-40B4-BE49-F238E27FC236}">
                <a16:creationId xmlns:a16="http://schemas.microsoft.com/office/drawing/2014/main" id="{B775D7C6-238D-A3F5-137E-4A1454810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6575" y="485775"/>
            <a:ext cx="8178800" cy="671513"/>
          </a:xfrm>
          <a:prstGeom prst="rect">
            <a:avLst/>
          </a:prstGeom>
          <a:noFill/>
        </p:spPr>
        <p:txBody>
          <a:bodyPr anchor="ctr">
            <a:normAutofit lnSpcReduction="10000"/>
          </a:bodyPr>
          <a:lstStyle>
            <a:lvl1pPr>
              <a:spcBef>
                <a:spcPct val="20000"/>
              </a:spcBef>
              <a:buFont typeface="Wingdings" charset="2"/>
              <a:buChar char="§"/>
              <a:defRPr sz="2800" b="1">
                <a:solidFill>
                  <a:schemeClr val="tx1"/>
                </a:solidFill>
                <a:latin typeface="Calibri" charset="0"/>
                <a:ea typeface="ＭＳ Ｐゴシック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800" b="1">
                <a:solidFill>
                  <a:schemeClr val="tx1"/>
                </a:solidFill>
                <a:latin typeface="Calibri" charset="0"/>
                <a:ea typeface="ＭＳ Ｐゴシック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800" b="1">
                <a:solidFill>
                  <a:schemeClr val="tx1"/>
                </a:solidFill>
                <a:latin typeface="Calibri" charset="0"/>
                <a:ea typeface="ＭＳ Ｐゴシック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800" b="1">
                <a:solidFill>
                  <a:schemeClr val="tx1"/>
                </a:solidFill>
                <a:latin typeface="Calibri" charset="0"/>
                <a:ea typeface="ＭＳ Ｐゴシック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Wingdings" charset="2"/>
              <a:buChar char="§"/>
              <a:defRPr sz="2800" b="1">
                <a:solidFill>
                  <a:schemeClr val="tx1"/>
                </a:solidFill>
                <a:latin typeface="Calibri" charset="0"/>
                <a:ea typeface="ＭＳ Ｐゴシック" charset="-128"/>
                <a:cs typeface="Arial" charset="0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800" b="1">
                <a:solidFill>
                  <a:schemeClr val="tx1"/>
                </a:solidFill>
                <a:latin typeface="Calibri" charset="0"/>
                <a:ea typeface="ＭＳ Ｐゴシック" charset="-128"/>
                <a:cs typeface="Arial" charset="0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800" b="1">
                <a:solidFill>
                  <a:schemeClr val="tx1"/>
                </a:solidFill>
                <a:latin typeface="Calibri" charset="0"/>
                <a:ea typeface="ＭＳ Ｐゴシック" charset="-128"/>
                <a:cs typeface="Arial" charset="0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800" b="1">
                <a:solidFill>
                  <a:schemeClr val="tx1"/>
                </a:solidFill>
                <a:latin typeface="Calibri" charset="0"/>
                <a:ea typeface="ＭＳ Ｐゴシック" charset="-128"/>
                <a:cs typeface="Arial" charset="0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800" b="1">
                <a:solidFill>
                  <a:schemeClr val="tx1"/>
                </a:solidFill>
                <a:latin typeface="Calibri" charset="0"/>
                <a:ea typeface="ＭＳ Ｐゴシック" charset="-128"/>
                <a:cs typeface="Arial" charset="0"/>
              </a:defRPr>
            </a:lvl9pPr>
          </a:lstStyle>
          <a:p>
            <a:pPr algn="ctr" defTabSz="914354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charset="2"/>
              <a:buNone/>
              <a:defRPr/>
            </a:pPr>
            <a:r>
              <a:rPr lang="en-US" altLang="x-none" sz="4400" b="0" dirty="0">
                <a:solidFill>
                  <a:schemeClr val="accent1"/>
                </a:solidFill>
                <a:latin typeface="+mj-lt"/>
                <a:ea typeface="+mj-ea"/>
                <a:cs typeface="Calibri" panose="020F0502020204030204" pitchFamily="34" charset="0"/>
              </a:rPr>
              <a:t>Thank- you!</a:t>
            </a:r>
          </a:p>
        </p:txBody>
      </p:sp>
      <p:pic>
        <p:nvPicPr>
          <p:cNvPr id="40962" name="Picture 6" descr="A picture containing dancer, dressed&#10;&#10;Description automatically generated">
            <a:extLst>
              <a:ext uri="{FF2B5EF4-FFF2-40B4-BE49-F238E27FC236}">
                <a16:creationId xmlns:a16="http://schemas.microsoft.com/office/drawing/2014/main" id="{2E9A6502-DB56-1089-F85A-9EC4C5FF8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54" r="34270"/>
          <a:stretch>
            <a:fillRect/>
          </a:stretch>
        </p:blipFill>
        <p:spPr bwMode="auto">
          <a:xfrm>
            <a:off x="466725" y="715963"/>
            <a:ext cx="294481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8" descr="A picture containing building, outdoor&#10;&#10;Description automatically generated">
            <a:extLst>
              <a:ext uri="{FF2B5EF4-FFF2-40B4-BE49-F238E27FC236}">
                <a16:creationId xmlns:a16="http://schemas.microsoft.com/office/drawing/2014/main" id="{058E294D-0312-694B-268B-EE8888984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1452563"/>
            <a:ext cx="8056563" cy="481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10" descr="A statue of a person riding a horse&#10;&#10;Description automatically generated with low confidence">
            <a:extLst>
              <a:ext uri="{FF2B5EF4-FFF2-40B4-BE49-F238E27FC236}">
                <a16:creationId xmlns:a16="http://schemas.microsoft.com/office/drawing/2014/main" id="{6FB12389-10A9-4BB5-81A3-7BD425597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3" t="-897" r="7683" b="897"/>
          <a:stretch>
            <a:fillRect/>
          </a:stretch>
        </p:blipFill>
        <p:spPr bwMode="auto">
          <a:xfrm>
            <a:off x="411163" y="3578225"/>
            <a:ext cx="2944812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15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38482FF-0DE0-4727-4D1E-EAF6762FCE95}"/>
              </a:ext>
            </a:extLst>
          </p:cNvPr>
          <p:cNvSpPr txBox="1"/>
          <p:nvPr/>
        </p:nvSpPr>
        <p:spPr>
          <a:xfrm>
            <a:off x="1798765" y="347072"/>
            <a:ext cx="85944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1"/>
                </a:solidFill>
              </a:rPr>
              <a:t>Indications for Liver Transplantation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90434E-1D42-16E9-AAC4-9281322BCEEC}"/>
              </a:ext>
            </a:extLst>
          </p:cNvPr>
          <p:cNvSpPr txBox="1"/>
          <p:nvPr/>
        </p:nvSpPr>
        <p:spPr>
          <a:xfrm>
            <a:off x="451846" y="3662177"/>
            <a:ext cx="56770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800" b="1" dirty="0"/>
              <a:t>Less HCV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800" b="1" dirty="0"/>
              <a:t>More NAFLD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800" b="1" dirty="0"/>
              <a:t>More alcohol, including AAH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800" b="1" dirty="0"/>
              <a:t>HCC still important – rates vary with allocation policies</a:t>
            </a:r>
          </a:p>
        </p:txBody>
      </p:sp>
      <p:pic>
        <p:nvPicPr>
          <p:cNvPr id="10" name="Picture 20" descr="A picture containing text, crossword puzzle&#10;&#10;Description automatically generated">
            <a:extLst>
              <a:ext uri="{FF2B5EF4-FFF2-40B4-BE49-F238E27FC236}">
                <a16:creationId xmlns:a16="http://schemas.microsoft.com/office/drawing/2014/main" id="{DD0515D4-77C6-534A-9296-D09856DCB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4" t="1715" r="285" b="52222"/>
          <a:stretch>
            <a:fillRect/>
          </a:stretch>
        </p:blipFill>
        <p:spPr bwMode="auto">
          <a:xfrm>
            <a:off x="6408850" y="1354697"/>
            <a:ext cx="3984384" cy="2367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5">
            <a:extLst>
              <a:ext uri="{FF2B5EF4-FFF2-40B4-BE49-F238E27FC236}">
                <a16:creationId xmlns:a16="http://schemas.microsoft.com/office/drawing/2014/main" id="{982782E5-F7EB-9C4D-8ADA-4CB3101E40F2}"/>
              </a:ext>
            </a:extLst>
          </p:cNvPr>
          <p:cNvGrpSpPr>
            <a:grpSpLocks/>
          </p:cNvGrpSpPr>
          <p:nvPr/>
        </p:nvGrpSpPr>
        <p:grpSpPr bwMode="auto">
          <a:xfrm>
            <a:off x="6242585" y="3883589"/>
            <a:ext cx="4550101" cy="2754964"/>
            <a:chOff x="1115616" y="2132856"/>
            <a:chExt cx="6591523" cy="4176465"/>
          </a:xfrm>
        </p:grpSpPr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1D007154-37A9-0141-8872-48D052B370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7" r="4295" b="4195"/>
            <a:stretch>
              <a:fillRect/>
            </a:stretch>
          </p:blipFill>
          <p:spPr bwMode="auto">
            <a:xfrm>
              <a:off x="1115616" y="2479775"/>
              <a:ext cx="5616624" cy="3829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7">
              <a:extLst>
                <a:ext uri="{FF2B5EF4-FFF2-40B4-BE49-F238E27FC236}">
                  <a16:creationId xmlns:a16="http://schemas.microsoft.com/office/drawing/2014/main" id="{D705C4B5-F14C-564C-A320-35EE0756C0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5616" y="2132856"/>
              <a:ext cx="540060" cy="4680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>
              <a:lvl1pPr marL="257175" indent="-257175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6858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Aft>
                  <a:spcPct val="20000"/>
                </a:spcAft>
                <a:buClr>
                  <a:srgbClr val="EEE800"/>
                </a:buClr>
                <a:buSzPct val="125000"/>
                <a:buFontTx/>
                <a:buNone/>
              </a:pPr>
              <a:endParaRPr lang="en-US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8">
              <a:extLst>
                <a:ext uri="{FF2B5EF4-FFF2-40B4-BE49-F238E27FC236}">
                  <a16:creationId xmlns:a16="http://schemas.microsoft.com/office/drawing/2014/main" id="{83C89896-9CB8-1D45-A623-49D4A8F567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32240" y="3140968"/>
              <a:ext cx="756925" cy="492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/>
                <a:t>ALD</a:t>
              </a:r>
            </a:p>
          </p:txBody>
        </p:sp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D9907807-146F-0C44-9F4F-70BEE64617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2003" y="4131408"/>
              <a:ext cx="852711" cy="559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 dirty="0"/>
                <a:t>HCV</a:t>
              </a:r>
            </a:p>
          </p:txBody>
        </p:sp>
        <p:sp>
          <p:nvSpPr>
            <p:cNvPr id="19" name="TextBox 10">
              <a:extLst>
                <a:ext uri="{FF2B5EF4-FFF2-40B4-BE49-F238E27FC236}">
                  <a16:creationId xmlns:a16="http://schemas.microsoft.com/office/drawing/2014/main" id="{2FB1FD37-DBC7-3E43-9C62-068BE347CA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32241" y="4525378"/>
              <a:ext cx="776793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HBV</a:t>
              </a:r>
            </a:p>
          </p:txBody>
        </p:sp>
        <p:sp>
          <p:nvSpPr>
            <p:cNvPr id="20" name="TextBox 11">
              <a:extLst>
                <a:ext uri="{FF2B5EF4-FFF2-40B4-BE49-F238E27FC236}">
                  <a16:creationId xmlns:a16="http://schemas.microsoft.com/office/drawing/2014/main" id="{BD6C75A3-6B46-2349-8B2E-50A6642085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32241" y="4825033"/>
              <a:ext cx="974898" cy="492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/>
                <a:t>NASH</a:t>
              </a:r>
            </a:p>
          </p:txBody>
        </p:sp>
      </p:grpSp>
      <p:sp>
        <p:nvSpPr>
          <p:cNvPr id="21" name="TextBox 17">
            <a:extLst>
              <a:ext uri="{FF2B5EF4-FFF2-40B4-BE49-F238E27FC236}">
                <a16:creationId xmlns:a16="http://schemas.microsoft.com/office/drawing/2014/main" id="{C167BBB1-1FEB-9845-B859-5D520F806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6266" y="3716957"/>
            <a:ext cx="1757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7030A0"/>
                </a:solidFill>
              </a:rPr>
              <a:t>EUROPE (ELTR)</a:t>
            </a:r>
          </a:p>
        </p:txBody>
      </p:sp>
      <p:sp>
        <p:nvSpPr>
          <p:cNvPr id="22" name="TextBox 3">
            <a:extLst>
              <a:ext uri="{FF2B5EF4-FFF2-40B4-BE49-F238E27FC236}">
                <a16:creationId xmlns:a16="http://schemas.microsoft.com/office/drawing/2014/main" id="{37FE47AF-4C08-EC4E-841C-59E7D8066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4061" y="1027954"/>
            <a:ext cx="1327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7030A0"/>
                </a:solidFill>
              </a:rPr>
              <a:t>U.S. (UNOS)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F75076-DAF5-0746-A9C6-D832EFBB3FEF}"/>
              </a:ext>
            </a:extLst>
          </p:cNvPr>
          <p:cNvSpPr txBox="1"/>
          <p:nvPr/>
        </p:nvSpPr>
        <p:spPr>
          <a:xfrm rot="16200000">
            <a:off x="5756554" y="2264922"/>
            <a:ext cx="9720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LT listings</a:t>
            </a:r>
          </a:p>
        </p:txBody>
      </p:sp>
      <p:sp>
        <p:nvSpPr>
          <p:cNvPr id="23" name="TextBox 3">
            <a:extLst>
              <a:ext uri="{FF2B5EF4-FFF2-40B4-BE49-F238E27FC236}">
                <a16:creationId xmlns:a16="http://schemas.microsoft.com/office/drawing/2014/main" id="{6FD09A4E-AD04-5B41-A06C-782E65A60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3320" y="6447749"/>
            <a:ext cx="21643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 i="1" dirty="0"/>
              <a:t>Belli L, J Hepatol. 2018;69:810-817</a:t>
            </a:r>
          </a:p>
        </p:txBody>
      </p:sp>
      <p:sp>
        <p:nvSpPr>
          <p:cNvPr id="24" name="TextBox 4">
            <a:extLst>
              <a:ext uri="{FF2B5EF4-FFF2-40B4-BE49-F238E27FC236}">
                <a16:creationId xmlns:a16="http://schemas.microsoft.com/office/drawing/2014/main" id="{E9FA0C71-1DF1-474F-96EC-89BA50FF2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282" y="6443017"/>
            <a:ext cx="192873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 i="1" dirty="0" err="1"/>
              <a:t>Singal</a:t>
            </a:r>
            <a:r>
              <a:rPr lang="en-US" altLang="en-US" sz="1100" i="1" dirty="0"/>
              <a:t> A, DDS, 2022;52:98-101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E46C1B-F0AE-004C-AD71-659329D14037}"/>
              </a:ext>
            </a:extLst>
          </p:cNvPr>
          <p:cNvSpPr/>
          <p:nvPr/>
        </p:nvSpPr>
        <p:spPr>
          <a:xfrm>
            <a:off x="9473628" y="3429000"/>
            <a:ext cx="279972" cy="287957"/>
          </a:xfrm>
          <a:prstGeom prst="rect">
            <a:avLst/>
          </a:prstGeom>
          <a:solidFill>
            <a:srgbClr val="F7FFFF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6D0F546-A6F6-454B-8600-FCA027FF6C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7586" y="2059272"/>
            <a:ext cx="2242847" cy="15172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32503A0-7B2A-FD4B-860F-F82C6BB93F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083" y="2006814"/>
            <a:ext cx="2284168" cy="1517221"/>
          </a:xfrm>
          <a:prstGeom prst="rect">
            <a:avLst/>
          </a:prstGeom>
        </p:spPr>
      </p:pic>
      <p:sp>
        <p:nvSpPr>
          <p:cNvPr id="27" name="Right Arrow 26">
            <a:extLst>
              <a:ext uri="{FF2B5EF4-FFF2-40B4-BE49-F238E27FC236}">
                <a16:creationId xmlns:a16="http://schemas.microsoft.com/office/drawing/2014/main" id="{C977F675-A06A-3E47-A93A-90CB9BFF5164}"/>
              </a:ext>
            </a:extLst>
          </p:cNvPr>
          <p:cNvSpPr/>
          <p:nvPr/>
        </p:nvSpPr>
        <p:spPr>
          <a:xfrm>
            <a:off x="2601592" y="2493159"/>
            <a:ext cx="873304" cy="54453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835496-0FAB-E344-81A9-1D31AD670C3D}"/>
              </a:ext>
            </a:extLst>
          </p:cNvPr>
          <p:cNvSpPr txBox="1"/>
          <p:nvPr/>
        </p:nvSpPr>
        <p:spPr>
          <a:xfrm>
            <a:off x="1322678" y="1448100"/>
            <a:ext cx="3508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Major shift in past decade</a:t>
            </a:r>
          </a:p>
        </p:txBody>
      </p:sp>
    </p:spTree>
    <p:extLst>
      <p:ext uri="{BB962C8B-B14F-4D97-AF65-F5344CB8AC3E}">
        <p14:creationId xmlns:p14="http://schemas.microsoft.com/office/powerpoint/2010/main" val="923876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F42EA-045A-D94C-A982-60783AA35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458" y="274638"/>
            <a:ext cx="11483083" cy="114300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Alcohol-Associated Liver Disease: Recent Trends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397C44-C54A-4C4A-8CFE-58C632DD7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390" y="1654926"/>
            <a:ext cx="6320651" cy="5165724"/>
          </a:xfrm>
        </p:spPr>
        <p:txBody>
          <a:bodyPr/>
          <a:lstStyle/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800" b="1" dirty="0"/>
              <a:t>Shift away from 6-month sobriety requirement for LT</a:t>
            </a:r>
          </a:p>
          <a:p>
            <a:pPr lvl="1">
              <a:spcBef>
                <a:spcPts val="600"/>
              </a:spcBef>
              <a:buFont typeface="Wingdings" pitchFamily="2" charset="2"/>
              <a:buChar char="§"/>
            </a:pPr>
            <a:r>
              <a:rPr lang="en-US" dirty="0"/>
              <a:t>Fueled by urgency of considering LT in those with severe AH</a:t>
            </a: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800" b="1" dirty="0"/>
              <a:t>Focus on comprehensive psychosocial evaluation </a:t>
            </a:r>
            <a:r>
              <a:rPr lang="en-US" sz="2800" b="1" dirty="0">
                <a:sym typeface="Wingdings" pitchFamily="2" charset="2"/>
              </a:rPr>
              <a:t> </a:t>
            </a:r>
            <a:r>
              <a:rPr lang="en-US" sz="2800" b="1" dirty="0"/>
              <a:t>equal or greater importance in predicting relapse</a:t>
            </a: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800" b="1" dirty="0"/>
              <a:t>Increased recognition of AUD as chronic disease that requires long-term management</a:t>
            </a:r>
          </a:p>
          <a:p>
            <a:pPr marL="457200" lvl="1" indent="0">
              <a:buNone/>
            </a:pP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4226BB-F52E-F94D-A81E-9DEDEB4C63B0}"/>
              </a:ext>
            </a:extLst>
          </p:cNvPr>
          <p:cNvSpPr txBox="1"/>
          <p:nvPr/>
        </p:nvSpPr>
        <p:spPr>
          <a:xfrm>
            <a:off x="9186181" y="6444862"/>
            <a:ext cx="2784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i="1" dirty="0">
                <a:latin typeface="+mn-lt"/>
              </a:rPr>
              <a:t>Anderson M, JAMA </a:t>
            </a:r>
            <a:r>
              <a:rPr lang="en-US" sz="1200" b="0" i="1" dirty="0" err="1">
                <a:effectLst/>
                <a:latin typeface="+mn-lt"/>
              </a:rPr>
              <a:t>Netw</a:t>
            </a:r>
            <a:r>
              <a:rPr lang="en-US" sz="1200" b="0" i="1" dirty="0">
                <a:effectLst/>
                <a:latin typeface="+mn-lt"/>
              </a:rPr>
              <a:t> Open</a:t>
            </a:r>
            <a:r>
              <a:rPr lang="en-US" sz="1200" b="0" i="1" cap="small" dirty="0">
                <a:effectLst/>
                <a:latin typeface="+mn-lt"/>
              </a:rPr>
              <a:t>, </a:t>
            </a:r>
            <a:r>
              <a:rPr lang="en-US" sz="1200" b="0" i="1" dirty="0">
                <a:effectLst/>
                <a:latin typeface="+mn-lt"/>
              </a:rPr>
              <a:t>2021</a:t>
            </a:r>
            <a:endParaRPr lang="en-US" sz="1200" i="1" dirty="0">
              <a:latin typeface="+mn-lt"/>
            </a:endParaRP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0C4EED83-EE87-684B-9F91-83919223A1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585"/>
          <a:stretch/>
        </p:blipFill>
        <p:spPr>
          <a:xfrm>
            <a:off x="7079107" y="1672388"/>
            <a:ext cx="4692503" cy="4101968"/>
          </a:xfrm>
          <a:prstGeom prst="rect">
            <a:avLst/>
          </a:prstGeom>
          <a:ln w="28575">
            <a:solidFill>
              <a:schemeClr val="tx2">
                <a:lumMod val="75000"/>
              </a:schemeClr>
            </a:solidFill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8A02F6-306E-BA43-B0B8-E94CCCE0902F}"/>
              </a:ext>
            </a:extLst>
          </p:cNvPr>
          <p:cNvCxnSpPr/>
          <p:nvPr/>
        </p:nvCxnSpPr>
        <p:spPr>
          <a:xfrm>
            <a:off x="10839236" y="2208944"/>
            <a:ext cx="0" cy="24863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7BC8518-3653-0046-91A0-588227900ED5}"/>
              </a:ext>
            </a:extLst>
          </p:cNvPr>
          <p:cNvSpPr txBox="1"/>
          <p:nvPr/>
        </p:nvSpPr>
        <p:spPr>
          <a:xfrm>
            <a:off x="10237949" y="1908728"/>
            <a:ext cx="132292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Start of pandemic</a:t>
            </a:r>
          </a:p>
        </p:txBody>
      </p:sp>
    </p:spTree>
    <p:extLst>
      <p:ext uri="{BB962C8B-B14F-4D97-AF65-F5344CB8AC3E}">
        <p14:creationId xmlns:p14="http://schemas.microsoft.com/office/powerpoint/2010/main" val="1070645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42" y="517640"/>
            <a:ext cx="12431729" cy="664477"/>
          </a:xfrm>
        </p:spPr>
        <p:txBody>
          <a:bodyPr/>
          <a:lstStyle/>
          <a:p>
            <a:pPr>
              <a:lnSpc>
                <a:spcPts val="4400"/>
              </a:lnSpc>
            </a:pPr>
            <a:r>
              <a:rPr lang="en-US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Early LT for AH: Acceptable Outcomes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D77032-EFA1-4240-9607-25F4F6B3B76F}"/>
              </a:ext>
            </a:extLst>
          </p:cNvPr>
          <p:cNvSpPr/>
          <p:nvPr/>
        </p:nvSpPr>
        <p:spPr>
          <a:xfrm>
            <a:off x="4156835" y="1828935"/>
            <a:ext cx="3943350" cy="12102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CFB56473-A16B-5248-9655-5226E8314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453" y="1413227"/>
            <a:ext cx="2130311" cy="739087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E3BEB49-B425-FC43-B4F2-92D9A6B081BD}"/>
              </a:ext>
            </a:extLst>
          </p:cNvPr>
          <p:cNvGrpSpPr/>
          <p:nvPr/>
        </p:nvGrpSpPr>
        <p:grpSpPr>
          <a:xfrm>
            <a:off x="102742" y="1607264"/>
            <a:ext cx="5181773" cy="5174247"/>
            <a:chOff x="2261162" y="1420856"/>
            <a:chExt cx="6909029" cy="689899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9AF832-382D-7B40-BFFA-00BB1F7B5E81}"/>
                </a:ext>
              </a:extLst>
            </p:cNvPr>
            <p:cNvSpPr txBox="1"/>
            <p:nvPr/>
          </p:nvSpPr>
          <p:spPr bwMode="auto">
            <a:xfrm>
              <a:off x="5214493" y="1420856"/>
              <a:ext cx="3948716" cy="1723550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0000"/>
                  </a:solidFill>
                  <a:latin typeface="+mj-lt"/>
                </a:rPr>
                <a:t>ALD-cirrhosis vs AH </a:t>
              </a:r>
            </a:p>
            <a:p>
              <a:pPr algn="ctr"/>
              <a:r>
                <a:rPr lang="en-US" sz="1600" b="1" dirty="0">
                  <a:solidFill>
                    <a:srgbClr val="000000"/>
                  </a:solidFill>
                  <a:latin typeface="+mj-lt"/>
                </a:rPr>
                <a:t>Limited to 12 </a:t>
              </a:r>
              <a:r>
                <a:rPr lang="en-US" sz="1600" b="1" dirty="0">
                  <a:solidFill>
                    <a:srgbClr val="FF0000"/>
                  </a:solidFill>
                  <a:latin typeface="+mj-lt"/>
                </a:rPr>
                <a:t>US </a:t>
              </a:r>
              <a:r>
                <a:rPr lang="en-US" sz="1600" b="1" dirty="0">
                  <a:solidFill>
                    <a:srgbClr val="000000"/>
                  </a:solidFill>
                  <a:latin typeface="+mj-lt"/>
                </a:rPr>
                <a:t>sites</a:t>
              </a:r>
            </a:p>
            <a:p>
              <a:pPr algn="ctr"/>
              <a:endParaRPr lang="en-US" sz="1600" b="1" dirty="0">
                <a:solidFill>
                  <a:srgbClr val="000000"/>
                </a:solidFill>
                <a:latin typeface="+mj-lt"/>
              </a:endParaRPr>
            </a:p>
            <a:p>
              <a:pPr algn="ctr"/>
              <a:r>
                <a:rPr lang="en-US" sz="1600" b="1" dirty="0">
                  <a:solidFill>
                    <a:srgbClr val="FF0000"/>
                  </a:solidFill>
                  <a:latin typeface="+mj-lt"/>
                </a:rPr>
                <a:t>N=147 AH</a:t>
              </a:r>
            </a:p>
            <a:p>
              <a:pPr algn="ctr"/>
              <a:r>
                <a:rPr lang="en-US" sz="1600" b="1" dirty="0">
                  <a:solidFill>
                    <a:srgbClr val="000000"/>
                  </a:solidFill>
                  <a:latin typeface="+mj-lt"/>
                </a:rPr>
                <a:t>N=699 ALC</a:t>
              </a:r>
              <a:endParaRPr lang="en-US" sz="1600" dirty="0">
                <a:solidFill>
                  <a:srgbClr val="000000"/>
                </a:solidFill>
                <a:latin typeface="+mj-lt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47898A9-777B-8F4A-8EB6-BE44DBE5615A}"/>
                </a:ext>
              </a:extLst>
            </p:cNvPr>
            <p:cNvGrpSpPr/>
            <p:nvPr/>
          </p:nvGrpSpPr>
          <p:grpSpPr>
            <a:xfrm>
              <a:off x="2261162" y="2242139"/>
              <a:ext cx="6909029" cy="6077715"/>
              <a:chOff x="2261162" y="2242139"/>
              <a:chExt cx="6909029" cy="6077715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14FE2A6-D4A3-B54E-B1D5-A40A598A9F36}"/>
                  </a:ext>
                </a:extLst>
              </p:cNvPr>
              <p:cNvSpPr txBox="1"/>
              <p:nvPr/>
            </p:nvSpPr>
            <p:spPr>
              <a:xfrm>
                <a:off x="2261162" y="7950522"/>
                <a:ext cx="4319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/>
                  <a:t>Lee B et al, JAMA Intern Med  2019;179:340-348.</a:t>
                </a: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C566526-DB34-4442-965C-B2B5F4730575}"/>
                  </a:ext>
                </a:extLst>
              </p:cNvPr>
              <p:cNvGrpSpPr/>
              <p:nvPr/>
            </p:nvGrpSpPr>
            <p:grpSpPr>
              <a:xfrm>
                <a:off x="3962591" y="2242139"/>
                <a:ext cx="5207600" cy="4558675"/>
                <a:chOff x="3962591" y="2242139"/>
                <a:chExt cx="5207600" cy="4558675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7BD05624-300C-AB4C-B64C-6BA2CD5C881F}"/>
                    </a:ext>
                  </a:extLst>
                </p:cNvPr>
                <p:cNvGrpSpPr/>
                <p:nvPr/>
              </p:nvGrpSpPr>
              <p:grpSpPr>
                <a:xfrm>
                  <a:off x="3962591" y="2242139"/>
                  <a:ext cx="5207600" cy="4558675"/>
                  <a:chOff x="1522383" y="2020386"/>
                  <a:chExt cx="6386398" cy="4558675"/>
                </a:xfrm>
              </p:grpSpPr>
              <p:pic>
                <p:nvPicPr>
                  <p:cNvPr id="21" name="Picture 20" descr="Macintosh HD:Users:brianlee:Dropbox:Alcoholic Hepatitis:Consortium:UNOS Study:Figures:Figure 2:Slide2.jpg">
                    <a:extLst>
                      <a:ext uri="{FF2B5EF4-FFF2-40B4-BE49-F238E27FC236}">
                        <a16:creationId xmlns:a16="http://schemas.microsoft.com/office/drawing/2014/main" id="{156C384F-95C3-974B-A65C-E4C1049A3342}"/>
                      </a:ext>
                    </a:extLst>
                  </p:cNvPr>
                  <p:cNvPicPr/>
                  <p:nvPr/>
                </p:nvPicPr>
                <p:blipFill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3673" t="7406" r="8131" b="10014"/>
                  <a:stretch/>
                </p:blipFill>
                <p:spPr bwMode="auto">
                  <a:xfrm>
                    <a:off x="1522383" y="2020386"/>
                    <a:ext cx="6329207" cy="45586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302D257F-495F-6B45-B9E1-0D31589D1D09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3369438" y="3086514"/>
                    <a:ext cx="4539343" cy="1149032"/>
                  </a:xfrm>
                  <a:prstGeom prst="rect">
                    <a:avLst/>
                  </a:prstGeom>
                  <a:noFill/>
                  <a:ln w="19050" algn="ctr">
                    <a:noFill/>
                    <a:miter lim="800000"/>
                    <a:headEnd/>
                    <a:tailEnd/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en-US" sz="2000" dirty="0">
                        <a:latin typeface="+mj-lt"/>
                      </a:rPr>
                      <a:t> </a:t>
                    </a:r>
                    <a:r>
                      <a:rPr lang="en-US" sz="1800" b="1" dirty="0">
                        <a:latin typeface="+mj-lt"/>
                      </a:rPr>
                      <a:t>ALC vs. AH     	</a:t>
                    </a:r>
                  </a:p>
                  <a:p>
                    <a:r>
                      <a:rPr lang="en-US" sz="1800" b="1" dirty="0">
                        <a:latin typeface="+mj-lt"/>
                      </a:rPr>
                      <a:t>3-yr survival: 85% vs. 83%</a:t>
                    </a:r>
                  </a:p>
                  <a:p>
                    <a:r>
                      <a:rPr lang="en-US" sz="1800" dirty="0">
                        <a:latin typeface="+mj-lt"/>
                      </a:rPr>
                      <a:t>p=0.85 	        		</a:t>
                    </a:r>
                  </a:p>
                </p:txBody>
              </p:sp>
            </p:grp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59FB99A-5283-CF4F-8F15-1821707ABBF2}"/>
                    </a:ext>
                  </a:extLst>
                </p:cNvPr>
                <p:cNvSpPr txBox="1"/>
                <p:nvPr/>
              </p:nvSpPr>
              <p:spPr>
                <a:xfrm>
                  <a:off x="4229804" y="5894894"/>
                  <a:ext cx="658728" cy="67710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900" b="1" dirty="0"/>
                    <a:t>At risk</a:t>
                  </a:r>
                </a:p>
                <a:p>
                  <a:pPr algn="ctr"/>
                  <a:r>
                    <a:rPr lang="en-US" sz="900" b="1" dirty="0"/>
                    <a:t>ALC</a:t>
                  </a:r>
                </a:p>
                <a:p>
                  <a:pPr algn="ctr"/>
                  <a:r>
                    <a:rPr lang="en-US" sz="900" b="1" dirty="0"/>
                    <a:t>AH</a:t>
                  </a:r>
                </a:p>
              </p:txBody>
            </p:sp>
          </p:grpSp>
        </p:grpSp>
      </p:grpSp>
      <p:pic>
        <p:nvPicPr>
          <p:cNvPr id="16" name="Picture 15" descr="Chart, line chart&#10;&#10;Description automatically generated">
            <a:extLst>
              <a:ext uri="{FF2B5EF4-FFF2-40B4-BE49-F238E27FC236}">
                <a16:creationId xmlns:a16="http://schemas.microsoft.com/office/drawing/2014/main" id="{84A4F7B8-2207-6E4A-949D-6D25304082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2130" y="2197450"/>
            <a:ext cx="4135697" cy="349024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3920766-EC63-A744-8DE5-6506D931F296}"/>
              </a:ext>
            </a:extLst>
          </p:cNvPr>
          <p:cNvSpPr txBox="1"/>
          <p:nvPr/>
        </p:nvSpPr>
        <p:spPr>
          <a:xfrm>
            <a:off x="7015350" y="1300401"/>
            <a:ext cx="4675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QuickTrans</a:t>
            </a:r>
            <a:r>
              <a:rPr lang="en-US" sz="1600" b="1" dirty="0"/>
              <a:t>, 19 </a:t>
            </a:r>
            <a:r>
              <a:rPr lang="en-US" sz="1600" b="1" dirty="0">
                <a:solidFill>
                  <a:srgbClr val="FF0000"/>
                </a:solidFill>
              </a:rPr>
              <a:t>French and Belgian </a:t>
            </a:r>
            <a:r>
              <a:rPr lang="en-US" sz="1600" b="1" dirty="0"/>
              <a:t>hospitals</a:t>
            </a:r>
          </a:p>
          <a:p>
            <a:r>
              <a:rPr lang="en-US" sz="1600" b="1" dirty="0"/>
              <a:t>Early LT for AH unresponsive to steroids</a:t>
            </a:r>
          </a:p>
          <a:p>
            <a:r>
              <a:rPr lang="en-US" sz="1600" b="1" dirty="0"/>
              <a:t>Prospective, non-randomized study </a:t>
            </a:r>
          </a:p>
          <a:p>
            <a:endParaRPr lang="en-US" sz="16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C6C02C2-AB95-2647-BD05-249A75BB1151}"/>
              </a:ext>
            </a:extLst>
          </p:cNvPr>
          <p:cNvSpPr txBox="1"/>
          <p:nvPr/>
        </p:nvSpPr>
        <p:spPr>
          <a:xfrm>
            <a:off x="9741848" y="2317594"/>
            <a:ext cx="75052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89.7%</a:t>
            </a:r>
          </a:p>
          <a:p>
            <a:r>
              <a:rPr lang="en-US" sz="1500" b="1" dirty="0"/>
              <a:t>88·2% </a:t>
            </a:r>
            <a:r>
              <a:rPr lang="en-US" sz="1350" b="1" dirty="0"/>
              <a:t> </a:t>
            </a:r>
          </a:p>
          <a:p>
            <a:endParaRPr lang="en-US" sz="15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E709858-A3D9-3143-B16A-9F53B216DE81}"/>
              </a:ext>
            </a:extLst>
          </p:cNvPr>
          <p:cNvSpPr txBox="1"/>
          <p:nvPr/>
        </p:nvSpPr>
        <p:spPr>
          <a:xfrm>
            <a:off x="6923870" y="4029570"/>
            <a:ext cx="334610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5"/>
                </a:solidFill>
              </a:rPr>
              <a:t>Early LT group</a:t>
            </a:r>
          </a:p>
          <a:p>
            <a:r>
              <a:rPr lang="en-US" sz="1800" b="1" dirty="0">
                <a:solidFill>
                  <a:srgbClr val="C00000"/>
                </a:solidFill>
              </a:rPr>
              <a:t>Standard (≥6 months abstinence)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607448E-69AF-8C4B-8C6C-C5E8658E3407}"/>
              </a:ext>
            </a:extLst>
          </p:cNvPr>
          <p:cNvSpPr txBox="1"/>
          <p:nvPr/>
        </p:nvSpPr>
        <p:spPr>
          <a:xfrm>
            <a:off x="7334079" y="3229277"/>
            <a:ext cx="2683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HR 0.87 (95% CI 0.33-2.26)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9BE22B2-1CA3-7444-BCDA-12B325697FB9}"/>
              </a:ext>
            </a:extLst>
          </p:cNvPr>
          <p:cNvSpPr/>
          <p:nvPr/>
        </p:nvSpPr>
        <p:spPr>
          <a:xfrm>
            <a:off x="0" y="45710"/>
            <a:ext cx="1108214" cy="29673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1F79A2-9BB5-872B-BCCC-CF06C39DECA5}"/>
              </a:ext>
            </a:extLst>
          </p:cNvPr>
          <p:cNvSpPr txBox="1"/>
          <p:nvPr/>
        </p:nvSpPr>
        <p:spPr>
          <a:xfrm>
            <a:off x="9551912" y="6534586"/>
            <a:ext cx="2534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/>
              <a:t>Louvet</a:t>
            </a:r>
            <a:r>
              <a:rPr lang="en-US" sz="1200" i="1" dirty="0"/>
              <a:t> A, Lancet Gastro Hepatol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858C6-74AE-0B73-1D39-64866C49A97F}"/>
              </a:ext>
            </a:extLst>
          </p:cNvPr>
          <p:cNvSpPr txBox="1"/>
          <p:nvPr/>
        </p:nvSpPr>
        <p:spPr>
          <a:xfrm>
            <a:off x="1424719" y="5919951"/>
            <a:ext cx="9259138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/>
              <a:t>Comparable survival to cohorts using a 6-month sobriety requirement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5823179"/>
      </p:ext>
    </p:extLst>
  </p:cSld>
  <p:clrMapOvr>
    <a:masterClrMapping/>
  </p:clrMapOvr>
  <p:transition advTm="51383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38482FF-0DE0-4727-4D1E-EAF6762FCE95}"/>
              </a:ext>
            </a:extLst>
          </p:cNvPr>
          <p:cNvSpPr txBox="1"/>
          <p:nvPr/>
        </p:nvSpPr>
        <p:spPr>
          <a:xfrm>
            <a:off x="1279452" y="347116"/>
            <a:ext cx="94468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1"/>
                </a:solidFill>
              </a:rPr>
              <a:t>ALD and LT: Need to Improve Outcomes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E46C1B-F0AE-004C-AD71-659329D14037}"/>
              </a:ext>
            </a:extLst>
          </p:cNvPr>
          <p:cNvSpPr/>
          <p:nvPr/>
        </p:nvSpPr>
        <p:spPr>
          <a:xfrm>
            <a:off x="9473628" y="3429000"/>
            <a:ext cx="279972" cy="287957"/>
          </a:xfrm>
          <a:prstGeom prst="rect">
            <a:avLst/>
          </a:prstGeom>
          <a:solidFill>
            <a:srgbClr val="F7FFFF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Content Placeholder 16">
            <a:extLst>
              <a:ext uri="{FF2B5EF4-FFF2-40B4-BE49-F238E27FC236}">
                <a16:creationId xmlns:a16="http://schemas.microsoft.com/office/drawing/2014/main" id="{EB9FFE8E-0F29-0E4B-B80C-7619D3ACD6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0592757"/>
              </p:ext>
            </p:extLst>
          </p:nvPr>
        </p:nvGraphicFramePr>
        <p:xfrm>
          <a:off x="-1414130" y="1348777"/>
          <a:ext cx="13873985" cy="5162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76799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Box 12">
            <a:extLst>
              <a:ext uri="{FF2B5EF4-FFF2-40B4-BE49-F238E27FC236}">
                <a16:creationId xmlns:a16="http://schemas.microsoft.com/office/drawing/2014/main" id="{0D059978-CC87-2446-82C9-7BD85B046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7965" y="535146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98A93E-AF20-0B4D-AABE-82FAAE0156EF}"/>
              </a:ext>
            </a:extLst>
          </p:cNvPr>
          <p:cNvSpPr txBox="1"/>
          <p:nvPr/>
        </p:nvSpPr>
        <p:spPr>
          <a:xfrm>
            <a:off x="1220579" y="4089700"/>
            <a:ext cx="279454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i="1" dirty="0" err="1"/>
              <a:t>Younossi</a:t>
            </a:r>
            <a:r>
              <a:rPr lang="en-US" sz="800" i="1" dirty="0"/>
              <a:t> Z, </a:t>
            </a:r>
            <a:r>
              <a:rPr lang="en-US" sz="800" b="0" i="1" dirty="0">
                <a:effectLst/>
                <a:latin typeface="system-ui"/>
              </a:rPr>
              <a:t>Clin Gastroenterol Hepatol</a:t>
            </a:r>
            <a:r>
              <a:rPr lang="en-US" sz="800" i="1" cap="small" dirty="0">
                <a:latin typeface="BlinkMacSystemFont"/>
              </a:rPr>
              <a:t> </a:t>
            </a:r>
            <a:r>
              <a:rPr lang="en-US" sz="800" b="0" i="1" dirty="0">
                <a:effectLst/>
                <a:latin typeface="system-ui"/>
              </a:rPr>
              <a:t>2021;19:580-589</a:t>
            </a:r>
            <a:endParaRPr lang="en-US" sz="800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A8AFA1-E1FD-9744-92FB-259F16539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2696" y="4152744"/>
            <a:ext cx="3517900" cy="304800"/>
          </a:xfrm>
          <a:prstGeom prst="rect">
            <a:avLst/>
          </a:prstGeom>
        </p:spPr>
      </p:pic>
      <p:pic>
        <p:nvPicPr>
          <p:cNvPr id="11" name="Picture 10" descr="Chart, scatter chart&#10;&#10;Description automatically generated">
            <a:extLst>
              <a:ext uri="{FF2B5EF4-FFF2-40B4-BE49-F238E27FC236}">
                <a16:creationId xmlns:a16="http://schemas.microsoft.com/office/drawing/2014/main" id="{2359A1F8-1489-5C46-A42A-6361338E0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275" y="1659886"/>
            <a:ext cx="3168760" cy="24718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9B2DFB-3573-8E49-9E75-295B9202E6A6}"/>
              </a:ext>
            </a:extLst>
          </p:cNvPr>
          <p:cNvSpPr txBox="1"/>
          <p:nvPr/>
        </p:nvSpPr>
        <p:spPr>
          <a:xfrm>
            <a:off x="6642884" y="4363100"/>
            <a:ext cx="15536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800" i="1" dirty="0"/>
              <a:t>Belli L, </a:t>
            </a:r>
            <a:r>
              <a:rPr lang="en-US" sz="800" b="0" i="1" dirty="0">
                <a:effectLst/>
                <a:latin typeface="system-ui"/>
              </a:rPr>
              <a:t> Hepatol</a:t>
            </a:r>
            <a:r>
              <a:rPr lang="en-US" sz="800" i="1" cap="small" dirty="0">
                <a:latin typeface="BlinkMacSystemFont"/>
              </a:rPr>
              <a:t> </a:t>
            </a:r>
            <a:r>
              <a:rPr lang="en-US" sz="800" b="0" i="1" dirty="0">
                <a:effectLst/>
                <a:latin typeface="system-ui"/>
              </a:rPr>
              <a:t>2018;69:810-817</a:t>
            </a:r>
            <a:endParaRPr lang="en-US" sz="800" i="1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4FF8955-25AF-6544-AA68-88C96D521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513" y="325744"/>
            <a:ext cx="11644313" cy="900112"/>
          </a:xfrm>
        </p:spPr>
        <p:txBody>
          <a:bodyPr/>
          <a:lstStyle/>
          <a:p>
            <a:pPr eaLnBrk="1" hangingPunct="1">
              <a:lnSpc>
                <a:spcPts val="4000"/>
              </a:lnSpc>
              <a:defRPr/>
            </a:pPr>
            <a:r>
              <a:rPr lang="en-US" sz="4000" b="1" dirty="0">
                <a:solidFill>
                  <a:schemeClr val="accent1"/>
                </a:solidFill>
              </a:rPr>
              <a:t>NASH is Rapidly Rising Indication for LT Globally</a:t>
            </a:r>
            <a:endParaRPr lang="en-US" altLang="es-ES" sz="4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7ACCFA2-8026-4040-A187-53943932D4A5}"/>
              </a:ext>
            </a:extLst>
          </p:cNvPr>
          <p:cNvCxnSpPr>
            <a:cxnSpLocks/>
          </p:cNvCxnSpPr>
          <p:nvPr/>
        </p:nvCxnSpPr>
        <p:spPr>
          <a:xfrm flipH="1">
            <a:off x="9033666" y="2888166"/>
            <a:ext cx="389114" cy="33104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0" name="Picture 19" descr="Chart, line chart&#10;&#10;Description automatically generated">
            <a:extLst>
              <a:ext uri="{FF2B5EF4-FFF2-40B4-BE49-F238E27FC236}">
                <a16:creationId xmlns:a16="http://schemas.microsoft.com/office/drawing/2014/main" id="{2C4CA3A6-73B5-8A4E-A7E0-D6CD0C8A31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7507"/>
          <a:stretch/>
        </p:blipFill>
        <p:spPr>
          <a:xfrm>
            <a:off x="2729261" y="4657906"/>
            <a:ext cx="2892546" cy="186697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981E52E-DBD6-1941-9EB0-28C91EBACDF7}"/>
              </a:ext>
            </a:extLst>
          </p:cNvPr>
          <p:cNvSpPr txBox="1"/>
          <p:nvPr/>
        </p:nvSpPr>
        <p:spPr>
          <a:xfrm>
            <a:off x="1541996" y="1266604"/>
            <a:ext cx="1900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United States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101974C-F206-EC40-A441-D831176092CF}"/>
              </a:ext>
            </a:extLst>
          </p:cNvPr>
          <p:cNvSpPr txBox="1"/>
          <p:nvPr/>
        </p:nvSpPr>
        <p:spPr>
          <a:xfrm>
            <a:off x="7104865" y="1293702"/>
            <a:ext cx="1091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Europe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74E4A5-546A-A646-AC84-D6BFCEC6C4A6}"/>
              </a:ext>
            </a:extLst>
          </p:cNvPr>
          <p:cNvSpPr txBox="1"/>
          <p:nvPr/>
        </p:nvSpPr>
        <p:spPr>
          <a:xfrm>
            <a:off x="3895431" y="4314005"/>
            <a:ext cx="1070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India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5E4B2B-F517-1E4B-8CB1-70EA4AAA11BA}"/>
              </a:ext>
            </a:extLst>
          </p:cNvPr>
          <p:cNvSpPr txBox="1"/>
          <p:nvPr/>
        </p:nvSpPr>
        <p:spPr>
          <a:xfrm>
            <a:off x="3232980" y="6601645"/>
            <a:ext cx="223971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800" i="1" dirty="0" err="1"/>
              <a:t>Jothimani</a:t>
            </a:r>
            <a:r>
              <a:rPr lang="en-US" sz="800" i="1" dirty="0"/>
              <a:t> M, </a:t>
            </a:r>
            <a:r>
              <a:rPr lang="en-US" sz="800" b="0" i="1" dirty="0">
                <a:solidFill>
                  <a:srgbClr val="5B616B"/>
                </a:solidFill>
                <a:effectLst/>
                <a:latin typeface="system-ui"/>
              </a:rPr>
              <a:t>J Clin Exp Hepatol</a:t>
            </a:r>
            <a:r>
              <a:rPr lang="en-US" sz="800" b="0" i="1" dirty="0">
                <a:solidFill>
                  <a:srgbClr val="0071BC"/>
                </a:solidFill>
                <a:effectLst/>
                <a:latin typeface="system-ui"/>
              </a:rPr>
              <a:t>. </a:t>
            </a:r>
            <a:r>
              <a:rPr lang="en-US" sz="800" b="0" i="1" dirty="0">
                <a:solidFill>
                  <a:srgbClr val="5B616B"/>
                </a:solidFill>
                <a:effectLst/>
                <a:latin typeface="system-ui"/>
              </a:rPr>
              <a:t>2022;12:908-916</a:t>
            </a:r>
            <a:endParaRPr lang="en-US" sz="800" i="1" dirty="0"/>
          </a:p>
        </p:txBody>
      </p:sp>
      <p:pic>
        <p:nvPicPr>
          <p:cNvPr id="27" name="Picture 26" descr="Chart, bar chart&#10;&#10;Description automatically generated">
            <a:extLst>
              <a:ext uri="{FF2B5EF4-FFF2-40B4-BE49-F238E27FC236}">
                <a16:creationId xmlns:a16="http://schemas.microsoft.com/office/drawing/2014/main" id="{84D7EA11-AA78-EC40-A640-C14F5ADA7B2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692" t="19788" r="1587" b="8943"/>
          <a:stretch/>
        </p:blipFill>
        <p:spPr>
          <a:xfrm>
            <a:off x="8756191" y="4376412"/>
            <a:ext cx="2472720" cy="1866979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3B6C6AC-EAAB-E644-8123-633E005D0B7D}"/>
              </a:ext>
            </a:extLst>
          </p:cNvPr>
          <p:cNvCxnSpPr>
            <a:cxnSpLocks/>
          </p:cNvCxnSpPr>
          <p:nvPr/>
        </p:nvCxnSpPr>
        <p:spPr>
          <a:xfrm flipH="1">
            <a:off x="5525681" y="4657906"/>
            <a:ext cx="388231" cy="34508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2CE3B796-99AA-4B4B-A498-C55D00718D1E}"/>
              </a:ext>
            </a:extLst>
          </p:cNvPr>
          <p:cNvSpPr txBox="1"/>
          <p:nvPr/>
        </p:nvSpPr>
        <p:spPr>
          <a:xfrm>
            <a:off x="9673487" y="3953489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Japan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1F737BE-5978-8F41-9DDC-682AF18110A0}"/>
              </a:ext>
            </a:extLst>
          </p:cNvPr>
          <p:cNvSpPr txBox="1"/>
          <p:nvPr/>
        </p:nvSpPr>
        <p:spPr>
          <a:xfrm>
            <a:off x="8708308" y="6601645"/>
            <a:ext cx="76738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err="1"/>
              <a:t>Nishio</a:t>
            </a:r>
            <a:r>
              <a:rPr lang="en-US" sz="800" i="1" dirty="0"/>
              <a:t> T, </a:t>
            </a:r>
            <a:r>
              <a:rPr lang="en-US" sz="800" b="0" i="1" dirty="0">
                <a:effectLst/>
                <a:latin typeface="system-ui"/>
              </a:rPr>
              <a:t>Ann Gastroenterol Surg</a:t>
            </a:r>
            <a:r>
              <a:rPr lang="en-US" sz="800" i="1" cap="small" dirty="0">
                <a:latin typeface="BlinkMacSystemFont"/>
              </a:rPr>
              <a:t> </a:t>
            </a:r>
            <a:r>
              <a:rPr lang="en-US" sz="800" b="0" i="1" dirty="0">
                <a:effectLst/>
                <a:latin typeface="system-ui"/>
              </a:rPr>
              <a:t>2022;7(1):42-52</a:t>
            </a:r>
            <a:endParaRPr lang="en-US" sz="800" i="1" dirty="0"/>
          </a:p>
        </p:txBody>
      </p:sp>
      <p:pic>
        <p:nvPicPr>
          <p:cNvPr id="33" name="Picture 32" descr="Chart, bar chart&#10;&#10;Description automatically generated">
            <a:extLst>
              <a:ext uri="{FF2B5EF4-FFF2-40B4-BE49-F238E27FC236}">
                <a16:creationId xmlns:a16="http://schemas.microsoft.com/office/drawing/2014/main" id="{43C25EB6-CDEB-C447-981E-181ABD570F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272" t="1303" r="10823" b="90217"/>
          <a:stretch/>
        </p:blipFill>
        <p:spPr>
          <a:xfrm>
            <a:off x="8182276" y="6268514"/>
            <a:ext cx="3883632" cy="222263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B7EAF17-4807-6F41-8615-97977678B20C}"/>
              </a:ext>
            </a:extLst>
          </p:cNvPr>
          <p:cNvCxnSpPr>
            <a:cxnSpLocks/>
          </p:cNvCxnSpPr>
          <p:nvPr/>
        </p:nvCxnSpPr>
        <p:spPr>
          <a:xfrm flipH="1">
            <a:off x="11296930" y="4791795"/>
            <a:ext cx="397854" cy="42239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528338EB-ADF0-4B44-98E7-83AEC3FA1A19}"/>
              </a:ext>
            </a:extLst>
          </p:cNvPr>
          <p:cNvSpPr/>
          <p:nvPr/>
        </p:nvSpPr>
        <p:spPr>
          <a:xfrm>
            <a:off x="5913912" y="1658411"/>
            <a:ext cx="308758" cy="33704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A0951BC7-3FD2-D942-8BDF-EEB98F4C9B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759" y="1799058"/>
            <a:ext cx="3890106" cy="2196638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C0A20F5-9B03-D741-A94E-228C44045453}"/>
              </a:ext>
            </a:extLst>
          </p:cNvPr>
          <p:cNvCxnSpPr>
            <a:cxnSpLocks/>
          </p:cNvCxnSpPr>
          <p:nvPr/>
        </p:nvCxnSpPr>
        <p:spPr>
          <a:xfrm flipH="1">
            <a:off x="4380627" y="1799058"/>
            <a:ext cx="347490" cy="4094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039D80C7-9C36-0141-A126-0D2C6D8E65BB}"/>
              </a:ext>
            </a:extLst>
          </p:cNvPr>
          <p:cNvSpPr/>
          <p:nvPr/>
        </p:nvSpPr>
        <p:spPr>
          <a:xfrm>
            <a:off x="501509" y="1770553"/>
            <a:ext cx="308758" cy="33704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138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212C7-4141-8C46-9053-427F72B02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149194"/>
            <a:ext cx="11250427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accent1"/>
                </a:solidFill>
              </a:rPr>
              <a:t>NASH and Risk of Recurrent Disease: Inevitable?</a:t>
            </a:r>
          </a:p>
        </p:txBody>
      </p:sp>
      <p:pic>
        <p:nvPicPr>
          <p:cNvPr id="5" name="Picture 4" descr="Chart, line chart, box and whisker chart&#10;&#10;Description automatically generated">
            <a:extLst>
              <a:ext uri="{FF2B5EF4-FFF2-40B4-BE49-F238E27FC236}">
                <a16:creationId xmlns:a16="http://schemas.microsoft.com/office/drawing/2014/main" id="{97E0B4FB-30F4-9148-B678-0CD147E380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832" t="2652" r="850"/>
          <a:stretch/>
        </p:blipFill>
        <p:spPr>
          <a:xfrm>
            <a:off x="8000593" y="1865863"/>
            <a:ext cx="3818382" cy="2848731"/>
          </a:xfrm>
          <a:prstGeom prst="rect">
            <a:avLst/>
          </a:prstGeom>
        </p:spPr>
      </p:pic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A42C3ABD-0ED3-AC4A-A18B-374F992CD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407" y="1809964"/>
            <a:ext cx="3809186" cy="29046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24C89C-6981-A94D-9925-4C3DDC57956B}"/>
              </a:ext>
            </a:extLst>
          </p:cNvPr>
          <p:cNvSpPr txBox="1"/>
          <p:nvPr/>
        </p:nvSpPr>
        <p:spPr>
          <a:xfrm>
            <a:off x="625101" y="1611954"/>
            <a:ext cx="34348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buFont typeface="Wingdings" pitchFamily="2" charset="2"/>
              <a:buChar char="§"/>
            </a:pPr>
            <a:r>
              <a:rPr lang="en-US" sz="2000" b="1" dirty="0"/>
              <a:t>19 LT centers in France &amp; Switzerland 2001-2018</a:t>
            </a:r>
          </a:p>
          <a:p>
            <a:pPr marL="231775" indent="-231775">
              <a:buFont typeface="Wingdings" pitchFamily="2" charset="2"/>
              <a:buChar char="§"/>
            </a:pPr>
            <a:r>
              <a:rPr lang="en-US" sz="2000" dirty="0"/>
              <a:t>150 patients with at least one graft liver biopsy available ≥6 months after LT</a:t>
            </a:r>
          </a:p>
          <a:p>
            <a:pPr marL="231775" indent="-231775">
              <a:buFont typeface="Wingdings" pitchFamily="2" charset="2"/>
              <a:buChar char="§"/>
            </a:pPr>
            <a:r>
              <a:rPr lang="en-US" sz="2000" dirty="0"/>
              <a:t>Median follow-up after LT was 4.7 (2.8-8.1) years. </a:t>
            </a:r>
          </a:p>
          <a:p>
            <a:pPr marL="231775" indent="-231775">
              <a:buFont typeface="Wingdings" pitchFamily="2" charset="2"/>
              <a:buChar char="§"/>
            </a:pPr>
            <a:r>
              <a:rPr lang="en-US" sz="2000" dirty="0"/>
              <a:t>86% had metabolic syndrome at 5 years follow-up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D1595B-42E3-2949-A583-5A36D5A09F58}"/>
              </a:ext>
            </a:extLst>
          </p:cNvPr>
          <p:cNvSpPr txBox="1"/>
          <p:nvPr/>
        </p:nvSpPr>
        <p:spPr>
          <a:xfrm>
            <a:off x="9024004" y="1996808"/>
            <a:ext cx="1984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20% at 5 years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49E4AE-5FB9-224C-B197-09C56F486869}"/>
              </a:ext>
            </a:extLst>
          </p:cNvPr>
          <p:cNvSpPr txBox="1"/>
          <p:nvPr/>
        </p:nvSpPr>
        <p:spPr>
          <a:xfrm>
            <a:off x="5331291" y="1958401"/>
            <a:ext cx="1984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60% at 5 years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547EAA-E234-3047-95C4-60CE90515ED6}"/>
              </a:ext>
            </a:extLst>
          </p:cNvPr>
          <p:cNvSpPr txBox="1"/>
          <p:nvPr/>
        </p:nvSpPr>
        <p:spPr>
          <a:xfrm>
            <a:off x="9988299" y="6548364"/>
            <a:ext cx="19327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/>
              <a:t>Villeret</a:t>
            </a:r>
            <a:r>
              <a:rPr lang="en-US" sz="1200" i="1" dirty="0"/>
              <a:t> F, JHEP Report,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AF8588-A520-DE47-967B-9321807E6425}"/>
              </a:ext>
            </a:extLst>
          </p:cNvPr>
          <p:cNvSpPr txBox="1"/>
          <p:nvPr/>
        </p:nvSpPr>
        <p:spPr>
          <a:xfrm>
            <a:off x="2683134" y="4975663"/>
            <a:ext cx="7280446" cy="14465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dirty="0"/>
              <a:t>Significant risk factors from advanced fibrosis were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200" b="1" dirty="0"/>
              <a:t>Metabolic syndrome before LT </a:t>
            </a:r>
            <a:r>
              <a:rPr lang="en-US" sz="2200" dirty="0"/>
              <a:t>(OR 8.5; p=0.038)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200" b="1" dirty="0"/>
              <a:t>Long-term use of cyclosporine </a:t>
            </a:r>
            <a:r>
              <a:rPr lang="en-US" sz="2200" dirty="0"/>
              <a:t>(OR 11.39; p=0.031)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200" b="1" dirty="0"/>
              <a:t>Grade &gt;−2 steatosis at 1 year after LT </a:t>
            </a:r>
            <a:r>
              <a:rPr lang="en-US" sz="2200" dirty="0"/>
              <a:t>(OR 10.72; p=0.049)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808359-87D8-654B-86FC-1AA020169393}"/>
              </a:ext>
            </a:extLst>
          </p:cNvPr>
          <p:cNvSpPr txBox="1"/>
          <p:nvPr/>
        </p:nvSpPr>
        <p:spPr>
          <a:xfrm>
            <a:off x="5821622" y="1395239"/>
            <a:ext cx="912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NASH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6EA286-CFBB-6344-8844-93F6545F0FB6}"/>
              </a:ext>
            </a:extLst>
          </p:cNvPr>
          <p:cNvSpPr txBox="1"/>
          <p:nvPr/>
        </p:nvSpPr>
        <p:spPr>
          <a:xfrm>
            <a:off x="9193113" y="1355285"/>
            <a:ext cx="2443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Advanced fibrosis</a:t>
            </a:r>
          </a:p>
        </p:txBody>
      </p:sp>
    </p:spTree>
    <p:extLst>
      <p:ext uri="{BB962C8B-B14F-4D97-AF65-F5344CB8AC3E}">
        <p14:creationId xmlns:p14="http://schemas.microsoft.com/office/powerpoint/2010/main" val="928810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3C8C4-C2DC-C04D-B2B7-6C21381E3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4400"/>
              </a:lnSpc>
            </a:pPr>
            <a:r>
              <a:rPr lang="en-US" b="1" dirty="0">
                <a:solidFill>
                  <a:schemeClr val="accent1"/>
                </a:solidFill>
              </a:rPr>
              <a:t>NASH in LT Setting 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Prevention and Treatment of Recurrence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B8DAF01-0AE8-6B43-9B81-306A407987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332834"/>
              </p:ext>
            </p:extLst>
          </p:nvPr>
        </p:nvGraphicFramePr>
        <p:xfrm>
          <a:off x="354846" y="1854198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6FDA8EA-EADC-1545-BF8D-FC1823B9848D}"/>
              </a:ext>
            </a:extLst>
          </p:cNvPr>
          <p:cNvSpPr txBox="1"/>
          <p:nvPr/>
        </p:nvSpPr>
        <p:spPr>
          <a:xfrm>
            <a:off x="689298" y="3446804"/>
            <a:ext cx="24635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/>
              <a:t>deBarros</a:t>
            </a:r>
            <a:r>
              <a:rPr lang="en-US" sz="1200" i="1" dirty="0"/>
              <a:t> F, Updates in Surgery, 2021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C59777B-87EC-A94F-B162-34F208BA64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4884189"/>
              </p:ext>
            </p:extLst>
          </p:nvPr>
        </p:nvGraphicFramePr>
        <p:xfrm>
          <a:off x="8223252" y="1887098"/>
          <a:ext cx="3728720" cy="209292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2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9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2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2258">
                <a:tc>
                  <a:txBody>
                    <a:bodyPr/>
                    <a:lstStyle/>
                    <a:p>
                      <a:r>
                        <a:rPr lang="en-US" sz="1200" b="0" dirty="0"/>
                        <a:t>Metabolic</a:t>
                      </a:r>
                    </a:p>
                    <a:p>
                      <a:r>
                        <a:rPr lang="en-US" sz="1200" b="0" dirty="0"/>
                        <a:t>Comorbidity</a:t>
                      </a:r>
                    </a:p>
                  </a:txBody>
                  <a:tcPr marL="91450" marR="91450"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CNIs</a:t>
                      </a:r>
                    </a:p>
                  </a:txBody>
                  <a:tcPr marL="91450" marR="91450"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MMF</a:t>
                      </a:r>
                    </a:p>
                  </a:txBody>
                  <a:tcPr marL="91450" marR="91450"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err="1"/>
                        <a:t>mTORi</a:t>
                      </a:r>
                      <a:endParaRPr lang="en-US" sz="1200" b="0" dirty="0"/>
                    </a:p>
                  </a:txBody>
                  <a:tcPr marL="91450" marR="91450"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Steroids</a:t>
                      </a:r>
                    </a:p>
                  </a:txBody>
                  <a:tcPr marL="91450" marR="91450" marT="45715" marB="4571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542">
                <a:tc>
                  <a:txBody>
                    <a:bodyPr/>
                    <a:lstStyle/>
                    <a:p>
                      <a:r>
                        <a:rPr lang="en-US" sz="1200" dirty="0"/>
                        <a:t>Diabetes</a:t>
                      </a:r>
                    </a:p>
                  </a:txBody>
                  <a:tcPr marL="91450" marR="91450"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</a:t>
                      </a:r>
                      <a:endParaRPr lang="en-US" sz="1200" dirty="0"/>
                    </a:p>
                  </a:txBody>
                  <a:tcPr marL="91450" marR="91450"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--</a:t>
                      </a:r>
                    </a:p>
                  </a:txBody>
                  <a:tcPr marL="91450" marR="91450"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--</a:t>
                      </a:r>
                    </a:p>
                  </a:txBody>
                  <a:tcPr marL="91450" marR="91450"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</a:t>
                      </a:r>
                      <a:endParaRPr lang="en-US" sz="1200" dirty="0"/>
                    </a:p>
                  </a:txBody>
                  <a:tcPr marL="91450" marR="91450" marT="45715" marB="4571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r>
                        <a:rPr lang="en-US" sz="1200" dirty="0"/>
                        <a:t>Dyslipidemia</a:t>
                      </a:r>
                    </a:p>
                  </a:txBody>
                  <a:tcPr marL="91450" marR="91450"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</a:t>
                      </a:r>
                      <a:endParaRPr lang="en-US" sz="1200" dirty="0"/>
                    </a:p>
                  </a:txBody>
                  <a:tcPr marL="91450" marR="91450"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&lt;CNI</a:t>
                      </a:r>
                    </a:p>
                  </a:txBody>
                  <a:tcPr marL="91450" marR="91450"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</a:t>
                      </a:r>
                      <a:endParaRPr lang="en-US" sz="1200" dirty="0"/>
                    </a:p>
                  </a:txBody>
                  <a:tcPr marL="91450" marR="91450"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</a:t>
                      </a:r>
                      <a:endParaRPr lang="en-US" sz="1200" dirty="0"/>
                    </a:p>
                  </a:txBody>
                  <a:tcPr marL="91450" marR="91450" marT="45715" marB="4571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250">
                <a:tc>
                  <a:txBody>
                    <a:bodyPr/>
                    <a:lstStyle/>
                    <a:p>
                      <a:r>
                        <a:rPr lang="en-US" sz="1200" dirty="0"/>
                        <a:t>Hypertension</a:t>
                      </a:r>
                    </a:p>
                  </a:txBody>
                  <a:tcPr marL="91450" marR="91450"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</a:t>
                      </a:r>
                      <a:endParaRPr lang="en-US" sz="1200" dirty="0"/>
                    </a:p>
                  </a:txBody>
                  <a:tcPr marL="91450" marR="91450"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&lt;CNI </a:t>
                      </a:r>
                    </a:p>
                  </a:txBody>
                  <a:tcPr marL="91450" marR="91450"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</a:t>
                      </a:r>
                      <a:endParaRPr lang="en-US" sz="1200" dirty="0"/>
                    </a:p>
                  </a:txBody>
                  <a:tcPr marL="91450" marR="91450"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</a:t>
                      </a:r>
                      <a:endParaRPr lang="en-US" sz="1200" dirty="0"/>
                    </a:p>
                  </a:txBody>
                  <a:tcPr marL="91450" marR="91450" marT="45715" marB="4571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Renal Injury</a:t>
                      </a:r>
                    </a:p>
                  </a:txBody>
                  <a:tcPr marL="91450" marR="91450"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</a:t>
                      </a:r>
                      <a:endParaRPr lang="en-US" sz="1200" dirty="0"/>
                    </a:p>
                  </a:txBody>
                  <a:tcPr marL="91450" marR="91450"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&lt; CNI &amp; </a:t>
                      </a:r>
                      <a:r>
                        <a:rPr lang="en-US" sz="1200" dirty="0" err="1"/>
                        <a:t>mTORi</a:t>
                      </a:r>
                      <a:endParaRPr lang="en-US" sz="1200" dirty="0"/>
                    </a:p>
                  </a:txBody>
                  <a:tcPr marL="91450" marR="91450"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&lt;CNI</a:t>
                      </a:r>
                    </a:p>
                  </a:txBody>
                  <a:tcPr marL="91450" marR="91450"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--</a:t>
                      </a:r>
                    </a:p>
                  </a:txBody>
                  <a:tcPr marL="91450" marR="91450" marT="45715" marB="4571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r>
                        <a:rPr lang="en-US" sz="1200" dirty="0"/>
                        <a:t>Weight</a:t>
                      </a:r>
                    </a:p>
                  </a:txBody>
                  <a:tcPr marL="91450" marR="91450"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</a:t>
                      </a:r>
                      <a:endParaRPr lang="en-US" sz="1200" dirty="0"/>
                    </a:p>
                  </a:txBody>
                  <a:tcPr marL="91450" marR="91450" marT="45715" marB="45715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&lt;</a:t>
                      </a:r>
                      <a:r>
                        <a:rPr lang="en-US" sz="1200" baseline="0" dirty="0"/>
                        <a:t>CNI</a:t>
                      </a:r>
                      <a:endParaRPr lang="en-US" sz="1200" dirty="0"/>
                    </a:p>
                  </a:txBody>
                  <a:tcPr marL="91450" marR="91450"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&lt;</a:t>
                      </a:r>
                      <a:r>
                        <a:rPr lang="en-US" sz="1200" baseline="0" dirty="0"/>
                        <a:t>CNI</a:t>
                      </a:r>
                      <a:endParaRPr lang="en-US" sz="1200" dirty="0"/>
                    </a:p>
                  </a:txBody>
                  <a:tcPr marL="91450" marR="91450"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</a:t>
                      </a:r>
                      <a:endParaRPr lang="en-US" sz="1200" dirty="0"/>
                    </a:p>
                  </a:txBody>
                  <a:tcPr marL="91450" marR="91450" marT="45715" marB="4571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C582AB6-8CFF-C641-A2B6-F4B105965702}"/>
              </a:ext>
            </a:extLst>
          </p:cNvPr>
          <p:cNvSpPr txBox="1"/>
          <p:nvPr/>
        </p:nvSpPr>
        <p:spPr>
          <a:xfrm>
            <a:off x="8910216" y="4082749"/>
            <a:ext cx="1819729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CNI: calcineurin inhibitors</a:t>
            </a:r>
          </a:p>
          <a:p>
            <a:r>
              <a:rPr lang="en-US" sz="1050" dirty="0"/>
              <a:t>MMF: mycophenolate mofetil</a:t>
            </a:r>
          </a:p>
          <a:p>
            <a:r>
              <a:rPr lang="en-US" sz="1050" dirty="0" err="1"/>
              <a:t>mTORi</a:t>
            </a:r>
            <a:r>
              <a:rPr lang="en-US" sz="1050" dirty="0"/>
              <a:t>: mTOR inhibitors</a:t>
            </a:r>
          </a:p>
        </p:txBody>
      </p:sp>
      <p:pic>
        <p:nvPicPr>
          <p:cNvPr id="10" name="Picture 9" descr="A close-up of a foot&#10;&#10;Description automatically generated with medium confidence">
            <a:extLst>
              <a:ext uri="{FF2B5EF4-FFF2-40B4-BE49-F238E27FC236}">
                <a16:creationId xmlns:a16="http://schemas.microsoft.com/office/drawing/2014/main" id="{C43C2661-153C-9C4B-A427-8F6C528D07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9699" y="1751467"/>
            <a:ext cx="1358900" cy="1231900"/>
          </a:xfrm>
          <a:prstGeom prst="rect">
            <a:avLst/>
          </a:prstGeom>
        </p:spPr>
      </p:pic>
      <p:pic>
        <p:nvPicPr>
          <p:cNvPr id="9" name="Content Placeholder 10" descr="Chart, line chart&#10;&#10;Description automatically generated">
            <a:extLst>
              <a:ext uri="{FF2B5EF4-FFF2-40B4-BE49-F238E27FC236}">
                <a16:creationId xmlns:a16="http://schemas.microsoft.com/office/drawing/2014/main" id="{B10B92DB-33FA-0842-A5B9-EB469FB570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279699" y="4146064"/>
            <a:ext cx="3140012" cy="2260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40F187-16E3-834A-9B4C-FBC66C41A440}"/>
              </a:ext>
            </a:extLst>
          </p:cNvPr>
          <p:cNvSpPr txBox="1"/>
          <p:nvPr/>
        </p:nvSpPr>
        <p:spPr>
          <a:xfrm>
            <a:off x="891498" y="6301331"/>
            <a:ext cx="229902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HR 0.38 (0.19-0.75), p=0.005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269F89-457C-474E-A09A-072EE68654B5}"/>
              </a:ext>
            </a:extLst>
          </p:cNvPr>
          <p:cNvSpPr txBox="1"/>
          <p:nvPr/>
        </p:nvSpPr>
        <p:spPr>
          <a:xfrm>
            <a:off x="2747899" y="5245157"/>
            <a:ext cx="1048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No Statin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B6D601-B61C-DC4E-9B24-939DAAA12C7E}"/>
              </a:ext>
            </a:extLst>
          </p:cNvPr>
          <p:cNvSpPr txBox="1"/>
          <p:nvPr/>
        </p:nvSpPr>
        <p:spPr>
          <a:xfrm>
            <a:off x="2773018" y="4439265"/>
            <a:ext cx="72475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Statin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A02FDA-EA2B-744B-9D36-2BD7A4E40B69}"/>
              </a:ext>
            </a:extLst>
          </p:cNvPr>
          <p:cNvSpPr/>
          <p:nvPr/>
        </p:nvSpPr>
        <p:spPr>
          <a:xfrm>
            <a:off x="19227" y="4217405"/>
            <a:ext cx="224614" cy="18288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picture containing cosmetic&#10;&#10;Description automatically generated">
            <a:extLst>
              <a:ext uri="{FF2B5EF4-FFF2-40B4-BE49-F238E27FC236}">
                <a16:creationId xmlns:a16="http://schemas.microsoft.com/office/drawing/2014/main" id="{1E4044D0-C5FD-D144-A5F7-C2250AB5E3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3252" y="5150941"/>
            <a:ext cx="965200" cy="901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A44885-EC63-F449-8ABB-67825369BF38}"/>
              </a:ext>
            </a:extLst>
          </p:cNvPr>
          <p:cNvSpPr txBox="1"/>
          <p:nvPr/>
        </p:nvSpPr>
        <p:spPr>
          <a:xfrm>
            <a:off x="453061" y="1854186"/>
            <a:ext cx="33433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Bariatric surgery in LT candidates and recipients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18.8% on waiting list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29.1% at same time as LT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52.1% post-LT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085418-7C84-9740-8CC1-130765710C8E}"/>
              </a:ext>
            </a:extLst>
          </p:cNvPr>
          <p:cNvSpPr txBox="1"/>
          <p:nvPr/>
        </p:nvSpPr>
        <p:spPr>
          <a:xfrm>
            <a:off x="1242102" y="6581001"/>
            <a:ext cx="15057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Rinella M, CGH, 2023</a:t>
            </a:r>
          </a:p>
        </p:txBody>
      </p:sp>
    </p:spTree>
    <p:extLst>
      <p:ext uri="{BB962C8B-B14F-4D97-AF65-F5344CB8AC3E}">
        <p14:creationId xmlns:p14="http://schemas.microsoft.com/office/powerpoint/2010/main" val="217005568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24324</TotalTime>
  <Words>1319</Words>
  <Application>Microsoft Macintosh PowerPoint</Application>
  <PresentationFormat>Widescreen</PresentationFormat>
  <Paragraphs>293</Paragraphs>
  <Slides>21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AdvGulliv-R</vt:lpstr>
      <vt:lpstr>Arial</vt:lpstr>
      <vt:lpstr>BlinkMacSystemFont</vt:lpstr>
      <vt:lpstr>Calibri</vt:lpstr>
      <vt:lpstr>Calibri Light</vt:lpstr>
      <vt:lpstr>Courier New</vt:lpstr>
      <vt:lpstr>system-ui</vt:lpstr>
      <vt:lpstr>Wingdings</vt:lpstr>
      <vt:lpstr>Office Theme</vt:lpstr>
      <vt:lpstr>Liver Transplantation Today &amp; Tomorrow</vt:lpstr>
      <vt:lpstr>Global Burden of Cirrhosis Mortality</vt:lpstr>
      <vt:lpstr>PowerPoint Presentation</vt:lpstr>
      <vt:lpstr>Alcohol-Associated Liver Disease: Recent Trends</vt:lpstr>
      <vt:lpstr>Early LT for AH: Acceptable Outcomes</vt:lpstr>
      <vt:lpstr>PowerPoint Presentation</vt:lpstr>
      <vt:lpstr>NASH is Rapidly Rising Indication for LT Globally</vt:lpstr>
      <vt:lpstr>NASH and Risk of Recurrent Disease: Inevitable?</vt:lpstr>
      <vt:lpstr>NASH in LT Setting  Prevention and Treatment of Recurrence</vt:lpstr>
      <vt:lpstr>Liver Transplantation for HCC</vt:lpstr>
      <vt:lpstr>Expanding Transplant Oncology </vt:lpstr>
      <vt:lpstr>~1 in 5 will die waiting for LT</vt:lpstr>
      <vt:lpstr>Expanding the Supply of Donors</vt:lpstr>
      <vt:lpstr>Foster Functional Recovery of Marginal Donor Organs</vt:lpstr>
      <vt:lpstr>Potentially Achievable Outcomes with Machine Perfusion </vt:lpstr>
      <vt:lpstr>Long-Term Patient and Graft Survival</vt:lpstr>
      <vt:lpstr>Major Changes in Metabolic Risk Profiles Post-LT</vt:lpstr>
      <vt:lpstr>Prevention and Treatment of Long-Term  IMS Complications</vt:lpstr>
      <vt:lpstr>Most Desirable Outcome:  IMS Withdrawal</vt:lpstr>
      <vt:lpstr>PowerPoint Presentation</vt:lpstr>
      <vt:lpstr>PowerPoint Presentation</vt:lpstr>
    </vt:vector>
  </TitlesOfParts>
  <Company>UCSF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AIMS</dc:title>
  <dc:creator>Varun Saxena</dc:creator>
  <cp:lastModifiedBy>Terrault, Norah</cp:lastModifiedBy>
  <cp:revision>800</cp:revision>
  <cp:lastPrinted>2019-01-14T07:12:18Z</cp:lastPrinted>
  <dcterms:created xsi:type="dcterms:W3CDTF">2015-01-28T16:16:28Z</dcterms:created>
  <dcterms:modified xsi:type="dcterms:W3CDTF">2023-03-24T14:41:01Z</dcterms:modified>
</cp:coreProperties>
</file>