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5228" r:id="rId2"/>
    <p:sldMasterId id="2147485242" r:id="rId3"/>
    <p:sldMasterId id="2147485257" r:id="rId4"/>
    <p:sldMasterId id="2147485424" r:id="rId5"/>
    <p:sldMasterId id="2147485436" r:id="rId6"/>
    <p:sldMasterId id="2147485451" r:id="rId7"/>
  </p:sldMasterIdLst>
  <p:notesMasterIdLst>
    <p:notesMasterId r:id="rId35"/>
  </p:notesMasterIdLst>
  <p:sldIdLst>
    <p:sldId id="332" r:id="rId8"/>
    <p:sldId id="2500" r:id="rId9"/>
    <p:sldId id="2501" r:id="rId10"/>
    <p:sldId id="1898" r:id="rId11"/>
    <p:sldId id="2502" r:id="rId12"/>
    <p:sldId id="2147376112" r:id="rId13"/>
    <p:sldId id="2147376114" r:id="rId14"/>
    <p:sldId id="2147376178" r:id="rId15"/>
    <p:sldId id="1993219857" r:id="rId16"/>
    <p:sldId id="2147376180" r:id="rId17"/>
    <p:sldId id="2147376179" r:id="rId18"/>
    <p:sldId id="2147376181" r:id="rId19"/>
    <p:sldId id="2147376182" r:id="rId20"/>
    <p:sldId id="2147376184" r:id="rId21"/>
    <p:sldId id="2325" r:id="rId22"/>
    <p:sldId id="2147376186" r:id="rId23"/>
    <p:sldId id="2147376187" r:id="rId24"/>
    <p:sldId id="2147376188" r:id="rId25"/>
    <p:sldId id="2147376189" r:id="rId26"/>
    <p:sldId id="2479" r:id="rId27"/>
    <p:sldId id="2147376190" r:id="rId28"/>
    <p:sldId id="2147376191" r:id="rId29"/>
    <p:sldId id="2147376192" r:id="rId30"/>
    <p:sldId id="2147376193" r:id="rId31"/>
    <p:sldId id="2147376194" r:id="rId32"/>
    <p:sldId id="2147376195" r:id="rId33"/>
    <p:sldId id="2295" r:id="rId34"/>
  </p:sldIdLst>
  <p:sldSz cx="9144000" cy="5143500" type="screen16x9"/>
  <p:notesSz cx="6858000" cy="9144000"/>
  <p:defaultTextStyle>
    <a:defPPr>
      <a:defRPr lang="fr-F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ction par défaut" id="{D018AAC3-89DC-B141-80A8-4359AAF7EAE2}">
          <p14:sldIdLst>
            <p14:sldId id="332"/>
            <p14:sldId id="2500"/>
            <p14:sldId id="2501"/>
            <p14:sldId id="1898"/>
            <p14:sldId id="2502"/>
            <p14:sldId id="2147376112"/>
            <p14:sldId id="2147376114"/>
            <p14:sldId id="2147376178"/>
            <p14:sldId id="1993219857"/>
            <p14:sldId id="2147376180"/>
            <p14:sldId id="2147376179"/>
            <p14:sldId id="2147376181"/>
            <p14:sldId id="2147376182"/>
            <p14:sldId id="2147376184"/>
            <p14:sldId id="2325"/>
            <p14:sldId id="2147376186"/>
            <p14:sldId id="2147376187"/>
            <p14:sldId id="2147376188"/>
            <p14:sldId id="2147376189"/>
            <p14:sldId id="2479"/>
            <p14:sldId id="2147376190"/>
            <p14:sldId id="2147376191"/>
            <p14:sldId id="2147376192"/>
            <p14:sldId id="2147376193"/>
            <p14:sldId id="2147376194"/>
            <p14:sldId id="2147376195"/>
          </p14:sldIdLst>
        </p14:section>
        <p14:section name="Section sans titre" id="{796F0281-F877-4344-928C-81D4C29E0777}">
          <p14:sldIdLst>
            <p14:sldId id="2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lpas, Catherine [JACFR]" initials="NC[" lastIdx="1" clrIdx="0"/>
  <p:cmAuthor id="1" name="Michelle Cheung" initials="M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8C5CF"/>
    <a:srgbClr val="A8D6DD"/>
    <a:srgbClr val="952F01"/>
    <a:srgbClr val="008000"/>
    <a:srgbClr val="FFAD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3" autoAdjust="0"/>
    <p:restoredTop sz="96405" autoAdjust="0"/>
  </p:normalViewPr>
  <p:slideViewPr>
    <p:cSldViewPr>
      <p:cViewPr>
        <p:scale>
          <a:sx n="106" d="100"/>
          <a:sy n="106" d="100"/>
        </p:scale>
        <p:origin x="2456" y="1184"/>
      </p:cViewPr>
      <p:guideLst>
        <p:guide orient="horz" pos="2160"/>
        <p:guide pos="2880"/>
        <p:guide orient="horz" pos="1620"/>
      </p:guideLst>
    </p:cSldViewPr>
  </p:slideViewPr>
  <p:notesTextViewPr>
    <p:cViewPr>
      <p:scale>
        <a:sx n="100" d="100"/>
        <a:sy n="100" d="100"/>
      </p:scale>
      <p:origin x="0" y="0"/>
    </p:cViewPr>
  </p:notesTextViewPr>
  <p:sorterViewPr>
    <p:cViewPr>
      <p:scale>
        <a:sx n="100" d="100"/>
        <a:sy n="100" d="100"/>
      </p:scale>
      <p:origin x="0" y="12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rgbClr val="FF9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 </c:v>
                </c:pt>
                <c:pt idx="1">
                  <c:v> </c:v>
                </c:pt>
                <c:pt idx="2">
                  <c:v> </c:v>
                </c:pt>
                <c:pt idx="3">
                  <c:v> </c:v>
                </c:pt>
                <c:pt idx="4">
                  <c:v> </c:v>
                </c:pt>
              </c:strCache>
            </c:strRef>
          </c:cat>
          <c:val>
            <c:numRef>
              <c:f>Feuil1!$B$2:$B$6</c:f>
              <c:numCache>
                <c:formatCode>General</c:formatCode>
                <c:ptCount val="5"/>
                <c:pt idx="0">
                  <c:v>9</c:v>
                </c:pt>
                <c:pt idx="1">
                  <c:v>33</c:v>
                </c:pt>
                <c:pt idx="2">
                  <c:v>67</c:v>
                </c:pt>
                <c:pt idx="3">
                  <c:v>67</c:v>
                </c:pt>
                <c:pt idx="4">
                  <c:v>81</c:v>
                </c:pt>
              </c:numCache>
            </c:numRef>
          </c:val>
          <c:extLst>
            <c:ext xmlns:c16="http://schemas.microsoft.com/office/drawing/2014/chart" uri="{C3380CC4-5D6E-409C-BE32-E72D297353CC}">
              <c16:uniqueId val="{00000000-5D47-2D45-B3D7-C47B6F520418}"/>
            </c:ext>
          </c:extLst>
        </c:ser>
        <c:ser>
          <c:idx val="1"/>
          <c:order val="1"/>
          <c:tx>
            <c:strRef>
              <c:f>Feuil1!$C$1</c:f>
              <c:strCache>
                <c:ptCount val="1"/>
                <c:pt idx="0">
                  <c:v>Série 2</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 </c:v>
                </c:pt>
                <c:pt idx="1">
                  <c:v> </c:v>
                </c:pt>
                <c:pt idx="2">
                  <c:v> </c:v>
                </c:pt>
                <c:pt idx="3">
                  <c:v> </c:v>
                </c:pt>
                <c:pt idx="4">
                  <c:v> </c:v>
                </c:pt>
              </c:strCache>
            </c:strRef>
          </c:cat>
          <c:val>
            <c:numRef>
              <c:f>Feuil1!$C$2:$C$6</c:f>
              <c:numCache>
                <c:formatCode>General</c:formatCode>
                <c:ptCount val="5"/>
                <c:pt idx="0">
                  <c:v>0</c:v>
                </c:pt>
                <c:pt idx="1">
                  <c:v>1</c:v>
                </c:pt>
                <c:pt idx="2">
                  <c:v>45</c:v>
                </c:pt>
                <c:pt idx="3">
                  <c:v>56</c:v>
                </c:pt>
                <c:pt idx="4">
                  <c:v>63</c:v>
                </c:pt>
              </c:numCache>
            </c:numRef>
          </c:val>
          <c:extLst>
            <c:ext xmlns:c16="http://schemas.microsoft.com/office/drawing/2014/chart" uri="{C3380CC4-5D6E-409C-BE32-E72D297353CC}">
              <c16:uniqueId val="{00000001-5D47-2D45-B3D7-C47B6F520418}"/>
            </c:ext>
          </c:extLst>
        </c:ser>
        <c:dLbls>
          <c:showLegendKey val="0"/>
          <c:showVal val="0"/>
          <c:showCatName val="0"/>
          <c:showSerName val="0"/>
          <c:showPercent val="0"/>
          <c:showBubbleSize val="0"/>
        </c:dLbls>
        <c:gapWidth val="150"/>
        <c:axId val="162787328"/>
        <c:axId val="162788864"/>
      </c:barChart>
      <c:catAx>
        <c:axId val="1627873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62788864"/>
        <c:crosses val="autoZero"/>
        <c:auto val="1"/>
        <c:lblAlgn val="ctr"/>
        <c:lblOffset val="100"/>
        <c:noMultiLvlLbl val="0"/>
      </c:catAx>
      <c:valAx>
        <c:axId val="162788864"/>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rgbClr val="333399"/>
                </a:solidFill>
                <a:latin typeface="Calibri" panose="020F0502020204030204" pitchFamily="34" charset="0"/>
                <a:ea typeface="Calibri" panose="020F0502020204030204" pitchFamily="34" charset="0"/>
                <a:cs typeface="Calibri" panose="020F0502020204030204" pitchFamily="34" charset="0"/>
              </a:defRPr>
            </a:pPr>
            <a:endParaRPr lang="fr-FR"/>
          </a:p>
        </c:txPr>
        <c:crossAx val="162787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64782527184102E-2"/>
          <c:y val="0.10747795929977648"/>
          <c:w val="0.79426278352029378"/>
          <c:h val="0.77687290096802419"/>
        </c:manualLayout>
      </c:layout>
      <c:barChart>
        <c:barDir val="col"/>
        <c:grouping val="clustered"/>
        <c:varyColors val="0"/>
        <c:ser>
          <c:idx val="0"/>
          <c:order val="0"/>
          <c:tx>
            <c:strRef>
              <c:f>Feuil1!$B$1</c:f>
              <c:strCache>
                <c:ptCount val="1"/>
                <c:pt idx="0">
                  <c:v>BLV</c:v>
                </c:pt>
              </c:strCache>
            </c:strRef>
          </c:tx>
          <c:spPr>
            <a:solidFill>
              <a:srgbClr val="418AB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Trebuchet MS" panose="020B0603020202020204"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FU M6</c:v>
                </c:pt>
              </c:strCache>
            </c:strRef>
          </c:cat>
          <c:val>
            <c:numRef>
              <c:f>Feuil1!$B$2</c:f>
              <c:numCache>
                <c:formatCode>General</c:formatCode>
                <c:ptCount val="1"/>
                <c:pt idx="0">
                  <c:v>40</c:v>
                </c:pt>
              </c:numCache>
            </c:numRef>
          </c:val>
          <c:extLst>
            <c:ext xmlns:c16="http://schemas.microsoft.com/office/drawing/2014/chart" uri="{C3380CC4-5D6E-409C-BE32-E72D297353CC}">
              <c16:uniqueId val="{00000000-1622-514E-BFA6-26351EC9478E}"/>
            </c:ext>
          </c:extLst>
        </c:ser>
        <c:ser>
          <c:idx val="1"/>
          <c:order val="1"/>
          <c:tx>
            <c:strRef>
              <c:f>Feuil1!$C$1</c:f>
              <c:strCache>
                <c:ptCount val="1"/>
                <c:pt idx="0">
                  <c:v>Column1</c:v>
                </c:pt>
              </c:strCache>
            </c:strRef>
          </c:tx>
          <c:spPr>
            <a:solidFill>
              <a:srgbClr val="F69200"/>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Trebuchet MS" panose="020B0603020202020204"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FU M6</c:v>
                </c:pt>
              </c:strCache>
            </c:strRef>
          </c:cat>
          <c:val>
            <c:numRef>
              <c:f>Feuil1!$C$2</c:f>
              <c:numCache>
                <c:formatCode>General</c:formatCode>
                <c:ptCount val="1"/>
              </c:numCache>
            </c:numRef>
          </c:val>
          <c:extLst>
            <c:ext xmlns:c16="http://schemas.microsoft.com/office/drawing/2014/chart" uri="{C3380CC4-5D6E-409C-BE32-E72D297353CC}">
              <c16:uniqueId val="{00000001-1622-514E-BFA6-26351EC9478E}"/>
            </c:ext>
          </c:extLst>
        </c:ser>
        <c:ser>
          <c:idx val="2"/>
          <c:order val="2"/>
          <c:tx>
            <c:strRef>
              <c:f>Feuil1!$D$1</c:f>
              <c:strCache>
                <c:ptCount val="1"/>
                <c:pt idx="0">
                  <c:v>BLV+PEG</c:v>
                </c:pt>
              </c:strCache>
            </c:strRef>
          </c:tx>
          <c:spPr>
            <a:solidFill>
              <a:srgbClr val="F69200"/>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Trebuchet MS" panose="020B0603020202020204"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FU M6</c:v>
                </c:pt>
              </c:strCache>
            </c:strRef>
          </c:cat>
          <c:val>
            <c:numRef>
              <c:f>Feuil1!$D$2</c:f>
              <c:numCache>
                <c:formatCode>General</c:formatCode>
                <c:ptCount val="1"/>
                <c:pt idx="0">
                  <c:v>17</c:v>
                </c:pt>
              </c:numCache>
            </c:numRef>
          </c:val>
          <c:extLst>
            <c:ext xmlns:c16="http://schemas.microsoft.com/office/drawing/2014/chart" uri="{C3380CC4-5D6E-409C-BE32-E72D297353CC}">
              <c16:uniqueId val="{00000002-1622-514E-BFA6-26351EC9478E}"/>
            </c:ext>
          </c:extLst>
        </c:ser>
        <c:dLbls>
          <c:showLegendKey val="0"/>
          <c:showVal val="1"/>
          <c:showCatName val="0"/>
          <c:showSerName val="0"/>
          <c:showPercent val="0"/>
          <c:showBubbleSize val="0"/>
        </c:dLbls>
        <c:gapWidth val="50"/>
        <c:axId val="278883296"/>
        <c:axId val="278886040"/>
      </c:barChart>
      <c:catAx>
        <c:axId val="2788832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Trebuchet MS" panose="020B0603020202020204" pitchFamily="34" charset="0"/>
                <a:ea typeface="+mn-ea"/>
                <a:cs typeface="+mn-cs"/>
              </a:defRPr>
            </a:pPr>
            <a:endParaRPr lang="fr-FR"/>
          </a:p>
        </c:txPr>
        <c:crossAx val="278886040"/>
        <c:crosses val="autoZero"/>
        <c:auto val="1"/>
        <c:lblAlgn val="ctr"/>
        <c:lblOffset val="10"/>
        <c:noMultiLvlLbl val="0"/>
      </c:catAx>
      <c:valAx>
        <c:axId val="278886040"/>
        <c:scaling>
          <c:orientation val="minMax"/>
          <c:max val="100"/>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800" b="0" i="0" u="none" strike="noStrike" kern="1200" baseline="0">
                <a:solidFill>
                  <a:schemeClr val="tx1"/>
                </a:solidFill>
                <a:latin typeface="Trebuchet MS" panose="020B0603020202020204" pitchFamily="34" charset="0"/>
                <a:ea typeface="+mn-ea"/>
                <a:cs typeface="+mn-cs"/>
              </a:defRPr>
            </a:pPr>
            <a:endParaRPr lang="fr-FR"/>
          </a:p>
        </c:txPr>
        <c:crossAx val="278883296"/>
        <c:crosses val="autoZero"/>
        <c:crossBetween val="between"/>
        <c:majorUnit val="25"/>
      </c:valAx>
      <c:spPr>
        <a:noFill/>
        <a:ln>
          <a:noFill/>
        </a:ln>
        <a:effectLst/>
      </c:spPr>
    </c:plotArea>
    <c:legend>
      <c:legendPos val="t"/>
      <c:legendEntry>
        <c:idx val="1"/>
        <c:delete val="1"/>
      </c:legendEntry>
      <c:layout>
        <c:manualLayout>
          <c:xMode val="edge"/>
          <c:yMode val="edge"/>
          <c:x val="0.30125844581700556"/>
          <c:y val="0.35340406364836419"/>
          <c:w val="0.5014791175903035"/>
          <c:h val="7.827259856468339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Trebuchet MS" panose="020B0603020202020204" pitchFamily="34"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Trebuchet MS" panose="020B0603020202020204" pitchFamily="34" charset="0"/>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A25D7A-9977-0942-B53A-16A85F172BAD}" type="doc">
      <dgm:prSet loTypeId="urn:microsoft.com/office/officeart/2005/8/layout/matrix1" loCatId="" qsTypeId="urn:microsoft.com/office/officeart/2005/8/quickstyle/3d7" qsCatId="3D" csTypeId="urn:microsoft.com/office/officeart/2005/8/colors/colorful1" csCatId="colorful" phldr="1"/>
      <dgm:spPr/>
      <dgm:t>
        <a:bodyPr/>
        <a:lstStyle/>
        <a:p>
          <a:endParaRPr lang="fr-FR"/>
        </a:p>
      </dgm:t>
    </dgm:pt>
    <dgm:pt modelId="{A0F21F3D-8D4C-6748-A484-DBB95DBE74BA}">
      <dgm:prSet phldrT="[Texte]"/>
      <dgm:spPr/>
      <dgm:t>
        <a:bodyPr/>
        <a:lstStyle/>
        <a:p>
          <a:r>
            <a:rPr lang="en-US" b="1" noProof="0" dirty="0"/>
            <a:t>Medical drugs; drugs/narcotics; alcohol</a:t>
          </a:r>
        </a:p>
      </dgm:t>
    </dgm:pt>
    <dgm:pt modelId="{67B94645-9BF3-BB4B-A49B-3BA025EBD479}" type="parTrans" cxnId="{BC000E30-A51E-E747-ABE2-3FC29A137E5F}">
      <dgm:prSet/>
      <dgm:spPr/>
      <dgm:t>
        <a:bodyPr/>
        <a:lstStyle/>
        <a:p>
          <a:endParaRPr lang="en-US" b="1" noProof="0" dirty="0"/>
        </a:p>
      </dgm:t>
    </dgm:pt>
    <dgm:pt modelId="{A1B60EDB-3CB3-9740-8A3E-7A3323F20965}" type="sibTrans" cxnId="{BC000E30-A51E-E747-ABE2-3FC29A137E5F}">
      <dgm:prSet/>
      <dgm:spPr/>
      <dgm:t>
        <a:bodyPr/>
        <a:lstStyle/>
        <a:p>
          <a:endParaRPr lang="en-US" b="1" noProof="0" dirty="0"/>
        </a:p>
      </dgm:t>
    </dgm:pt>
    <dgm:pt modelId="{9C66E02A-1A45-074B-A094-9F3A9C47BE13}">
      <dgm:prSet phldrT="[Texte]"/>
      <dgm:spPr/>
      <dgm:t>
        <a:bodyPr/>
        <a:lstStyle/>
        <a:p>
          <a:r>
            <a:rPr lang="en-US" b="1" noProof="0" dirty="0"/>
            <a:t>Chemical contaminants: toxins; occupational, some environmental, tobacco smoke</a:t>
          </a:r>
        </a:p>
      </dgm:t>
    </dgm:pt>
    <dgm:pt modelId="{66E2368B-4184-3242-B218-DA18176C59F9}" type="parTrans" cxnId="{3A1FFBC5-FB1C-5F49-A069-A19B78014424}">
      <dgm:prSet/>
      <dgm:spPr/>
      <dgm:t>
        <a:bodyPr/>
        <a:lstStyle/>
        <a:p>
          <a:endParaRPr lang="en-US" b="1" noProof="0" dirty="0"/>
        </a:p>
      </dgm:t>
    </dgm:pt>
    <dgm:pt modelId="{5D03D824-BDBF-4645-8C10-3292EEE7D066}" type="sibTrans" cxnId="{3A1FFBC5-FB1C-5F49-A069-A19B78014424}">
      <dgm:prSet/>
      <dgm:spPr/>
      <dgm:t>
        <a:bodyPr/>
        <a:lstStyle/>
        <a:p>
          <a:endParaRPr lang="en-US" b="1" noProof="0" dirty="0"/>
        </a:p>
      </dgm:t>
    </dgm:pt>
    <dgm:pt modelId="{132C8598-A3A3-5245-94B9-928C64C25F76}">
      <dgm:prSet phldrT="[Texte]"/>
      <dgm:spPr/>
      <dgm:t>
        <a:bodyPr/>
        <a:lstStyle/>
        <a:p>
          <a:r>
            <a:rPr lang="en-US" b="1" noProof="0" dirty="0"/>
            <a:t>Infectious agents: viruses, parasites, bacteria</a:t>
          </a:r>
        </a:p>
      </dgm:t>
    </dgm:pt>
    <dgm:pt modelId="{FB2DF4F9-0F06-F64F-B041-C39D89DBD077}" type="parTrans" cxnId="{0E801234-8605-0A4A-83BD-C0D0F0BDB9BE}">
      <dgm:prSet/>
      <dgm:spPr/>
      <dgm:t>
        <a:bodyPr/>
        <a:lstStyle/>
        <a:p>
          <a:endParaRPr lang="en-US" b="1" noProof="0" dirty="0"/>
        </a:p>
      </dgm:t>
    </dgm:pt>
    <dgm:pt modelId="{F19B7313-2CDE-F94B-9DD2-F8EF09ED8A5B}" type="sibTrans" cxnId="{0E801234-8605-0A4A-83BD-C0D0F0BDB9BE}">
      <dgm:prSet/>
      <dgm:spPr/>
      <dgm:t>
        <a:bodyPr/>
        <a:lstStyle/>
        <a:p>
          <a:endParaRPr lang="en-US" b="1" noProof="0" dirty="0"/>
        </a:p>
      </dgm:t>
    </dgm:pt>
    <dgm:pt modelId="{44A18BFE-79C6-3848-9E62-8BA9F0DB62AC}">
      <dgm:prSet phldrT="[Texte]"/>
      <dgm:spPr/>
      <dgm:t>
        <a:bodyPr/>
        <a:lstStyle/>
        <a:p>
          <a:r>
            <a:rPr lang="en-US" b="1" noProof="0" dirty="0"/>
            <a:t>Nutritional imbalance</a:t>
          </a:r>
        </a:p>
      </dgm:t>
    </dgm:pt>
    <dgm:pt modelId="{6B9B8450-67CE-F947-9E32-6A5A54B780CE}" type="parTrans" cxnId="{09B79BA8-0668-EB4F-B087-E7C4976A950D}">
      <dgm:prSet/>
      <dgm:spPr/>
      <dgm:t>
        <a:bodyPr/>
        <a:lstStyle/>
        <a:p>
          <a:endParaRPr lang="en-US" b="1" noProof="0" dirty="0"/>
        </a:p>
      </dgm:t>
    </dgm:pt>
    <dgm:pt modelId="{01FE016A-D8A2-FB4D-BFE6-09D15B27A10E}" type="sibTrans" cxnId="{09B79BA8-0668-EB4F-B087-E7C4976A950D}">
      <dgm:prSet/>
      <dgm:spPr/>
      <dgm:t>
        <a:bodyPr/>
        <a:lstStyle/>
        <a:p>
          <a:endParaRPr lang="en-US" b="1" noProof="0" dirty="0"/>
        </a:p>
      </dgm:t>
    </dgm:pt>
    <dgm:pt modelId="{25404084-1A85-AF4B-83D7-B69B828BEBCF}">
      <dgm:prSet phldrT="[Texte]"/>
      <dgm:spPr/>
      <dgm:t>
        <a:bodyPr/>
        <a:lstStyle/>
        <a:p>
          <a:r>
            <a:rPr lang="en-US" b="1" noProof="0" dirty="0"/>
            <a:t>Liver diseases</a:t>
          </a:r>
        </a:p>
      </dgm:t>
    </dgm:pt>
    <dgm:pt modelId="{62CC9B04-C833-A243-A255-7C60AD7F5C3B}" type="sibTrans" cxnId="{94C54CF7-132C-7549-B46C-B2E014E8A405}">
      <dgm:prSet/>
      <dgm:spPr/>
      <dgm:t>
        <a:bodyPr/>
        <a:lstStyle/>
        <a:p>
          <a:endParaRPr lang="en-US" b="1" noProof="0" dirty="0"/>
        </a:p>
      </dgm:t>
    </dgm:pt>
    <dgm:pt modelId="{DB9CD74D-D195-E040-99CD-CADF65AC7280}" type="parTrans" cxnId="{94C54CF7-132C-7549-B46C-B2E014E8A405}">
      <dgm:prSet/>
      <dgm:spPr/>
      <dgm:t>
        <a:bodyPr/>
        <a:lstStyle/>
        <a:p>
          <a:endParaRPr lang="en-US" b="1" noProof="0" dirty="0"/>
        </a:p>
      </dgm:t>
    </dgm:pt>
    <dgm:pt modelId="{A7F164F2-70F2-5741-922E-3C1C180D157B}" type="pres">
      <dgm:prSet presAssocID="{90A25D7A-9977-0942-B53A-16A85F172BAD}" presName="diagram" presStyleCnt="0">
        <dgm:presLayoutVars>
          <dgm:chMax val="1"/>
          <dgm:dir/>
          <dgm:animLvl val="ctr"/>
          <dgm:resizeHandles val="exact"/>
        </dgm:presLayoutVars>
      </dgm:prSet>
      <dgm:spPr/>
    </dgm:pt>
    <dgm:pt modelId="{85F7897E-D58D-3D4F-9BA5-CBBE56E59E1B}" type="pres">
      <dgm:prSet presAssocID="{90A25D7A-9977-0942-B53A-16A85F172BAD}" presName="matrix" presStyleCnt="0"/>
      <dgm:spPr/>
    </dgm:pt>
    <dgm:pt modelId="{B03764A7-7E1D-7244-BEA2-2576DA185683}" type="pres">
      <dgm:prSet presAssocID="{90A25D7A-9977-0942-B53A-16A85F172BAD}" presName="tile1" presStyleLbl="node1" presStyleIdx="0" presStyleCnt="4" custLinFactNeighborX="-6311"/>
      <dgm:spPr/>
    </dgm:pt>
    <dgm:pt modelId="{EC955D59-8192-3B44-9807-530FC830209C}" type="pres">
      <dgm:prSet presAssocID="{90A25D7A-9977-0942-B53A-16A85F172BAD}" presName="tile1text" presStyleLbl="node1" presStyleIdx="0" presStyleCnt="4">
        <dgm:presLayoutVars>
          <dgm:chMax val="0"/>
          <dgm:chPref val="0"/>
          <dgm:bulletEnabled val="1"/>
        </dgm:presLayoutVars>
      </dgm:prSet>
      <dgm:spPr/>
    </dgm:pt>
    <dgm:pt modelId="{963F9F4E-5825-E84F-A439-0D235AA04205}" type="pres">
      <dgm:prSet presAssocID="{90A25D7A-9977-0942-B53A-16A85F172BAD}" presName="tile2" presStyleLbl="node1" presStyleIdx="1" presStyleCnt="4"/>
      <dgm:spPr/>
    </dgm:pt>
    <dgm:pt modelId="{F2A07D7E-328D-2C4B-92A6-5D9EC5C50543}" type="pres">
      <dgm:prSet presAssocID="{90A25D7A-9977-0942-B53A-16A85F172BAD}" presName="tile2text" presStyleLbl="node1" presStyleIdx="1" presStyleCnt="4">
        <dgm:presLayoutVars>
          <dgm:chMax val="0"/>
          <dgm:chPref val="0"/>
          <dgm:bulletEnabled val="1"/>
        </dgm:presLayoutVars>
      </dgm:prSet>
      <dgm:spPr/>
    </dgm:pt>
    <dgm:pt modelId="{F0A52397-8A75-2542-9519-B78EA8872EE9}" type="pres">
      <dgm:prSet presAssocID="{90A25D7A-9977-0942-B53A-16A85F172BAD}" presName="tile3" presStyleLbl="node1" presStyleIdx="2" presStyleCnt="4"/>
      <dgm:spPr/>
    </dgm:pt>
    <dgm:pt modelId="{1AE612F3-49B2-4E41-8BAE-A907C7886FFB}" type="pres">
      <dgm:prSet presAssocID="{90A25D7A-9977-0942-B53A-16A85F172BAD}" presName="tile3text" presStyleLbl="node1" presStyleIdx="2" presStyleCnt="4">
        <dgm:presLayoutVars>
          <dgm:chMax val="0"/>
          <dgm:chPref val="0"/>
          <dgm:bulletEnabled val="1"/>
        </dgm:presLayoutVars>
      </dgm:prSet>
      <dgm:spPr/>
    </dgm:pt>
    <dgm:pt modelId="{E2FAAB55-F0BE-EF4B-A8A8-C9FA8844ECCF}" type="pres">
      <dgm:prSet presAssocID="{90A25D7A-9977-0942-B53A-16A85F172BAD}" presName="tile4" presStyleLbl="node1" presStyleIdx="3" presStyleCnt="4"/>
      <dgm:spPr/>
    </dgm:pt>
    <dgm:pt modelId="{F7F79786-D704-5940-BE16-6545858BF73E}" type="pres">
      <dgm:prSet presAssocID="{90A25D7A-9977-0942-B53A-16A85F172BAD}" presName="tile4text" presStyleLbl="node1" presStyleIdx="3" presStyleCnt="4">
        <dgm:presLayoutVars>
          <dgm:chMax val="0"/>
          <dgm:chPref val="0"/>
          <dgm:bulletEnabled val="1"/>
        </dgm:presLayoutVars>
      </dgm:prSet>
      <dgm:spPr/>
    </dgm:pt>
    <dgm:pt modelId="{5F36BA40-BDD6-C94B-A8A1-7149FAC65A43}" type="pres">
      <dgm:prSet presAssocID="{90A25D7A-9977-0942-B53A-16A85F172BAD}" presName="centerTile" presStyleLbl="fgShp" presStyleIdx="0" presStyleCnt="1" custLinFactNeighborX="2055" custLinFactNeighborY="0">
        <dgm:presLayoutVars>
          <dgm:chMax val="0"/>
          <dgm:chPref val="0"/>
        </dgm:presLayoutVars>
      </dgm:prSet>
      <dgm:spPr/>
    </dgm:pt>
  </dgm:ptLst>
  <dgm:cxnLst>
    <dgm:cxn modelId="{04A2F41C-FFAA-BD43-9ADB-B9BF3DA86661}" type="presOf" srcId="{44A18BFE-79C6-3848-9E62-8BA9F0DB62AC}" destId="{E2FAAB55-F0BE-EF4B-A8A8-C9FA8844ECCF}" srcOrd="0" destOrd="0" presId="urn:microsoft.com/office/officeart/2005/8/layout/matrix1"/>
    <dgm:cxn modelId="{D7DE261E-ACCD-104C-BBE6-FD5D110474E3}" type="presOf" srcId="{44A18BFE-79C6-3848-9E62-8BA9F0DB62AC}" destId="{F7F79786-D704-5940-BE16-6545858BF73E}" srcOrd="1" destOrd="0" presId="urn:microsoft.com/office/officeart/2005/8/layout/matrix1"/>
    <dgm:cxn modelId="{BC000E30-A51E-E747-ABE2-3FC29A137E5F}" srcId="{25404084-1A85-AF4B-83D7-B69B828BEBCF}" destId="{A0F21F3D-8D4C-6748-A484-DBB95DBE74BA}" srcOrd="0" destOrd="0" parTransId="{67B94645-9BF3-BB4B-A49B-3BA025EBD479}" sibTransId="{A1B60EDB-3CB3-9740-8A3E-7A3323F20965}"/>
    <dgm:cxn modelId="{0E801234-8605-0A4A-83BD-C0D0F0BDB9BE}" srcId="{25404084-1A85-AF4B-83D7-B69B828BEBCF}" destId="{132C8598-A3A3-5245-94B9-928C64C25F76}" srcOrd="2" destOrd="0" parTransId="{FB2DF4F9-0F06-F64F-B041-C39D89DBD077}" sibTransId="{F19B7313-2CDE-F94B-9DD2-F8EF09ED8A5B}"/>
    <dgm:cxn modelId="{B5EAAE4E-2ADC-394E-9CCA-27B545080317}" type="presOf" srcId="{A0F21F3D-8D4C-6748-A484-DBB95DBE74BA}" destId="{B03764A7-7E1D-7244-BEA2-2576DA185683}" srcOrd="0" destOrd="0" presId="urn:microsoft.com/office/officeart/2005/8/layout/matrix1"/>
    <dgm:cxn modelId="{4EB1D44E-99AA-EC43-BFE8-1C5EA5BFB73E}" type="presOf" srcId="{132C8598-A3A3-5245-94B9-928C64C25F76}" destId="{1AE612F3-49B2-4E41-8BAE-A907C7886FFB}" srcOrd="1" destOrd="0" presId="urn:microsoft.com/office/officeart/2005/8/layout/matrix1"/>
    <dgm:cxn modelId="{C32F2451-0BD1-6C4D-A22C-F5D457F83F86}" type="presOf" srcId="{25404084-1A85-AF4B-83D7-B69B828BEBCF}" destId="{5F36BA40-BDD6-C94B-A8A1-7149FAC65A43}" srcOrd="0" destOrd="0" presId="urn:microsoft.com/office/officeart/2005/8/layout/matrix1"/>
    <dgm:cxn modelId="{D5313460-5A63-C54B-A5D2-B9E3F49B0515}" type="presOf" srcId="{132C8598-A3A3-5245-94B9-928C64C25F76}" destId="{F0A52397-8A75-2542-9519-B78EA8872EE9}" srcOrd="0" destOrd="0" presId="urn:microsoft.com/office/officeart/2005/8/layout/matrix1"/>
    <dgm:cxn modelId="{98622C95-E40C-2A4C-917B-4FFC38A820C7}" type="presOf" srcId="{A0F21F3D-8D4C-6748-A484-DBB95DBE74BA}" destId="{EC955D59-8192-3B44-9807-530FC830209C}" srcOrd="1" destOrd="0" presId="urn:microsoft.com/office/officeart/2005/8/layout/matrix1"/>
    <dgm:cxn modelId="{0FA9009B-9256-AF40-ADC8-562DD4325D5D}" type="presOf" srcId="{9C66E02A-1A45-074B-A094-9F3A9C47BE13}" destId="{963F9F4E-5825-E84F-A439-0D235AA04205}" srcOrd="0" destOrd="0" presId="urn:microsoft.com/office/officeart/2005/8/layout/matrix1"/>
    <dgm:cxn modelId="{09B79BA8-0668-EB4F-B087-E7C4976A950D}" srcId="{25404084-1A85-AF4B-83D7-B69B828BEBCF}" destId="{44A18BFE-79C6-3848-9E62-8BA9F0DB62AC}" srcOrd="3" destOrd="0" parTransId="{6B9B8450-67CE-F947-9E32-6A5A54B780CE}" sibTransId="{01FE016A-D8A2-FB4D-BFE6-09D15B27A10E}"/>
    <dgm:cxn modelId="{BB9D44B5-ADA3-BD4F-80EC-F4093F2CD166}" type="presOf" srcId="{90A25D7A-9977-0942-B53A-16A85F172BAD}" destId="{A7F164F2-70F2-5741-922E-3C1C180D157B}" srcOrd="0" destOrd="0" presId="urn:microsoft.com/office/officeart/2005/8/layout/matrix1"/>
    <dgm:cxn modelId="{3A1FFBC5-FB1C-5F49-A069-A19B78014424}" srcId="{25404084-1A85-AF4B-83D7-B69B828BEBCF}" destId="{9C66E02A-1A45-074B-A094-9F3A9C47BE13}" srcOrd="1" destOrd="0" parTransId="{66E2368B-4184-3242-B218-DA18176C59F9}" sibTransId="{5D03D824-BDBF-4645-8C10-3292EEE7D066}"/>
    <dgm:cxn modelId="{07C747DE-565B-3049-AA5B-3A5A4E7BE134}" type="presOf" srcId="{9C66E02A-1A45-074B-A094-9F3A9C47BE13}" destId="{F2A07D7E-328D-2C4B-92A6-5D9EC5C50543}" srcOrd="1" destOrd="0" presId="urn:microsoft.com/office/officeart/2005/8/layout/matrix1"/>
    <dgm:cxn modelId="{94C54CF7-132C-7549-B46C-B2E014E8A405}" srcId="{90A25D7A-9977-0942-B53A-16A85F172BAD}" destId="{25404084-1A85-AF4B-83D7-B69B828BEBCF}" srcOrd="0" destOrd="0" parTransId="{DB9CD74D-D195-E040-99CD-CADF65AC7280}" sibTransId="{62CC9B04-C833-A243-A255-7C60AD7F5C3B}"/>
    <dgm:cxn modelId="{9FE08F21-8568-DB46-9A06-01411E08961B}" type="presParOf" srcId="{A7F164F2-70F2-5741-922E-3C1C180D157B}" destId="{85F7897E-D58D-3D4F-9BA5-CBBE56E59E1B}" srcOrd="0" destOrd="0" presId="urn:microsoft.com/office/officeart/2005/8/layout/matrix1"/>
    <dgm:cxn modelId="{930E8177-7E3E-E543-AEF9-BAB4021EC7F4}" type="presParOf" srcId="{85F7897E-D58D-3D4F-9BA5-CBBE56E59E1B}" destId="{B03764A7-7E1D-7244-BEA2-2576DA185683}" srcOrd="0" destOrd="0" presId="urn:microsoft.com/office/officeart/2005/8/layout/matrix1"/>
    <dgm:cxn modelId="{4974D5DD-4652-C346-B10E-3452FA4854E6}" type="presParOf" srcId="{85F7897E-D58D-3D4F-9BA5-CBBE56E59E1B}" destId="{EC955D59-8192-3B44-9807-530FC830209C}" srcOrd="1" destOrd="0" presId="urn:microsoft.com/office/officeart/2005/8/layout/matrix1"/>
    <dgm:cxn modelId="{0BF4FE3C-2DEF-0540-8A41-02DFC1B406FC}" type="presParOf" srcId="{85F7897E-D58D-3D4F-9BA5-CBBE56E59E1B}" destId="{963F9F4E-5825-E84F-A439-0D235AA04205}" srcOrd="2" destOrd="0" presId="urn:microsoft.com/office/officeart/2005/8/layout/matrix1"/>
    <dgm:cxn modelId="{7E731CD4-D543-D24B-8D25-4AE7EFFCDFF3}" type="presParOf" srcId="{85F7897E-D58D-3D4F-9BA5-CBBE56E59E1B}" destId="{F2A07D7E-328D-2C4B-92A6-5D9EC5C50543}" srcOrd="3" destOrd="0" presId="urn:microsoft.com/office/officeart/2005/8/layout/matrix1"/>
    <dgm:cxn modelId="{31C279CA-8D60-0048-B324-5C0082D1675F}" type="presParOf" srcId="{85F7897E-D58D-3D4F-9BA5-CBBE56E59E1B}" destId="{F0A52397-8A75-2542-9519-B78EA8872EE9}" srcOrd="4" destOrd="0" presId="urn:microsoft.com/office/officeart/2005/8/layout/matrix1"/>
    <dgm:cxn modelId="{5139AB07-8C2A-C041-A542-2FE04A519E65}" type="presParOf" srcId="{85F7897E-D58D-3D4F-9BA5-CBBE56E59E1B}" destId="{1AE612F3-49B2-4E41-8BAE-A907C7886FFB}" srcOrd="5" destOrd="0" presId="urn:microsoft.com/office/officeart/2005/8/layout/matrix1"/>
    <dgm:cxn modelId="{768AB821-B2FA-2A40-AC53-EE648BFABDEA}" type="presParOf" srcId="{85F7897E-D58D-3D4F-9BA5-CBBE56E59E1B}" destId="{E2FAAB55-F0BE-EF4B-A8A8-C9FA8844ECCF}" srcOrd="6" destOrd="0" presId="urn:microsoft.com/office/officeart/2005/8/layout/matrix1"/>
    <dgm:cxn modelId="{DBF68794-8E89-AB4A-B13E-64D800B9CB32}" type="presParOf" srcId="{85F7897E-D58D-3D4F-9BA5-CBBE56E59E1B}" destId="{F7F79786-D704-5940-BE16-6545858BF73E}" srcOrd="7" destOrd="0" presId="urn:microsoft.com/office/officeart/2005/8/layout/matrix1"/>
    <dgm:cxn modelId="{D36B63CA-BEC7-CE4F-9C95-D06F3E9F5A58}" type="presParOf" srcId="{A7F164F2-70F2-5741-922E-3C1C180D157B}" destId="{5F36BA40-BDD6-C94B-A8A1-7149FAC65A4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7420BA-2BD4-6943-8BE8-31B4973553EA}" type="doc">
      <dgm:prSet loTypeId="urn:microsoft.com/office/officeart/2008/layout/VerticalCurvedList" loCatId="" qsTypeId="urn:microsoft.com/office/officeart/2005/8/quickstyle/3d7" qsCatId="3D" csTypeId="urn:microsoft.com/office/officeart/2005/8/colors/colorful2" csCatId="colorful" phldr="1"/>
      <dgm:spPr/>
      <dgm:t>
        <a:bodyPr/>
        <a:lstStyle/>
        <a:p>
          <a:endParaRPr lang="fr-FR"/>
        </a:p>
      </dgm:t>
    </dgm:pt>
    <dgm:pt modelId="{4D9CDA06-6565-104F-BBC6-14EF45CA60DD}">
      <dgm:prSet phldrT="[Texte]"/>
      <dgm:spPr/>
      <dgm:t>
        <a:bodyPr/>
        <a:lstStyle/>
        <a:p>
          <a:r>
            <a:rPr lang="fr-FR" dirty="0"/>
            <a:t> Pollution; </a:t>
          </a:r>
          <a:r>
            <a:rPr lang="fr-FR" dirty="0" err="1"/>
            <a:t>particles</a:t>
          </a:r>
          <a:r>
            <a:rPr lang="fr-FR" dirty="0"/>
            <a:t>;</a:t>
          </a:r>
        </a:p>
      </dgm:t>
    </dgm:pt>
    <dgm:pt modelId="{39720CC3-5BDA-7A4E-9E87-9C60DEBF8495}" type="parTrans" cxnId="{A02D496F-603B-A24C-AE76-F74AAA54938C}">
      <dgm:prSet/>
      <dgm:spPr/>
      <dgm:t>
        <a:bodyPr/>
        <a:lstStyle/>
        <a:p>
          <a:endParaRPr lang="fr-FR"/>
        </a:p>
      </dgm:t>
    </dgm:pt>
    <dgm:pt modelId="{420287C6-F8B1-694E-89D5-412447EA9012}" type="sibTrans" cxnId="{A02D496F-603B-A24C-AE76-F74AAA54938C}">
      <dgm:prSet/>
      <dgm:spPr/>
      <dgm:t>
        <a:bodyPr/>
        <a:lstStyle/>
        <a:p>
          <a:endParaRPr lang="fr-FR"/>
        </a:p>
      </dgm:t>
    </dgm:pt>
    <dgm:pt modelId="{A2DA7311-F2B1-0A43-A7D1-B48E964D0B67}">
      <dgm:prSet phldrT="[Texte]"/>
      <dgm:spPr/>
      <dgm:t>
        <a:bodyPr/>
        <a:lstStyle/>
        <a:p>
          <a:r>
            <a:rPr lang="fr-FR" dirty="0" err="1"/>
            <a:t>Stressor</a:t>
          </a:r>
          <a:r>
            <a:rPr lang="fr-FR" dirty="0"/>
            <a:t> combination</a:t>
          </a:r>
        </a:p>
      </dgm:t>
    </dgm:pt>
    <dgm:pt modelId="{019D9125-E84C-244B-B8BF-FF9B377843A0}" type="parTrans" cxnId="{454DC0BE-642F-6B41-BD38-B5992F4D5E9B}">
      <dgm:prSet/>
      <dgm:spPr/>
      <dgm:t>
        <a:bodyPr/>
        <a:lstStyle/>
        <a:p>
          <a:endParaRPr lang="fr-FR"/>
        </a:p>
      </dgm:t>
    </dgm:pt>
    <dgm:pt modelId="{BA7EB3A7-9049-3B48-9947-21063725A51D}" type="sibTrans" cxnId="{454DC0BE-642F-6B41-BD38-B5992F4D5E9B}">
      <dgm:prSet/>
      <dgm:spPr/>
      <dgm:t>
        <a:bodyPr/>
        <a:lstStyle/>
        <a:p>
          <a:endParaRPr lang="fr-FR"/>
        </a:p>
      </dgm:t>
    </dgm:pt>
    <dgm:pt modelId="{766941C2-1EC9-0645-986E-8FDCF4B41D07}">
      <dgm:prSet/>
      <dgm:spPr/>
      <dgm:t>
        <a:bodyPr/>
        <a:lstStyle/>
        <a:p>
          <a:r>
            <a:rPr lang="fr-FR" dirty="0" err="1"/>
            <a:t>internal</a:t>
          </a:r>
          <a:r>
            <a:rPr lang="fr-FR" dirty="0"/>
            <a:t> </a:t>
          </a:r>
          <a:r>
            <a:rPr lang="fr-FR" dirty="0" err="1"/>
            <a:t>pollutants</a:t>
          </a:r>
          <a:endParaRPr lang="fr-FR" dirty="0"/>
        </a:p>
      </dgm:t>
    </dgm:pt>
    <dgm:pt modelId="{ADAE6C79-B23B-5E4B-B2D3-371BD5AAD840}" type="parTrans" cxnId="{A56C5CC3-DAF5-084E-BCEE-FF0BBF70B2FB}">
      <dgm:prSet/>
      <dgm:spPr/>
    </dgm:pt>
    <dgm:pt modelId="{AE20FB8B-FC6A-6A4A-BE32-C4125010E2BC}" type="sibTrans" cxnId="{A56C5CC3-DAF5-084E-BCEE-FF0BBF70B2FB}">
      <dgm:prSet/>
      <dgm:spPr/>
    </dgm:pt>
    <dgm:pt modelId="{021D93EE-D8B4-624F-B145-8A73373DB9F5}">
      <dgm:prSet/>
      <dgm:spPr/>
      <dgm:t>
        <a:bodyPr/>
        <a:lstStyle/>
        <a:p>
          <a:r>
            <a:rPr lang="fr-FR" dirty="0"/>
            <a:t>Chemical mixtures </a:t>
          </a:r>
        </a:p>
      </dgm:t>
    </dgm:pt>
    <dgm:pt modelId="{43BB0158-E0DD-EE47-9628-AB5ABD2655FF}" type="parTrans" cxnId="{E6A1EF0E-7B00-7F44-A9D0-12BAF0C278C6}">
      <dgm:prSet/>
      <dgm:spPr/>
    </dgm:pt>
    <dgm:pt modelId="{C26B7B2F-5CB5-224C-9CB5-610EF67D236C}" type="sibTrans" cxnId="{E6A1EF0E-7B00-7F44-A9D0-12BAF0C278C6}">
      <dgm:prSet/>
      <dgm:spPr/>
    </dgm:pt>
    <dgm:pt modelId="{6D6AFE71-8B26-D343-AC3D-DF3D6514F476}">
      <dgm:prSet phldrT="[Texte]"/>
      <dgm:spPr/>
      <dgm:t>
        <a:bodyPr/>
        <a:lstStyle/>
        <a:p>
          <a:r>
            <a:rPr lang="fr-FR" dirty="0" err="1"/>
            <a:t>Microbiota</a:t>
          </a:r>
          <a:r>
            <a:rPr lang="fr-FR" dirty="0"/>
            <a:t> </a:t>
          </a:r>
          <a:r>
            <a:rPr lang="fr-FR" dirty="0" err="1"/>
            <a:t>metabolites</a:t>
          </a:r>
          <a:endParaRPr lang="fr-FR" dirty="0"/>
        </a:p>
      </dgm:t>
    </dgm:pt>
    <dgm:pt modelId="{C812490F-D967-6D4F-9D28-B03FFE50A07D}" type="sibTrans" cxnId="{1F9320BF-88CD-4540-9223-0C4A4B65F432}">
      <dgm:prSet/>
      <dgm:spPr/>
      <dgm:t>
        <a:bodyPr/>
        <a:lstStyle/>
        <a:p>
          <a:endParaRPr lang="fr-FR"/>
        </a:p>
      </dgm:t>
    </dgm:pt>
    <dgm:pt modelId="{8DE846AB-6602-0246-987F-DA474AC3CA77}" type="parTrans" cxnId="{1F9320BF-88CD-4540-9223-0C4A4B65F432}">
      <dgm:prSet/>
      <dgm:spPr/>
      <dgm:t>
        <a:bodyPr/>
        <a:lstStyle/>
        <a:p>
          <a:endParaRPr lang="fr-FR"/>
        </a:p>
      </dgm:t>
    </dgm:pt>
    <dgm:pt modelId="{B1C7539A-870A-A843-8D74-2257EB7220E1}" type="pres">
      <dgm:prSet presAssocID="{687420BA-2BD4-6943-8BE8-31B4973553EA}" presName="Name0" presStyleCnt="0">
        <dgm:presLayoutVars>
          <dgm:chMax val="7"/>
          <dgm:chPref val="7"/>
          <dgm:dir/>
        </dgm:presLayoutVars>
      </dgm:prSet>
      <dgm:spPr/>
    </dgm:pt>
    <dgm:pt modelId="{1DE3A95D-ADB4-3542-A72C-4A882F166102}" type="pres">
      <dgm:prSet presAssocID="{687420BA-2BD4-6943-8BE8-31B4973553EA}" presName="Name1" presStyleCnt="0"/>
      <dgm:spPr/>
    </dgm:pt>
    <dgm:pt modelId="{DC24A799-9B0D-C94D-88CD-7DD8C80F58C7}" type="pres">
      <dgm:prSet presAssocID="{687420BA-2BD4-6943-8BE8-31B4973553EA}" presName="cycle" presStyleCnt="0"/>
      <dgm:spPr/>
    </dgm:pt>
    <dgm:pt modelId="{D44735A2-F1FE-0041-B9EC-120CEC416866}" type="pres">
      <dgm:prSet presAssocID="{687420BA-2BD4-6943-8BE8-31B4973553EA}" presName="srcNode" presStyleLbl="node1" presStyleIdx="0" presStyleCnt="5"/>
      <dgm:spPr/>
    </dgm:pt>
    <dgm:pt modelId="{B5B66507-F6F2-7142-BBE5-CCE754856026}" type="pres">
      <dgm:prSet presAssocID="{687420BA-2BD4-6943-8BE8-31B4973553EA}" presName="conn" presStyleLbl="parChTrans1D2" presStyleIdx="0" presStyleCnt="1"/>
      <dgm:spPr/>
    </dgm:pt>
    <dgm:pt modelId="{A8B6DBDF-60FE-2F41-8645-507D6DF5D731}" type="pres">
      <dgm:prSet presAssocID="{687420BA-2BD4-6943-8BE8-31B4973553EA}" presName="extraNode" presStyleLbl="node1" presStyleIdx="0" presStyleCnt="5"/>
      <dgm:spPr/>
    </dgm:pt>
    <dgm:pt modelId="{44A0D729-C0BF-C248-8CEE-F36D7F48829F}" type="pres">
      <dgm:prSet presAssocID="{687420BA-2BD4-6943-8BE8-31B4973553EA}" presName="dstNode" presStyleLbl="node1" presStyleIdx="0" presStyleCnt="5"/>
      <dgm:spPr/>
    </dgm:pt>
    <dgm:pt modelId="{7314F063-CEA6-7149-BCDA-38369F602CCA}" type="pres">
      <dgm:prSet presAssocID="{4D9CDA06-6565-104F-BBC6-14EF45CA60DD}" presName="text_1" presStyleLbl="node1" presStyleIdx="0" presStyleCnt="5">
        <dgm:presLayoutVars>
          <dgm:bulletEnabled val="1"/>
        </dgm:presLayoutVars>
      </dgm:prSet>
      <dgm:spPr/>
    </dgm:pt>
    <dgm:pt modelId="{FCF33FB7-7F39-0B45-82DC-0D8CF7686E32}" type="pres">
      <dgm:prSet presAssocID="{4D9CDA06-6565-104F-BBC6-14EF45CA60DD}" presName="accent_1" presStyleCnt="0"/>
      <dgm:spPr/>
    </dgm:pt>
    <dgm:pt modelId="{71502694-DFBA-7749-BB3A-F503989363F8}" type="pres">
      <dgm:prSet presAssocID="{4D9CDA06-6565-104F-BBC6-14EF45CA60DD}" presName="accentRepeatNode" presStyleLbl="solidFgAcc1" presStyleIdx="0" presStyleCnt="5"/>
      <dgm:spPr/>
    </dgm:pt>
    <dgm:pt modelId="{8CB4BF57-1DC6-FD4F-B4A7-4D306BCC7F6D}" type="pres">
      <dgm:prSet presAssocID="{766941C2-1EC9-0645-986E-8FDCF4B41D07}" presName="text_2" presStyleLbl="node1" presStyleIdx="1" presStyleCnt="5">
        <dgm:presLayoutVars>
          <dgm:bulletEnabled val="1"/>
        </dgm:presLayoutVars>
      </dgm:prSet>
      <dgm:spPr/>
    </dgm:pt>
    <dgm:pt modelId="{903783A6-DE5A-7F46-8A5A-1DFD9438C7D5}" type="pres">
      <dgm:prSet presAssocID="{766941C2-1EC9-0645-986E-8FDCF4B41D07}" presName="accent_2" presStyleCnt="0"/>
      <dgm:spPr/>
    </dgm:pt>
    <dgm:pt modelId="{405502C6-AE5F-9B4D-89FB-58124BA081A5}" type="pres">
      <dgm:prSet presAssocID="{766941C2-1EC9-0645-986E-8FDCF4B41D07}" presName="accentRepeatNode" presStyleLbl="solidFgAcc1" presStyleIdx="1" presStyleCnt="5"/>
      <dgm:spPr/>
    </dgm:pt>
    <dgm:pt modelId="{3A278517-63AD-9C4D-95EB-6E5C27746637}" type="pres">
      <dgm:prSet presAssocID="{6D6AFE71-8B26-D343-AC3D-DF3D6514F476}" presName="text_3" presStyleLbl="node1" presStyleIdx="2" presStyleCnt="5">
        <dgm:presLayoutVars>
          <dgm:bulletEnabled val="1"/>
        </dgm:presLayoutVars>
      </dgm:prSet>
      <dgm:spPr/>
    </dgm:pt>
    <dgm:pt modelId="{38665F15-A7C0-C34C-855F-388568C00EA2}" type="pres">
      <dgm:prSet presAssocID="{6D6AFE71-8B26-D343-AC3D-DF3D6514F476}" presName="accent_3" presStyleCnt="0"/>
      <dgm:spPr/>
    </dgm:pt>
    <dgm:pt modelId="{A2C799A6-918C-7147-B706-6D2E782F6EEC}" type="pres">
      <dgm:prSet presAssocID="{6D6AFE71-8B26-D343-AC3D-DF3D6514F476}" presName="accentRepeatNode" presStyleLbl="solidFgAcc1" presStyleIdx="2" presStyleCnt="5"/>
      <dgm:spPr/>
    </dgm:pt>
    <dgm:pt modelId="{DC1B67E7-8EFB-8247-9E2B-5BE6CD5CCB89}" type="pres">
      <dgm:prSet presAssocID="{021D93EE-D8B4-624F-B145-8A73373DB9F5}" presName="text_4" presStyleLbl="node1" presStyleIdx="3" presStyleCnt="5">
        <dgm:presLayoutVars>
          <dgm:bulletEnabled val="1"/>
        </dgm:presLayoutVars>
      </dgm:prSet>
      <dgm:spPr/>
    </dgm:pt>
    <dgm:pt modelId="{65F49CF9-66D5-9848-81A7-FEDB7E0E7C97}" type="pres">
      <dgm:prSet presAssocID="{021D93EE-D8B4-624F-B145-8A73373DB9F5}" presName="accent_4" presStyleCnt="0"/>
      <dgm:spPr/>
    </dgm:pt>
    <dgm:pt modelId="{35FA58CF-FE5D-234E-8D66-74B6C409AB38}" type="pres">
      <dgm:prSet presAssocID="{021D93EE-D8B4-624F-B145-8A73373DB9F5}" presName="accentRepeatNode" presStyleLbl="solidFgAcc1" presStyleIdx="3" presStyleCnt="5"/>
      <dgm:spPr/>
    </dgm:pt>
    <dgm:pt modelId="{276BA32D-B4A5-BE45-AB47-2369B8BC8E1B}" type="pres">
      <dgm:prSet presAssocID="{A2DA7311-F2B1-0A43-A7D1-B48E964D0B67}" presName="text_5" presStyleLbl="node1" presStyleIdx="4" presStyleCnt="5">
        <dgm:presLayoutVars>
          <dgm:bulletEnabled val="1"/>
        </dgm:presLayoutVars>
      </dgm:prSet>
      <dgm:spPr/>
    </dgm:pt>
    <dgm:pt modelId="{17332CB0-6945-9B4C-B597-7E862D0F6F43}" type="pres">
      <dgm:prSet presAssocID="{A2DA7311-F2B1-0A43-A7D1-B48E964D0B67}" presName="accent_5" presStyleCnt="0"/>
      <dgm:spPr/>
    </dgm:pt>
    <dgm:pt modelId="{31FF3F3E-568C-3B4F-B084-3E1B276E004F}" type="pres">
      <dgm:prSet presAssocID="{A2DA7311-F2B1-0A43-A7D1-B48E964D0B67}" presName="accentRepeatNode" presStyleLbl="solidFgAcc1" presStyleIdx="4" presStyleCnt="5"/>
      <dgm:spPr/>
    </dgm:pt>
  </dgm:ptLst>
  <dgm:cxnLst>
    <dgm:cxn modelId="{E6A1EF0E-7B00-7F44-A9D0-12BAF0C278C6}" srcId="{687420BA-2BD4-6943-8BE8-31B4973553EA}" destId="{021D93EE-D8B4-624F-B145-8A73373DB9F5}" srcOrd="3" destOrd="0" parTransId="{43BB0158-E0DD-EE47-9628-AB5ABD2655FF}" sibTransId="{C26B7B2F-5CB5-224C-9CB5-610EF67D236C}"/>
    <dgm:cxn modelId="{49C19328-F1B4-F842-848C-886C95341475}" type="presOf" srcId="{420287C6-F8B1-694E-89D5-412447EA9012}" destId="{B5B66507-F6F2-7142-BBE5-CCE754856026}" srcOrd="0" destOrd="0" presId="urn:microsoft.com/office/officeart/2008/layout/VerticalCurvedList"/>
    <dgm:cxn modelId="{CE154861-6E13-724E-8DE2-3D1BCF61685C}" type="presOf" srcId="{021D93EE-D8B4-624F-B145-8A73373DB9F5}" destId="{DC1B67E7-8EFB-8247-9E2B-5BE6CD5CCB89}" srcOrd="0" destOrd="0" presId="urn:microsoft.com/office/officeart/2008/layout/VerticalCurvedList"/>
    <dgm:cxn modelId="{EF0CFA61-5704-024D-AD4D-CB1C550BD37B}" type="presOf" srcId="{6D6AFE71-8B26-D343-AC3D-DF3D6514F476}" destId="{3A278517-63AD-9C4D-95EB-6E5C27746637}" srcOrd="0" destOrd="0" presId="urn:microsoft.com/office/officeart/2008/layout/VerticalCurvedList"/>
    <dgm:cxn modelId="{A02D496F-603B-A24C-AE76-F74AAA54938C}" srcId="{687420BA-2BD4-6943-8BE8-31B4973553EA}" destId="{4D9CDA06-6565-104F-BBC6-14EF45CA60DD}" srcOrd="0" destOrd="0" parTransId="{39720CC3-5BDA-7A4E-9E87-9C60DEBF8495}" sibTransId="{420287C6-F8B1-694E-89D5-412447EA9012}"/>
    <dgm:cxn modelId="{5BBDAA7F-8C38-F744-A045-17C6AF408B86}" type="presOf" srcId="{766941C2-1EC9-0645-986E-8FDCF4B41D07}" destId="{8CB4BF57-1DC6-FD4F-B4A7-4D306BCC7F6D}" srcOrd="0" destOrd="0" presId="urn:microsoft.com/office/officeart/2008/layout/VerticalCurvedList"/>
    <dgm:cxn modelId="{454DC0BE-642F-6B41-BD38-B5992F4D5E9B}" srcId="{687420BA-2BD4-6943-8BE8-31B4973553EA}" destId="{A2DA7311-F2B1-0A43-A7D1-B48E964D0B67}" srcOrd="4" destOrd="0" parTransId="{019D9125-E84C-244B-B8BF-FF9B377843A0}" sibTransId="{BA7EB3A7-9049-3B48-9947-21063725A51D}"/>
    <dgm:cxn modelId="{1F9320BF-88CD-4540-9223-0C4A4B65F432}" srcId="{687420BA-2BD4-6943-8BE8-31B4973553EA}" destId="{6D6AFE71-8B26-D343-AC3D-DF3D6514F476}" srcOrd="2" destOrd="0" parTransId="{8DE846AB-6602-0246-987F-DA474AC3CA77}" sibTransId="{C812490F-D967-6D4F-9D28-B03FFE50A07D}"/>
    <dgm:cxn modelId="{A56C5CC3-DAF5-084E-BCEE-FF0BBF70B2FB}" srcId="{687420BA-2BD4-6943-8BE8-31B4973553EA}" destId="{766941C2-1EC9-0645-986E-8FDCF4B41D07}" srcOrd="1" destOrd="0" parTransId="{ADAE6C79-B23B-5E4B-B2D3-371BD5AAD840}" sibTransId="{AE20FB8B-FC6A-6A4A-BE32-C4125010E2BC}"/>
    <dgm:cxn modelId="{EF9539D6-9304-9F47-8764-65189338C642}" type="presOf" srcId="{A2DA7311-F2B1-0A43-A7D1-B48E964D0B67}" destId="{276BA32D-B4A5-BE45-AB47-2369B8BC8E1B}" srcOrd="0" destOrd="0" presId="urn:microsoft.com/office/officeart/2008/layout/VerticalCurvedList"/>
    <dgm:cxn modelId="{B51053DC-F742-C24A-A86E-94AAE779A280}" type="presOf" srcId="{687420BA-2BD4-6943-8BE8-31B4973553EA}" destId="{B1C7539A-870A-A843-8D74-2257EB7220E1}" srcOrd="0" destOrd="0" presId="urn:microsoft.com/office/officeart/2008/layout/VerticalCurvedList"/>
    <dgm:cxn modelId="{7B1AA6FA-EBEB-4946-B6BB-52FC19CDC42E}" type="presOf" srcId="{4D9CDA06-6565-104F-BBC6-14EF45CA60DD}" destId="{7314F063-CEA6-7149-BCDA-38369F602CCA}" srcOrd="0" destOrd="0" presId="urn:microsoft.com/office/officeart/2008/layout/VerticalCurvedList"/>
    <dgm:cxn modelId="{27C3A24D-5AC7-D744-9E3E-E09F231CEFCF}" type="presParOf" srcId="{B1C7539A-870A-A843-8D74-2257EB7220E1}" destId="{1DE3A95D-ADB4-3542-A72C-4A882F166102}" srcOrd="0" destOrd="0" presId="urn:microsoft.com/office/officeart/2008/layout/VerticalCurvedList"/>
    <dgm:cxn modelId="{AEB40ECC-5005-4C46-8BBF-EA8818CDC993}" type="presParOf" srcId="{1DE3A95D-ADB4-3542-A72C-4A882F166102}" destId="{DC24A799-9B0D-C94D-88CD-7DD8C80F58C7}" srcOrd="0" destOrd="0" presId="urn:microsoft.com/office/officeart/2008/layout/VerticalCurvedList"/>
    <dgm:cxn modelId="{23329B35-854B-E143-A12E-C6AC02BCF637}" type="presParOf" srcId="{DC24A799-9B0D-C94D-88CD-7DD8C80F58C7}" destId="{D44735A2-F1FE-0041-B9EC-120CEC416866}" srcOrd="0" destOrd="0" presId="urn:microsoft.com/office/officeart/2008/layout/VerticalCurvedList"/>
    <dgm:cxn modelId="{E40229CE-A1E6-7548-A2A9-9E55879DE5B9}" type="presParOf" srcId="{DC24A799-9B0D-C94D-88CD-7DD8C80F58C7}" destId="{B5B66507-F6F2-7142-BBE5-CCE754856026}" srcOrd="1" destOrd="0" presId="urn:microsoft.com/office/officeart/2008/layout/VerticalCurvedList"/>
    <dgm:cxn modelId="{D1B00E38-CED3-FA43-8002-98478608A97B}" type="presParOf" srcId="{DC24A799-9B0D-C94D-88CD-7DD8C80F58C7}" destId="{A8B6DBDF-60FE-2F41-8645-507D6DF5D731}" srcOrd="2" destOrd="0" presId="urn:microsoft.com/office/officeart/2008/layout/VerticalCurvedList"/>
    <dgm:cxn modelId="{0B1BB0F9-A28F-6344-9383-513B7A80A901}" type="presParOf" srcId="{DC24A799-9B0D-C94D-88CD-7DD8C80F58C7}" destId="{44A0D729-C0BF-C248-8CEE-F36D7F48829F}" srcOrd="3" destOrd="0" presId="urn:microsoft.com/office/officeart/2008/layout/VerticalCurvedList"/>
    <dgm:cxn modelId="{D3890B29-61E3-2945-9AA9-B72A4EB7D805}" type="presParOf" srcId="{1DE3A95D-ADB4-3542-A72C-4A882F166102}" destId="{7314F063-CEA6-7149-BCDA-38369F602CCA}" srcOrd="1" destOrd="0" presId="urn:microsoft.com/office/officeart/2008/layout/VerticalCurvedList"/>
    <dgm:cxn modelId="{6470BFCD-9C7B-1345-8DFD-B89DF2E438CC}" type="presParOf" srcId="{1DE3A95D-ADB4-3542-A72C-4A882F166102}" destId="{FCF33FB7-7F39-0B45-82DC-0D8CF7686E32}" srcOrd="2" destOrd="0" presId="urn:microsoft.com/office/officeart/2008/layout/VerticalCurvedList"/>
    <dgm:cxn modelId="{7FCF160B-EF92-344B-935E-C247A0FE18B5}" type="presParOf" srcId="{FCF33FB7-7F39-0B45-82DC-0D8CF7686E32}" destId="{71502694-DFBA-7749-BB3A-F503989363F8}" srcOrd="0" destOrd="0" presId="urn:microsoft.com/office/officeart/2008/layout/VerticalCurvedList"/>
    <dgm:cxn modelId="{E8FACF54-A78B-1541-A045-DB748AD11EF8}" type="presParOf" srcId="{1DE3A95D-ADB4-3542-A72C-4A882F166102}" destId="{8CB4BF57-1DC6-FD4F-B4A7-4D306BCC7F6D}" srcOrd="3" destOrd="0" presId="urn:microsoft.com/office/officeart/2008/layout/VerticalCurvedList"/>
    <dgm:cxn modelId="{C7F0F04D-3A14-9842-B3A0-EB6904301A67}" type="presParOf" srcId="{1DE3A95D-ADB4-3542-A72C-4A882F166102}" destId="{903783A6-DE5A-7F46-8A5A-1DFD9438C7D5}" srcOrd="4" destOrd="0" presId="urn:microsoft.com/office/officeart/2008/layout/VerticalCurvedList"/>
    <dgm:cxn modelId="{F13413C6-9CA4-2745-BC3F-E8CD89B7300A}" type="presParOf" srcId="{903783A6-DE5A-7F46-8A5A-1DFD9438C7D5}" destId="{405502C6-AE5F-9B4D-89FB-58124BA081A5}" srcOrd="0" destOrd="0" presId="urn:microsoft.com/office/officeart/2008/layout/VerticalCurvedList"/>
    <dgm:cxn modelId="{B4A28BEC-592A-164C-85B9-DC4F8940BB40}" type="presParOf" srcId="{1DE3A95D-ADB4-3542-A72C-4A882F166102}" destId="{3A278517-63AD-9C4D-95EB-6E5C27746637}" srcOrd="5" destOrd="0" presId="urn:microsoft.com/office/officeart/2008/layout/VerticalCurvedList"/>
    <dgm:cxn modelId="{0CBB2960-E773-4145-A997-91049B9A6A9A}" type="presParOf" srcId="{1DE3A95D-ADB4-3542-A72C-4A882F166102}" destId="{38665F15-A7C0-C34C-855F-388568C00EA2}" srcOrd="6" destOrd="0" presId="urn:microsoft.com/office/officeart/2008/layout/VerticalCurvedList"/>
    <dgm:cxn modelId="{F031812B-FB19-AB4F-8379-6C4FADF4D34D}" type="presParOf" srcId="{38665F15-A7C0-C34C-855F-388568C00EA2}" destId="{A2C799A6-918C-7147-B706-6D2E782F6EEC}" srcOrd="0" destOrd="0" presId="urn:microsoft.com/office/officeart/2008/layout/VerticalCurvedList"/>
    <dgm:cxn modelId="{4E718025-AD4E-C34A-920E-74AD5FC82E01}" type="presParOf" srcId="{1DE3A95D-ADB4-3542-A72C-4A882F166102}" destId="{DC1B67E7-8EFB-8247-9E2B-5BE6CD5CCB89}" srcOrd="7" destOrd="0" presId="urn:microsoft.com/office/officeart/2008/layout/VerticalCurvedList"/>
    <dgm:cxn modelId="{17F18717-F577-484F-81FD-8F6CC83B9880}" type="presParOf" srcId="{1DE3A95D-ADB4-3542-A72C-4A882F166102}" destId="{65F49CF9-66D5-9848-81A7-FEDB7E0E7C97}" srcOrd="8" destOrd="0" presId="urn:microsoft.com/office/officeart/2008/layout/VerticalCurvedList"/>
    <dgm:cxn modelId="{30257359-408F-EB4E-A4F8-7B75DCDF5A1F}" type="presParOf" srcId="{65F49CF9-66D5-9848-81A7-FEDB7E0E7C97}" destId="{35FA58CF-FE5D-234E-8D66-74B6C409AB38}" srcOrd="0" destOrd="0" presId="urn:microsoft.com/office/officeart/2008/layout/VerticalCurvedList"/>
    <dgm:cxn modelId="{95E7D204-1704-FD4A-8CF2-403BA035F6BB}" type="presParOf" srcId="{1DE3A95D-ADB4-3542-A72C-4A882F166102}" destId="{276BA32D-B4A5-BE45-AB47-2369B8BC8E1B}" srcOrd="9" destOrd="0" presId="urn:microsoft.com/office/officeart/2008/layout/VerticalCurvedList"/>
    <dgm:cxn modelId="{B2F6DD36-8E1B-6F4C-96AD-2761A013CAE6}" type="presParOf" srcId="{1DE3A95D-ADB4-3542-A72C-4A882F166102}" destId="{17332CB0-6945-9B4C-B597-7E862D0F6F43}" srcOrd="10" destOrd="0" presId="urn:microsoft.com/office/officeart/2008/layout/VerticalCurvedList"/>
    <dgm:cxn modelId="{CEB1456A-C05D-614B-9A6F-43B278680BB0}" type="presParOf" srcId="{17332CB0-6945-9B4C-B597-7E862D0F6F43}" destId="{31FF3F3E-568C-3B4F-B084-3E1B276E004F}"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764A7-7E1D-7244-BEA2-2576DA185683}">
      <dsp:nvSpPr>
        <dsp:cNvPr id="0" name=""/>
        <dsp:cNvSpPr/>
      </dsp:nvSpPr>
      <dsp:spPr>
        <a:xfrm rot="16200000">
          <a:off x="65087" y="-65087"/>
          <a:ext cx="1265854" cy="1396030"/>
        </a:xfrm>
        <a:prstGeom prst="round1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noProof="0" dirty="0"/>
            <a:t>Medical drugs; drugs/narcotics; alcohol</a:t>
          </a:r>
        </a:p>
      </dsp:txBody>
      <dsp:txXfrm rot="5400000">
        <a:off x="0" y="0"/>
        <a:ext cx="1396030" cy="949391"/>
      </dsp:txXfrm>
    </dsp:sp>
    <dsp:sp modelId="{963F9F4E-5825-E84F-A439-0D235AA04205}">
      <dsp:nvSpPr>
        <dsp:cNvPr id="0" name=""/>
        <dsp:cNvSpPr/>
      </dsp:nvSpPr>
      <dsp:spPr>
        <a:xfrm>
          <a:off x="1396030" y="0"/>
          <a:ext cx="1396030" cy="1265854"/>
        </a:xfrm>
        <a:prstGeom prst="round1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noProof="0" dirty="0"/>
            <a:t>Chemical contaminants: toxins; occupational, some environmental, tobacco smoke</a:t>
          </a:r>
        </a:p>
      </dsp:txBody>
      <dsp:txXfrm>
        <a:off x="1396030" y="0"/>
        <a:ext cx="1396030" cy="949391"/>
      </dsp:txXfrm>
    </dsp:sp>
    <dsp:sp modelId="{F0A52397-8A75-2542-9519-B78EA8872EE9}">
      <dsp:nvSpPr>
        <dsp:cNvPr id="0" name=""/>
        <dsp:cNvSpPr/>
      </dsp:nvSpPr>
      <dsp:spPr>
        <a:xfrm rot="10800000">
          <a:off x="0" y="1265854"/>
          <a:ext cx="1396030" cy="1265854"/>
        </a:xfrm>
        <a:prstGeom prst="round1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noProof="0" dirty="0"/>
            <a:t>Infectious agents: viruses, parasites, bacteria</a:t>
          </a:r>
        </a:p>
      </dsp:txBody>
      <dsp:txXfrm rot="10800000">
        <a:off x="0" y="1582318"/>
        <a:ext cx="1396030" cy="949391"/>
      </dsp:txXfrm>
    </dsp:sp>
    <dsp:sp modelId="{E2FAAB55-F0BE-EF4B-A8A8-C9FA8844ECCF}">
      <dsp:nvSpPr>
        <dsp:cNvPr id="0" name=""/>
        <dsp:cNvSpPr/>
      </dsp:nvSpPr>
      <dsp:spPr>
        <a:xfrm rot="5400000">
          <a:off x="1461117" y="1200767"/>
          <a:ext cx="1265854" cy="1396030"/>
        </a:xfrm>
        <a:prstGeom prst="round1Rect">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noProof="0" dirty="0"/>
            <a:t>Nutritional imbalance</a:t>
          </a:r>
        </a:p>
      </dsp:txBody>
      <dsp:txXfrm rot="-5400000">
        <a:off x="1396030" y="1582318"/>
        <a:ext cx="1396030" cy="949391"/>
      </dsp:txXfrm>
    </dsp:sp>
    <dsp:sp modelId="{5F36BA40-BDD6-C94B-A8A1-7149FAC65A43}">
      <dsp:nvSpPr>
        <dsp:cNvPr id="0" name=""/>
        <dsp:cNvSpPr/>
      </dsp:nvSpPr>
      <dsp:spPr>
        <a:xfrm>
          <a:off x="994434" y="949391"/>
          <a:ext cx="837617" cy="632927"/>
        </a:xfrm>
        <a:prstGeom prst="roundRect">
          <a:avLst/>
        </a:prstGeom>
        <a:solidFill>
          <a:schemeClr val="accent2">
            <a:tint val="40000"/>
            <a:hueOff val="0"/>
            <a:satOff val="0"/>
            <a:lumOff val="0"/>
            <a:alphaOff val="0"/>
          </a:schemeClr>
        </a:solidFill>
        <a:ln>
          <a:noFill/>
        </a:ln>
        <a:effectLst/>
        <a:sp3d z="57200" extrusionH="600" contourW="3000" prstMaterial="plastic">
          <a:bevelT w="80600" h="18600" prst="relaxedInset"/>
          <a:bevelB w="80600" h="8600" prst="relaxedInset"/>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t>Liver diseases</a:t>
          </a:r>
        </a:p>
      </dsp:txBody>
      <dsp:txXfrm>
        <a:off x="1025331" y="980288"/>
        <a:ext cx="775823" cy="571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66507-F6F2-7142-BBE5-CCE754856026}">
      <dsp:nvSpPr>
        <dsp:cNvPr id="0" name=""/>
        <dsp:cNvSpPr/>
      </dsp:nvSpPr>
      <dsp:spPr>
        <a:xfrm>
          <a:off x="-2583223" y="-398665"/>
          <a:ext cx="3083759" cy="3083759"/>
        </a:xfrm>
        <a:prstGeom prst="blockArc">
          <a:avLst>
            <a:gd name="adj1" fmla="val 18900000"/>
            <a:gd name="adj2" fmla="val 2700000"/>
            <a:gd name="adj3" fmla="val 700"/>
          </a:avLst>
        </a:prstGeom>
        <a:noFill/>
        <a:ln w="25400" cap="flat" cmpd="sng" algn="ctr">
          <a:solidFill>
            <a:schemeClr val="accent3">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7314F063-CEA6-7149-BCDA-38369F602CCA}">
      <dsp:nvSpPr>
        <dsp:cNvPr id="0" name=""/>
        <dsp:cNvSpPr/>
      </dsp:nvSpPr>
      <dsp:spPr>
        <a:xfrm>
          <a:off x="220279" y="142856"/>
          <a:ext cx="2332262" cy="285894"/>
        </a:xfrm>
        <a:prstGeom prst="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6929" tIns="35560" rIns="35560" bIns="35560" numCol="1" spcCol="1270" anchor="ctr" anchorCtr="0">
          <a:noAutofit/>
        </a:bodyPr>
        <a:lstStyle/>
        <a:p>
          <a:pPr marL="0" lvl="0" indent="0" algn="l" defTabSz="622300">
            <a:lnSpc>
              <a:spcPct val="90000"/>
            </a:lnSpc>
            <a:spcBef>
              <a:spcPct val="0"/>
            </a:spcBef>
            <a:spcAft>
              <a:spcPct val="35000"/>
            </a:spcAft>
            <a:buNone/>
          </a:pPr>
          <a:r>
            <a:rPr lang="fr-FR" sz="1400" kern="1200" dirty="0"/>
            <a:t> Pollution; </a:t>
          </a:r>
          <a:r>
            <a:rPr lang="fr-FR" sz="1400" kern="1200" dirty="0" err="1"/>
            <a:t>particles</a:t>
          </a:r>
          <a:r>
            <a:rPr lang="fr-FR" sz="1400" kern="1200" dirty="0"/>
            <a:t>;</a:t>
          </a:r>
        </a:p>
      </dsp:txBody>
      <dsp:txXfrm>
        <a:off x="220279" y="142856"/>
        <a:ext cx="2332262" cy="285894"/>
      </dsp:txXfrm>
    </dsp:sp>
    <dsp:sp modelId="{71502694-DFBA-7749-BB3A-F503989363F8}">
      <dsp:nvSpPr>
        <dsp:cNvPr id="0" name=""/>
        <dsp:cNvSpPr/>
      </dsp:nvSpPr>
      <dsp:spPr>
        <a:xfrm>
          <a:off x="41595" y="107119"/>
          <a:ext cx="357368" cy="35736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8CB4BF57-1DC6-FD4F-B4A7-4D306BCC7F6D}">
      <dsp:nvSpPr>
        <dsp:cNvPr id="0" name=""/>
        <dsp:cNvSpPr/>
      </dsp:nvSpPr>
      <dsp:spPr>
        <a:xfrm>
          <a:off x="425143" y="571561"/>
          <a:ext cx="2127398" cy="285894"/>
        </a:xfrm>
        <a:prstGeom prst="rect">
          <a:avLst/>
        </a:prstGeom>
        <a:solidFill>
          <a:schemeClr val="accent2">
            <a:hueOff val="1170380"/>
            <a:satOff val="-1460"/>
            <a:lumOff val="343"/>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6929" tIns="35560" rIns="35560" bIns="35560" numCol="1" spcCol="1270" anchor="ctr" anchorCtr="0">
          <a:noAutofit/>
        </a:bodyPr>
        <a:lstStyle/>
        <a:p>
          <a:pPr marL="0" lvl="0" indent="0" algn="l" defTabSz="622300">
            <a:lnSpc>
              <a:spcPct val="90000"/>
            </a:lnSpc>
            <a:spcBef>
              <a:spcPct val="0"/>
            </a:spcBef>
            <a:spcAft>
              <a:spcPct val="35000"/>
            </a:spcAft>
            <a:buNone/>
          </a:pPr>
          <a:r>
            <a:rPr lang="fr-FR" sz="1400" kern="1200" dirty="0" err="1"/>
            <a:t>internal</a:t>
          </a:r>
          <a:r>
            <a:rPr lang="fr-FR" sz="1400" kern="1200" dirty="0"/>
            <a:t> </a:t>
          </a:r>
          <a:r>
            <a:rPr lang="fr-FR" sz="1400" kern="1200" dirty="0" err="1"/>
            <a:t>pollutants</a:t>
          </a:r>
          <a:endParaRPr lang="fr-FR" sz="1400" kern="1200" dirty="0"/>
        </a:p>
      </dsp:txBody>
      <dsp:txXfrm>
        <a:off x="425143" y="571561"/>
        <a:ext cx="2127398" cy="285894"/>
      </dsp:txXfrm>
    </dsp:sp>
    <dsp:sp modelId="{405502C6-AE5F-9B4D-89FB-58124BA081A5}">
      <dsp:nvSpPr>
        <dsp:cNvPr id="0" name=""/>
        <dsp:cNvSpPr/>
      </dsp:nvSpPr>
      <dsp:spPr>
        <a:xfrm>
          <a:off x="246459" y="535824"/>
          <a:ext cx="357368" cy="35736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3A278517-63AD-9C4D-95EB-6E5C27746637}">
      <dsp:nvSpPr>
        <dsp:cNvPr id="0" name=""/>
        <dsp:cNvSpPr/>
      </dsp:nvSpPr>
      <dsp:spPr>
        <a:xfrm>
          <a:off x="488020" y="1000266"/>
          <a:ext cx="2064521" cy="285894"/>
        </a:xfrm>
        <a:prstGeom prst="rect">
          <a:avLst/>
        </a:prstGeom>
        <a:solidFill>
          <a:schemeClr val="accent2">
            <a:hueOff val="2340759"/>
            <a:satOff val="-2919"/>
            <a:lumOff val="686"/>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6929" tIns="35560" rIns="35560" bIns="35560" numCol="1" spcCol="1270" anchor="ctr" anchorCtr="0">
          <a:noAutofit/>
        </a:bodyPr>
        <a:lstStyle/>
        <a:p>
          <a:pPr marL="0" lvl="0" indent="0" algn="l" defTabSz="622300">
            <a:lnSpc>
              <a:spcPct val="90000"/>
            </a:lnSpc>
            <a:spcBef>
              <a:spcPct val="0"/>
            </a:spcBef>
            <a:spcAft>
              <a:spcPct val="35000"/>
            </a:spcAft>
            <a:buNone/>
          </a:pPr>
          <a:r>
            <a:rPr lang="fr-FR" sz="1400" kern="1200" dirty="0" err="1"/>
            <a:t>Microbiota</a:t>
          </a:r>
          <a:r>
            <a:rPr lang="fr-FR" sz="1400" kern="1200" dirty="0"/>
            <a:t> </a:t>
          </a:r>
          <a:r>
            <a:rPr lang="fr-FR" sz="1400" kern="1200" dirty="0" err="1"/>
            <a:t>metabolites</a:t>
          </a:r>
          <a:endParaRPr lang="fr-FR" sz="1400" kern="1200" dirty="0"/>
        </a:p>
      </dsp:txBody>
      <dsp:txXfrm>
        <a:off x="488020" y="1000266"/>
        <a:ext cx="2064521" cy="285894"/>
      </dsp:txXfrm>
    </dsp:sp>
    <dsp:sp modelId="{A2C799A6-918C-7147-B706-6D2E782F6EEC}">
      <dsp:nvSpPr>
        <dsp:cNvPr id="0" name=""/>
        <dsp:cNvSpPr/>
      </dsp:nvSpPr>
      <dsp:spPr>
        <a:xfrm>
          <a:off x="309336" y="964529"/>
          <a:ext cx="357368" cy="35736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DC1B67E7-8EFB-8247-9E2B-5BE6CD5CCB89}">
      <dsp:nvSpPr>
        <dsp:cNvPr id="0" name=""/>
        <dsp:cNvSpPr/>
      </dsp:nvSpPr>
      <dsp:spPr>
        <a:xfrm>
          <a:off x="425143" y="1428971"/>
          <a:ext cx="2127398" cy="285894"/>
        </a:xfrm>
        <a:prstGeom prst="rect">
          <a:avLst/>
        </a:prstGeom>
        <a:solidFill>
          <a:schemeClr val="accent2">
            <a:hueOff val="3511139"/>
            <a:satOff val="-4379"/>
            <a:lumOff val="103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6929" tIns="35560" rIns="35560" bIns="35560" numCol="1" spcCol="1270" anchor="ctr" anchorCtr="0">
          <a:noAutofit/>
        </a:bodyPr>
        <a:lstStyle/>
        <a:p>
          <a:pPr marL="0" lvl="0" indent="0" algn="l" defTabSz="622300">
            <a:lnSpc>
              <a:spcPct val="90000"/>
            </a:lnSpc>
            <a:spcBef>
              <a:spcPct val="0"/>
            </a:spcBef>
            <a:spcAft>
              <a:spcPct val="35000"/>
            </a:spcAft>
            <a:buNone/>
          </a:pPr>
          <a:r>
            <a:rPr lang="fr-FR" sz="1400" kern="1200" dirty="0"/>
            <a:t>Chemical mixtures </a:t>
          </a:r>
        </a:p>
      </dsp:txBody>
      <dsp:txXfrm>
        <a:off x="425143" y="1428971"/>
        <a:ext cx="2127398" cy="285894"/>
      </dsp:txXfrm>
    </dsp:sp>
    <dsp:sp modelId="{35FA58CF-FE5D-234E-8D66-74B6C409AB38}">
      <dsp:nvSpPr>
        <dsp:cNvPr id="0" name=""/>
        <dsp:cNvSpPr/>
      </dsp:nvSpPr>
      <dsp:spPr>
        <a:xfrm>
          <a:off x="246459" y="1393234"/>
          <a:ext cx="357368" cy="35736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276BA32D-B4A5-BE45-AB47-2369B8BC8E1B}">
      <dsp:nvSpPr>
        <dsp:cNvPr id="0" name=""/>
        <dsp:cNvSpPr/>
      </dsp:nvSpPr>
      <dsp:spPr>
        <a:xfrm>
          <a:off x="220279" y="1857677"/>
          <a:ext cx="2332262" cy="285894"/>
        </a:xfrm>
        <a:prstGeom prst="rect">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6929" tIns="35560" rIns="35560" bIns="35560" numCol="1" spcCol="1270" anchor="ctr" anchorCtr="0">
          <a:noAutofit/>
        </a:bodyPr>
        <a:lstStyle/>
        <a:p>
          <a:pPr marL="0" lvl="0" indent="0" algn="l" defTabSz="622300">
            <a:lnSpc>
              <a:spcPct val="90000"/>
            </a:lnSpc>
            <a:spcBef>
              <a:spcPct val="0"/>
            </a:spcBef>
            <a:spcAft>
              <a:spcPct val="35000"/>
            </a:spcAft>
            <a:buNone/>
          </a:pPr>
          <a:r>
            <a:rPr lang="fr-FR" sz="1400" kern="1200" dirty="0" err="1"/>
            <a:t>Stressor</a:t>
          </a:r>
          <a:r>
            <a:rPr lang="fr-FR" sz="1400" kern="1200" dirty="0"/>
            <a:t> combination</a:t>
          </a:r>
        </a:p>
      </dsp:txBody>
      <dsp:txXfrm>
        <a:off x="220279" y="1857677"/>
        <a:ext cx="2332262" cy="285894"/>
      </dsp:txXfrm>
    </dsp:sp>
    <dsp:sp modelId="{31FF3F3E-568C-3B4F-B084-3E1B276E004F}">
      <dsp:nvSpPr>
        <dsp:cNvPr id="0" name=""/>
        <dsp:cNvSpPr/>
      </dsp:nvSpPr>
      <dsp:spPr>
        <a:xfrm>
          <a:off x="41595" y="1821940"/>
          <a:ext cx="357368" cy="35736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0.47357</cdr:x>
      <cdr:y>0.76386</cdr:y>
    </cdr:from>
    <cdr:to>
      <cdr:x>0.55891</cdr:x>
      <cdr:y>0.86783</cdr:y>
    </cdr:to>
    <cdr:sp macro="" textlink="">
      <cdr:nvSpPr>
        <cdr:cNvPr id="3" name="TextBox 1">
          <a:extLst xmlns:a="http://schemas.openxmlformats.org/drawingml/2006/main">
            <a:ext uri="{FF2B5EF4-FFF2-40B4-BE49-F238E27FC236}">
              <a16:creationId xmlns:a16="http://schemas.microsoft.com/office/drawing/2014/main" id="{B8E8BE7F-EA20-4F87-B0AE-E94C56FFBB57}"/>
            </a:ext>
          </a:extLst>
        </cdr:cNvPr>
        <cdr:cNvSpPr txBox="1"/>
      </cdr:nvSpPr>
      <cdr:spPr>
        <a:xfrm xmlns:a="http://schemas.openxmlformats.org/drawingml/2006/main">
          <a:off x="1178767" y="1027691"/>
          <a:ext cx="212420" cy="139881"/>
        </a:xfrm>
        <a:prstGeom xmlns:a="http://schemas.openxmlformats.org/drawingml/2006/main" prst="rect">
          <a:avLst/>
        </a:prstGeom>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schemeClr val="bg1"/>
              </a:solidFill>
              <a:latin typeface="Trebuchet MS" panose="020B0603020202020204" pitchFamily="34" charset="0"/>
            </a:rPr>
            <a:t>16/34</a:t>
          </a:r>
        </a:p>
      </cdr:txBody>
    </cdr:sp>
  </cdr:relSizeAnchor>
  <cdr:relSizeAnchor xmlns:cdr="http://schemas.openxmlformats.org/drawingml/2006/chartDrawing">
    <cdr:from>
      <cdr:x>0.63215</cdr:x>
      <cdr:y>0.65681</cdr:y>
    </cdr:from>
    <cdr:to>
      <cdr:x>0.82171</cdr:x>
      <cdr:y>0.84554</cdr:y>
    </cdr:to>
    <cdr:sp macro="" textlink="">
      <cdr:nvSpPr>
        <cdr:cNvPr id="7" name="TextBox 1">
          <a:extLst xmlns:a="http://schemas.openxmlformats.org/drawingml/2006/main">
            <a:ext uri="{FF2B5EF4-FFF2-40B4-BE49-F238E27FC236}">
              <a16:creationId xmlns:a16="http://schemas.microsoft.com/office/drawing/2014/main" id="{92795854-912A-4EF4-B7B3-7B59DEBB58C1}"/>
            </a:ext>
          </a:extLst>
        </cdr:cNvPr>
        <cdr:cNvSpPr txBox="1"/>
      </cdr:nvSpPr>
      <cdr:spPr>
        <a:xfrm xmlns:a="http://schemas.openxmlformats.org/drawingml/2006/main">
          <a:off x="1573494" y="699542"/>
          <a:ext cx="471835" cy="201010"/>
        </a:xfrm>
        <a:prstGeom xmlns:a="http://schemas.openxmlformats.org/drawingml/2006/main" prst="rect">
          <a:avLst/>
        </a:prstGeom>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bg1"/>
              </a:solidFill>
              <a:latin typeface="Trebuchet MS" panose="020B0603020202020204" pitchFamily="34" charset="0"/>
            </a:rPr>
            <a:t>2/12</a:t>
          </a:r>
        </a:p>
      </cdr:txBody>
    </cdr:sp>
  </cdr:relSizeAnchor>
  <cdr:relSizeAnchor xmlns:cdr="http://schemas.openxmlformats.org/drawingml/2006/chartDrawing">
    <cdr:from>
      <cdr:x>0.17808</cdr:x>
      <cdr:y>0.5683</cdr:y>
    </cdr:from>
    <cdr:to>
      <cdr:x>0.38252</cdr:x>
      <cdr:y>0.76275</cdr:y>
    </cdr:to>
    <cdr:sp macro="" textlink="">
      <cdr:nvSpPr>
        <cdr:cNvPr id="10" name="TextBox 1">
          <a:extLst xmlns:a="http://schemas.openxmlformats.org/drawingml/2006/main">
            <a:ext uri="{FF2B5EF4-FFF2-40B4-BE49-F238E27FC236}">
              <a16:creationId xmlns:a16="http://schemas.microsoft.com/office/drawing/2014/main" id="{92795854-912A-4EF4-B7B3-7B59DEBB58C1}"/>
            </a:ext>
          </a:extLst>
        </cdr:cNvPr>
        <cdr:cNvSpPr txBox="1"/>
      </cdr:nvSpPr>
      <cdr:spPr>
        <a:xfrm xmlns:a="http://schemas.openxmlformats.org/drawingml/2006/main">
          <a:off x="443254" y="605275"/>
          <a:ext cx="508872" cy="207101"/>
        </a:xfrm>
        <a:prstGeom xmlns:a="http://schemas.openxmlformats.org/drawingml/2006/main" prst="rect">
          <a:avLst/>
        </a:prstGeom>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solidFill>
                <a:schemeClr val="bg1"/>
              </a:solidFill>
              <a:latin typeface="Trebuchet MS" panose="020B0603020202020204" pitchFamily="34" charset="0"/>
            </a:rPr>
            <a:t>2/5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0A8591C6-7344-5349-9715-77E5DE39591A}" type="datetimeFigureOut">
              <a:rPr lang="fr-FR"/>
              <a:pPr>
                <a:defRPr/>
              </a:pPr>
              <a:t>21/03/2023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AB843746-5440-E94F-8CA4-E7C5AFFFC6D0}" type="slidenum">
              <a:rPr lang="fr-FR"/>
              <a:pPr>
                <a:defRPr/>
              </a:pPr>
              <a:t>‹N°›</a:t>
            </a:fld>
            <a:endParaRPr lang="fr-FR"/>
          </a:p>
        </p:txBody>
      </p:sp>
    </p:spTree>
    <p:extLst>
      <p:ext uri="{BB962C8B-B14F-4D97-AF65-F5344CB8AC3E}">
        <p14:creationId xmlns:p14="http://schemas.microsoft.com/office/powerpoint/2010/main" val="352480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2023" indent="-289119">
              <a:defRPr sz="2400">
                <a:solidFill>
                  <a:schemeClr val="tx1"/>
                </a:solidFill>
                <a:latin typeface="Times New Roman" panose="02020603050405020304" pitchFamily="18" charset="0"/>
              </a:defRPr>
            </a:lvl2pPr>
            <a:lvl3pPr marL="1158053" indent="-230662">
              <a:defRPr sz="2400">
                <a:solidFill>
                  <a:schemeClr val="tx1"/>
                </a:solidFill>
                <a:latin typeface="Times New Roman" panose="02020603050405020304" pitchFamily="18" charset="0"/>
              </a:defRPr>
            </a:lvl3pPr>
            <a:lvl4pPr marL="1620957" indent="-230662">
              <a:defRPr sz="2400">
                <a:solidFill>
                  <a:schemeClr val="tx1"/>
                </a:solidFill>
                <a:latin typeface="Times New Roman" panose="02020603050405020304" pitchFamily="18" charset="0"/>
              </a:defRPr>
            </a:lvl4pPr>
            <a:lvl5pPr marL="2083862" indent="-230662">
              <a:defRPr sz="2400">
                <a:solidFill>
                  <a:schemeClr val="tx1"/>
                </a:solidFill>
                <a:latin typeface="Times New Roman" panose="02020603050405020304" pitchFamily="18" charset="0"/>
              </a:defRPr>
            </a:lvl5pPr>
            <a:lvl6pPr marL="2538868" indent="-230662" eaLnBrk="0" fontAlgn="base" hangingPunct="0">
              <a:spcBef>
                <a:spcPct val="0"/>
              </a:spcBef>
              <a:spcAft>
                <a:spcPct val="0"/>
              </a:spcAft>
              <a:defRPr sz="2400">
                <a:solidFill>
                  <a:schemeClr val="tx1"/>
                </a:solidFill>
                <a:latin typeface="Times New Roman" panose="02020603050405020304" pitchFamily="18" charset="0"/>
              </a:defRPr>
            </a:lvl6pPr>
            <a:lvl7pPr marL="2993873" indent="-230662" eaLnBrk="0" fontAlgn="base" hangingPunct="0">
              <a:spcBef>
                <a:spcPct val="0"/>
              </a:spcBef>
              <a:spcAft>
                <a:spcPct val="0"/>
              </a:spcAft>
              <a:defRPr sz="2400">
                <a:solidFill>
                  <a:schemeClr val="tx1"/>
                </a:solidFill>
                <a:latin typeface="Times New Roman" panose="02020603050405020304" pitchFamily="18" charset="0"/>
              </a:defRPr>
            </a:lvl7pPr>
            <a:lvl8pPr marL="3448879" indent="-230662" eaLnBrk="0" fontAlgn="base" hangingPunct="0">
              <a:spcBef>
                <a:spcPct val="0"/>
              </a:spcBef>
              <a:spcAft>
                <a:spcPct val="0"/>
              </a:spcAft>
              <a:defRPr sz="2400">
                <a:solidFill>
                  <a:schemeClr val="tx1"/>
                </a:solidFill>
                <a:latin typeface="Times New Roman" panose="02020603050405020304" pitchFamily="18" charset="0"/>
              </a:defRPr>
            </a:lvl8pPr>
            <a:lvl9pPr marL="3903884" indent="-230662" eaLnBrk="0" fontAlgn="base" hangingPunct="0">
              <a:spcBef>
                <a:spcPct val="0"/>
              </a:spcBef>
              <a:spcAft>
                <a:spcPct val="0"/>
              </a:spcAft>
              <a:defRPr sz="2400">
                <a:solidFill>
                  <a:schemeClr val="tx1"/>
                </a:solidFill>
                <a:latin typeface="Times New Roman" panose="02020603050405020304" pitchFamily="18" charset="0"/>
              </a:defRPr>
            </a:lvl9pPr>
          </a:lstStyle>
          <a:p>
            <a:fld id="{9841C7A4-99E0-4F40-8402-19DB0102FCE1}" type="slidenum">
              <a:rPr lang="fr-FR" altLang="fr-FR" sz="1200"/>
              <a:pPr/>
              <a:t>4</a:t>
            </a:fld>
            <a:endParaRPr lang="fr-FR" altLang="fr-FR"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normAutofit fontScale="92500" lnSpcReduction="20000"/>
          </a:bodyPr>
          <a:lstStyle/>
          <a:p>
            <a:endParaRPr lang="fr-FR" altLang="fr-FR" dirty="0"/>
          </a:p>
          <a:p>
            <a:endParaRPr lang="fr-FR" alt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aseline="0" dirty="0">
                <a:solidFill>
                  <a:schemeClr val="accent2"/>
                </a:solidFill>
              </a:rPr>
              <a:t>Pourtant si la visibilité de l’Inserm, de l’Institut Pasteur, du CNRS, voire de l’INRA dans la recherche en santé est très bien établie, celle des EPS est victime de sa dilution en de nombreux établissements indépendants les uns des autres. Mais même les plus gros comme l’AP-HP, les HCL ou l’AP-HM ne sont pas vus comme </a:t>
            </a:r>
            <a:r>
              <a:rPr lang="fr-FR" altLang="fr-FR" b="1" baseline="0" dirty="0">
                <a:solidFill>
                  <a:schemeClr val="accent2"/>
                </a:solidFill>
              </a:rPr>
              <a:t>des établissements de recherche à part entière</a:t>
            </a:r>
            <a:r>
              <a:rPr lang="fr-FR" altLang="fr-FR" baseline="0" dirty="0">
                <a:solidFill>
                  <a:schemeClr val="accent2"/>
                </a:solidFill>
              </a:rPr>
              <a:t>.</a:t>
            </a:r>
          </a:p>
          <a:p>
            <a:endParaRPr lang="fr-FR" altLang="fr-FR" dirty="0"/>
          </a:p>
          <a:p>
            <a:endParaRPr lang="fr-FR" altLang="fr-FR" dirty="0"/>
          </a:p>
          <a:p>
            <a:r>
              <a:rPr lang="fr-FR" altLang="fr-FR" dirty="0"/>
              <a:t>Recherche = mission conférée aux hôpitaux par la Loi</a:t>
            </a:r>
          </a:p>
          <a:p>
            <a:endParaRPr lang="fr-FR" altLang="fr-FR" dirty="0"/>
          </a:p>
          <a:p>
            <a:r>
              <a:rPr lang="fr-FR" altLang="fr-FR" dirty="0"/>
              <a:t>Elargissement, au fil du temps, à l’ensemble des établissements de santé : des CHU, au SPH puis à l’ensemble des établissements de santé</a:t>
            </a:r>
          </a:p>
          <a:p>
            <a:endParaRPr lang="fr-FR" altLang="fr-FR" dirty="0"/>
          </a:p>
          <a:p>
            <a:r>
              <a:rPr lang="fr-FR" altLang="fr-FR" dirty="0"/>
              <a:t>Recherche clinique = recherche appliquée à l’homme, recherche qui concerne les patients, qui vient en complément des recherches fondamentales, développées plus particulièrement par les organismes de recherche (EPST) et les universités.</a:t>
            </a:r>
          </a:p>
          <a:p>
            <a:endParaRPr lang="fr-FR" altLang="fr-FR" dirty="0"/>
          </a:p>
          <a:p>
            <a:r>
              <a:rPr lang="fr-FR" altLang="fr-FR" dirty="0"/>
              <a:t>« Continuum de la recherche fondamentale à la recherche clinique » : des échanges réciproques, permanents </a:t>
            </a:r>
            <a:r>
              <a:rPr lang="fr-FR" altLang="fr-FR" dirty="0">
                <a:sym typeface="Wingdings" panose="05000000000000000000" pitchFamily="2" charset="2"/>
              </a:rPr>
              <a:t> importance de l’environnement scientifique : pas de recherche clinique de haut niveau sans une recherche fondamentale de haut niveau : importance du rôle des CHU</a:t>
            </a:r>
          </a:p>
          <a:p>
            <a:endParaRPr lang="fr-FR" altLang="fr-FR" dirty="0">
              <a:sym typeface="Wingdings" panose="05000000000000000000" pitchFamily="2" charset="2"/>
            </a:endParaRPr>
          </a:p>
          <a:p>
            <a:r>
              <a:rPr lang="fr-FR" altLang="fr-FR" dirty="0">
                <a:sym typeface="Wingdings" panose="05000000000000000000" pitchFamily="2" charset="2"/>
              </a:rPr>
              <a:t>Hôpitaux – CHU  acteurs incontournables de la recherche clinique car ils bénéficient de nombreux atouts : PATIENTS , CLINICIENS – INVESTIGATEURS, ORGANISATION ADAPTEE</a:t>
            </a:r>
            <a:endParaRPr lang="fr-FR" altLang="fr-FR" dirty="0"/>
          </a:p>
        </p:txBody>
      </p:sp>
    </p:spTree>
    <p:extLst>
      <p:ext uri="{BB962C8B-B14F-4D97-AF65-F5344CB8AC3E}">
        <p14:creationId xmlns:p14="http://schemas.microsoft.com/office/powerpoint/2010/main" val="351479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F933DFEA-1639-4E1B-86D8-2607FC76AE1B}" type="slidenum">
              <a:rPr kumimoji="0" lang="de-DE" altLang="de-DE"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altLang="de-D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9123" name="Rectangle 2"/>
          <p:cNvSpPr>
            <a:spLocks noGrp="1" noRot="1" noChangeAspect="1" noChangeArrowheads="1" noTextEdit="1"/>
          </p:cNvSpPr>
          <p:nvPr>
            <p:ph type="sldImg"/>
          </p:nvPr>
        </p:nvSpPr>
        <p:spPr>
          <a:xfrm>
            <a:off x="393700" y="692150"/>
            <a:ext cx="6070600" cy="3416300"/>
          </a:xfrm>
          <a:ln/>
        </p:spPr>
      </p:sp>
      <p:sp>
        <p:nvSpPr>
          <p:cNvPr id="389124" name="Rectangle 3"/>
          <p:cNvSpPr>
            <a:spLocks noGrp="1" noChangeArrowheads="1"/>
          </p:cNvSpPr>
          <p:nvPr>
            <p:ph type="body" idx="1"/>
          </p:nvPr>
        </p:nvSpPr>
        <p:spPr>
          <a:xfrm>
            <a:off x="912813" y="4343400"/>
            <a:ext cx="5030787" cy="4114800"/>
          </a:xfrm>
          <a:noFill/>
          <a:ln/>
        </p:spPr>
        <p:txBody>
          <a:bodyPr/>
          <a:lstStyle/>
          <a:p>
            <a:pPr eaLnBrk="1" hangingPunct="1">
              <a:spcBef>
                <a:spcPct val="0"/>
              </a:spcBef>
            </a:pPr>
            <a:endParaRPr lang="de-DE" altLang="de-DE"/>
          </a:p>
        </p:txBody>
      </p:sp>
    </p:spTree>
    <p:extLst>
      <p:ext uri="{BB962C8B-B14F-4D97-AF65-F5344CB8AC3E}">
        <p14:creationId xmlns:p14="http://schemas.microsoft.com/office/powerpoint/2010/main" val="21473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2352526-B101-481E-9735-C5B7374F3028}" type="slidenum">
              <a:rPr kumimoji="0" lang="de-DE" altLang="de-DE"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altLang="de-D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1171" name="Rectangle 2"/>
          <p:cNvSpPr>
            <a:spLocks noGrp="1" noRot="1" noChangeAspect="1" noChangeArrowheads="1" noTextEdit="1"/>
          </p:cNvSpPr>
          <p:nvPr>
            <p:ph type="sldImg"/>
          </p:nvPr>
        </p:nvSpPr>
        <p:spPr>
          <a:xfrm>
            <a:off x="393700" y="692150"/>
            <a:ext cx="6070600" cy="3416300"/>
          </a:xfrm>
          <a:ln/>
        </p:spPr>
      </p:sp>
      <p:sp>
        <p:nvSpPr>
          <p:cNvPr id="391172" name="Rectangle 3"/>
          <p:cNvSpPr>
            <a:spLocks noGrp="1" noChangeArrowheads="1"/>
          </p:cNvSpPr>
          <p:nvPr>
            <p:ph type="body" idx="1"/>
          </p:nvPr>
        </p:nvSpPr>
        <p:spPr>
          <a:xfrm>
            <a:off x="912813" y="4343400"/>
            <a:ext cx="5030787" cy="4114800"/>
          </a:xfrm>
          <a:noFill/>
          <a:ln/>
        </p:spPr>
        <p:txBody>
          <a:bodyPr/>
          <a:lstStyle/>
          <a:p>
            <a:pPr eaLnBrk="1" hangingPunct="1">
              <a:spcBef>
                <a:spcPct val="0"/>
              </a:spcBef>
            </a:pPr>
            <a:endParaRPr lang="de-DE" altLang="de-DE"/>
          </a:p>
        </p:txBody>
      </p:sp>
    </p:spTree>
    <p:extLst>
      <p:ext uri="{BB962C8B-B14F-4D97-AF65-F5344CB8AC3E}">
        <p14:creationId xmlns:p14="http://schemas.microsoft.com/office/powerpoint/2010/main" val="1056400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7.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fr-FR"/>
              <a:t>Cliquez pour modifier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F5E74CAB-5D3C-6F46-AD84-EF855423D888}" type="datetimeFigureOut">
              <a:rPr lang="fr-FR"/>
              <a:pPr>
                <a:defRPr/>
              </a:pPr>
              <a:t>21/03/2023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8FAA724-365B-9D48-9B13-36A51E1CC466}" type="slidenum">
              <a:rPr lang="fr-FR"/>
              <a:pPr>
                <a:defRPr/>
              </a:pPr>
              <a:t>‹N°›</a:t>
            </a:fld>
            <a:endParaRPr lang="fr-FR"/>
          </a:p>
        </p:txBody>
      </p:sp>
    </p:spTree>
    <p:extLst>
      <p:ext uri="{BB962C8B-B14F-4D97-AF65-F5344CB8AC3E}">
        <p14:creationId xmlns:p14="http://schemas.microsoft.com/office/powerpoint/2010/main" val="318225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1DD6BB73-1081-5B46-838A-3E8331AAF697}" type="datetimeFigureOut">
              <a:rPr lang="fr-FR"/>
              <a:pPr>
                <a:defRPr/>
              </a:pPr>
              <a:t>21/03/2023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496EC08-C335-2243-9635-0B26E7A895E5}" type="slidenum">
              <a:rPr lang="fr-FR"/>
              <a:pPr>
                <a:defRPr/>
              </a:pPr>
              <a:t>‹N°›</a:t>
            </a:fld>
            <a:endParaRPr lang="fr-FR"/>
          </a:p>
        </p:txBody>
      </p:sp>
    </p:spTree>
    <p:extLst>
      <p:ext uri="{BB962C8B-B14F-4D97-AF65-F5344CB8AC3E}">
        <p14:creationId xmlns:p14="http://schemas.microsoft.com/office/powerpoint/2010/main" val="395534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5EC2377D-74F6-CA44-B4A7-524CD84BAD23}" type="datetimeFigureOut">
              <a:rPr lang="fr-FR"/>
              <a:pPr>
                <a:defRPr/>
              </a:pPr>
              <a:t>21/03/2023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CD255F7-D01D-AC49-B9EA-51547466E387}" type="slidenum">
              <a:rPr lang="fr-FR"/>
              <a:pPr>
                <a:defRPr/>
              </a:pPr>
              <a:t>‹N°›</a:t>
            </a:fld>
            <a:endParaRPr lang="fr-FR"/>
          </a:p>
        </p:txBody>
      </p:sp>
    </p:spTree>
    <p:extLst>
      <p:ext uri="{BB962C8B-B14F-4D97-AF65-F5344CB8AC3E}">
        <p14:creationId xmlns:p14="http://schemas.microsoft.com/office/powerpoint/2010/main" val="223442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p:cNvPicPr>
          <p:nvPr/>
        </p:nvPicPr>
        <p:blipFill>
          <a:blip r:embed="rId2" cstate="email">
            <a:extLst>
              <a:ext uri="{28A0092B-C50C-407E-A947-70E740481C1C}">
                <a14:useLocalDpi xmlns:a14="http://schemas.microsoft.com/office/drawing/2010/main" val="0"/>
              </a:ext>
            </a:extLst>
          </a:blip>
          <a:srcRect t="-2" r="867" b="38618"/>
          <a:stretch>
            <a:fillRect/>
          </a:stretch>
        </p:blipFill>
        <p:spPr bwMode="auto">
          <a:xfrm>
            <a:off x="-11113" y="0"/>
            <a:ext cx="9155113" cy="3188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p:cNvPicPr>
            <a:picLocks noChangeAspect="1"/>
          </p:cNvPicPr>
          <p:nvPr/>
        </p:nvPicPr>
        <p:blipFill>
          <a:blip r:embed="rId3" cstate="email">
            <a:extLst>
              <a:ext uri="{28A0092B-C50C-407E-A947-70E740481C1C}">
                <a14:useLocalDpi xmlns:a14="http://schemas.microsoft.com/office/drawing/2010/main" val="0"/>
              </a:ext>
            </a:extLst>
          </a:blip>
          <a:srcRect t="54201" b="41600"/>
          <a:stretch>
            <a:fillRect/>
          </a:stretch>
        </p:blipFill>
        <p:spPr bwMode="auto">
          <a:xfrm>
            <a:off x="-11113" y="2787255"/>
            <a:ext cx="9155113" cy="21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55751" y="3265916"/>
            <a:ext cx="8573939" cy="733977"/>
          </a:xfrm>
        </p:spPr>
        <p:txBody>
          <a:bodyPr anchor="b">
            <a:noAutofit/>
          </a:bodyPr>
          <a:lstStyle>
            <a:lvl1pPr algn="r">
              <a:defRPr sz="2800">
                <a:solidFill>
                  <a:schemeClr val="tx1">
                    <a:lumMod val="75000"/>
                    <a:lumOff val="25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2862866" y="4106827"/>
            <a:ext cx="6066829" cy="831999"/>
          </a:xfrm>
        </p:spPr>
        <p:txBody>
          <a:bodyPr/>
          <a:lstStyle>
            <a:lvl1pPr marL="0" indent="0" algn="r">
              <a:buNone/>
              <a:defRPr sz="2400">
                <a:solidFill>
                  <a:schemeClr val="tx1">
                    <a:lumMod val="75000"/>
                    <a:lumOff val="25000"/>
                  </a:schemeClr>
                </a:solidFill>
              </a:defRPr>
            </a:lvl1pPr>
            <a:lvl2pPr marL="457095" indent="0" algn="ctr">
              <a:buNone/>
              <a:defRPr>
                <a:solidFill>
                  <a:schemeClr val="tx1">
                    <a:tint val="75000"/>
                  </a:schemeClr>
                </a:solidFill>
              </a:defRPr>
            </a:lvl2pPr>
            <a:lvl3pPr marL="914196" indent="0" algn="ctr">
              <a:buNone/>
              <a:defRPr>
                <a:solidFill>
                  <a:schemeClr val="tx1">
                    <a:tint val="75000"/>
                  </a:schemeClr>
                </a:solidFill>
              </a:defRPr>
            </a:lvl3pPr>
            <a:lvl4pPr marL="1371294" indent="0" algn="ctr">
              <a:buNone/>
              <a:defRPr>
                <a:solidFill>
                  <a:schemeClr val="tx1">
                    <a:tint val="75000"/>
                  </a:schemeClr>
                </a:solidFill>
              </a:defRPr>
            </a:lvl4pPr>
            <a:lvl5pPr marL="1828392" indent="0" algn="ctr">
              <a:buNone/>
              <a:defRPr>
                <a:solidFill>
                  <a:schemeClr val="tx1">
                    <a:tint val="75000"/>
                  </a:schemeClr>
                </a:solidFill>
              </a:defRPr>
            </a:lvl5pPr>
            <a:lvl6pPr marL="2285494" indent="0" algn="ctr">
              <a:buNone/>
              <a:defRPr>
                <a:solidFill>
                  <a:schemeClr val="tx1">
                    <a:tint val="75000"/>
                  </a:schemeClr>
                </a:solidFill>
              </a:defRPr>
            </a:lvl6pPr>
            <a:lvl7pPr marL="2742586" indent="0" algn="ctr">
              <a:buNone/>
              <a:defRPr>
                <a:solidFill>
                  <a:schemeClr val="tx1">
                    <a:tint val="75000"/>
                  </a:schemeClr>
                </a:solidFill>
              </a:defRPr>
            </a:lvl7pPr>
            <a:lvl8pPr marL="3199680" indent="0" algn="ctr">
              <a:buNone/>
              <a:defRPr>
                <a:solidFill>
                  <a:schemeClr val="tx1">
                    <a:tint val="75000"/>
                  </a:schemeClr>
                </a:solidFill>
              </a:defRPr>
            </a:lvl8pPr>
            <a:lvl9pPr marL="3656775"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3643772"/>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rang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1"/>
          </p:nvPr>
        </p:nvSpPr>
        <p:spPr>
          <a:xfrm>
            <a:off x="419544" y="4862986"/>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dirty="0"/>
              <a:t>Click to edit Master text styles</a:t>
            </a:r>
          </a:p>
        </p:txBody>
      </p:sp>
      <p:sp>
        <p:nvSpPr>
          <p:cNvPr id="7" name="Text Placeholder 5"/>
          <p:cNvSpPr>
            <a:spLocks noGrp="1"/>
          </p:cNvSpPr>
          <p:nvPr>
            <p:ph type="body" sz="quarter" idx="12"/>
          </p:nvPr>
        </p:nvSpPr>
        <p:spPr>
          <a:xfrm>
            <a:off x="4777251" y="4862986"/>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836264364"/>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rang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15902" y="1006681"/>
            <a:ext cx="4294324" cy="3624857"/>
          </a:xfrm>
        </p:spPr>
        <p:txBody>
          <a:bodyPr/>
          <a:lstStyle>
            <a:lvl1pPr>
              <a:defRPr sz="1900"/>
            </a:lvl1pPr>
            <a:lvl2pPr>
              <a:defRPr sz="1600"/>
            </a:lvl2pPr>
            <a:lvl3pPr>
              <a:defRPr sz="1500"/>
            </a:lvl3pPr>
            <a:lvl4pPr>
              <a:defRPr sz="1200"/>
            </a:lvl4pPr>
            <a:lvl5pPr>
              <a:defRPr sz="12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35367" y="1006681"/>
            <a:ext cx="4294324" cy="3624857"/>
          </a:xfrm>
        </p:spPr>
        <p:txBody>
          <a:bodyPr/>
          <a:lstStyle>
            <a:lvl1pPr>
              <a:defRPr sz="1900"/>
            </a:lvl1pPr>
            <a:lvl2pPr>
              <a:defRPr sz="1600"/>
            </a:lvl2pPr>
            <a:lvl3pPr>
              <a:defRPr sz="1500"/>
            </a:lvl3pPr>
            <a:lvl4pPr>
              <a:defRPr sz="1200"/>
            </a:lvl4pPr>
            <a:lvl5pPr>
              <a:defRPr sz="12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1"/>
          </p:nvPr>
        </p:nvSpPr>
        <p:spPr>
          <a:xfrm>
            <a:off x="419544" y="4862986"/>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dirty="0"/>
              <a:t>Click to edit Master text styles</a:t>
            </a:r>
          </a:p>
        </p:txBody>
      </p:sp>
      <p:sp>
        <p:nvSpPr>
          <p:cNvPr id="8" name="Text Placeholder 5"/>
          <p:cNvSpPr>
            <a:spLocks noGrp="1"/>
          </p:cNvSpPr>
          <p:nvPr>
            <p:ph type="body" sz="quarter" idx="12"/>
          </p:nvPr>
        </p:nvSpPr>
        <p:spPr>
          <a:xfrm>
            <a:off x="4772586" y="4862986"/>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737966792"/>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rang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5"/>
          <p:cNvSpPr>
            <a:spLocks noGrp="1"/>
          </p:cNvSpPr>
          <p:nvPr>
            <p:ph type="body" sz="quarter" idx="11"/>
          </p:nvPr>
        </p:nvSpPr>
        <p:spPr>
          <a:xfrm>
            <a:off x="419544" y="4862986"/>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1" y="4862986"/>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103776545"/>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Losa 4:3  Title">
    <p:spTree>
      <p:nvGrpSpPr>
        <p:cNvPr id="1" name=""/>
        <p:cNvGrpSpPr/>
        <p:nvPr/>
      </p:nvGrpSpPr>
      <p:grpSpPr>
        <a:xfrm>
          <a:off x="0" y="0"/>
          <a:ext cx="0" cy="0"/>
          <a:chOff x="0" y="0"/>
          <a:chExt cx="0" cy="0"/>
        </a:xfrm>
      </p:grpSpPr>
      <p:pic>
        <p:nvPicPr>
          <p:cNvPr id="5" name="Picture 10" descr="Janssen_Guidelines_060410-2.jpg"/>
          <p:cNvPicPr>
            <a:picLocks noChangeAspect="1"/>
          </p:cNvPicPr>
          <p:nvPr userDrawn="1"/>
        </p:nvPicPr>
        <p:blipFill>
          <a:blip r:embed="rId2" cstate="email">
            <a:extLst>
              <a:ext uri="{28A0092B-C50C-407E-A947-70E740481C1C}">
                <a14:useLocalDpi xmlns:a14="http://schemas.microsoft.com/office/drawing/2010/main" val="0"/>
              </a:ext>
            </a:extLst>
          </a:blip>
          <a:srcRect t="49840" b="6471"/>
          <a:stretch>
            <a:fillRect/>
          </a:stretch>
        </p:blipFill>
        <p:spPr bwMode="auto">
          <a:xfrm>
            <a:off x="0" y="0"/>
            <a:ext cx="9144000" cy="3321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4"/>
          <p:cNvSpPr>
            <a:spLocks noChangeArrowheads="1"/>
          </p:cNvSpPr>
          <p:nvPr/>
        </p:nvSpPr>
        <p:spPr bwMode="white">
          <a:xfrm>
            <a:off x="0" y="2837260"/>
            <a:ext cx="9144000" cy="114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2" tIns="45718" rIns="91422" bIns="45718" anchor="ctr"/>
          <a:lstStyle>
            <a:lvl1pPr defTabSz="912813" eaLnBrk="0" hangingPunct="0">
              <a:defRPr>
                <a:solidFill>
                  <a:schemeClr val="tx1"/>
                </a:solidFill>
                <a:latin typeface="Arial" charset="0"/>
                <a:ea typeface="ＭＳ Ｐゴシック" pitchFamily="34" charset="-128"/>
              </a:defRPr>
            </a:lvl1pPr>
            <a:lvl2pPr marL="742950" indent="-285750" defTabSz="912813" eaLnBrk="0" hangingPunct="0">
              <a:defRPr>
                <a:solidFill>
                  <a:schemeClr val="tx1"/>
                </a:solidFill>
                <a:latin typeface="Arial" charset="0"/>
                <a:ea typeface="ＭＳ Ｐゴシック" pitchFamily="34" charset="-128"/>
              </a:defRPr>
            </a:lvl2pPr>
            <a:lvl3pPr marL="1143000" indent="-228600" defTabSz="912813" eaLnBrk="0" hangingPunct="0">
              <a:defRPr>
                <a:solidFill>
                  <a:schemeClr val="tx1"/>
                </a:solidFill>
                <a:latin typeface="Arial" charset="0"/>
                <a:ea typeface="ＭＳ Ｐゴシック" pitchFamily="34" charset="-128"/>
              </a:defRPr>
            </a:lvl3pPr>
            <a:lvl4pPr marL="1600200" indent="-228600" defTabSz="912813" eaLnBrk="0" hangingPunct="0">
              <a:defRPr>
                <a:solidFill>
                  <a:schemeClr val="tx1"/>
                </a:solidFill>
                <a:latin typeface="Arial" charset="0"/>
                <a:ea typeface="ＭＳ Ｐゴシック" pitchFamily="34" charset="-128"/>
              </a:defRPr>
            </a:lvl4pPr>
            <a:lvl5pPr marL="2057400" indent="-228600" defTabSz="912813" eaLnBrk="0" hangingPunct="0">
              <a:defRPr>
                <a:solidFill>
                  <a:schemeClr val="tx1"/>
                </a:solidFill>
                <a:latin typeface="Arial"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en-US" altLang="en-US" sz="1900">
              <a:solidFill>
                <a:srgbClr val="000000"/>
              </a:solidFill>
              <a:latin typeface="Verdana" pitchFamily="34" charset="0"/>
              <a:cs typeface="+mn-cs"/>
            </a:endParaRPr>
          </a:p>
        </p:txBody>
      </p:sp>
      <p:sp>
        <p:nvSpPr>
          <p:cNvPr id="7" name="Line 11"/>
          <p:cNvSpPr>
            <a:spLocks noChangeShapeType="1"/>
          </p:cNvSpPr>
          <p:nvPr/>
        </p:nvSpPr>
        <p:spPr bwMode="gray">
          <a:xfrm>
            <a:off x="0" y="2827735"/>
            <a:ext cx="9144000" cy="0"/>
          </a:xfrm>
          <a:prstGeom prst="line">
            <a:avLst/>
          </a:prstGeom>
          <a:noFill/>
          <a:ln w="12700">
            <a:solidFill>
              <a:srgbClr val="4E5054"/>
            </a:solidFill>
            <a:round/>
            <a:headEnd/>
            <a:tailEnd/>
          </a:ln>
          <a:extLst>
            <a:ext uri="{909E8E84-426E-40dd-AFC4-6F175D3DCCD1}">
              <a14:hiddenFill xmlns:a14="http://schemas.microsoft.com/office/drawing/2010/main" xmlns="">
                <a:noFill/>
              </a14:hiddenFill>
            </a:ext>
          </a:extLst>
        </p:spPr>
        <p:txBody>
          <a:bodyPr wrap="none" lIns="91422" tIns="45718" rIns="91422" bIns="45718" anchor="ctr"/>
          <a:lstStyle/>
          <a:p>
            <a:endParaRPr lang="fr-FR"/>
          </a:p>
        </p:txBody>
      </p:sp>
      <p:sp>
        <p:nvSpPr>
          <p:cNvPr id="8" name="Line 12"/>
          <p:cNvSpPr>
            <a:spLocks noChangeShapeType="1"/>
          </p:cNvSpPr>
          <p:nvPr/>
        </p:nvSpPr>
        <p:spPr bwMode="gray">
          <a:xfrm>
            <a:off x="0" y="2951560"/>
            <a:ext cx="9144000" cy="0"/>
          </a:xfrm>
          <a:prstGeom prst="line">
            <a:avLst/>
          </a:prstGeom>
          <a:noFill/>
          <a:ln w="12700">
            <a:solidFill>
              <a:srgbClr val="4E5054"/>
            </a:solidFill>
            <a:round/>
            <a:headEnd/>
            <a:tailEnd/>
          </a:ln>
          <a:extLst>
            <a:ext uri="{909E8E84-426E-40dd-AFC4-6F175D3DCCD1}">
              <a14:hiddenFill xmlns:a14="http://schemas.microsoft.com/office/drawing/2010/main" xmlns="">
                <a:noFill/>
              </a14:hiddenFill>
            </a:ext>
          </a:extLst>
        </p:spPr>
        <p:txBody>
          <a:bodyPr wrap="none" lIns="91422" tIns="45718" rIns="91422" bIns="45718" anchor="ctr"/>
          <a:lstStyle/>
          <a:p>
            <a:endParaRPr lang="fr-FR"/>
          </a:p>
        </p:txBody>
      </p:sp>
      <p:sp>
        <p:nvSpPr>
          <p:cNvPr id="5122" name="Rectangle 2"/>
          <p:cNvSpPr>
            <a:spLocks noGrp="1" noChangeArrowheads="1"/>
          </p:cNvSpPr>
          <p:nvPr>
            <p:ph type="ctrTitle"/>
          </p:nvPr>
        </p:nvSpPr>
        <p:spPr bwMode="gray">
          <a:xfrm>
            <a:off x="411163" y="720108"/>
            <a:ext cx="7315200" cy="415499"/>
          </a:xfrm>
        </p:spPr>
        <p:txBody>
          <a:bodyPr/>
          <a:lstStyle>
            <a:lvl1pPr>
              <a:defRPr sz="3100">
                <a:solidFill>
                  <a:schemeClr val="bg1"/>
                </a:solidFill>
              </a:defRPr>
            </a:lvl1pPr>
          </a:lstStyle>
          <a:p>
            <a:r>
              <a:rPr lang="en-US" dirty="0"/>
              <a:t>Click to edit Master title style</a:t>
            </a:r>
          </a:p>
        </p:txBody>
      </p:sp>
      <p:sp>
        <p:nvSpPr>
          <p:cNvPr id="5123" name="Rectangle 3"/>
          <p:cNvSpPr>
            <a:spLocks noGrp="1" noChangeArrowheads="1"/>
          </p:cNvSpPr>
          <p:nvPr>
            <p:ph type="subTitle" idx="1"/>
          </p:nvPr>
        </p:nvSpPr>
        <p:spPr bwMode="gray">
          <a:xfrm>
            <a:off x="411163" y="3429000"/>
            <a:ext cx="7315200" cy="277416"/>
          </a:xfrm>
        </p:spPr>
        <p:txBody>
          <a:bodyPr/>
          <a:lstStyle>
            <a:lvl1pPr marL="0" indent="0">
              <a:buFontTx/>
              <a:buNone/>
              <a:defRPr sz="1900" b="1"/>
            </a:lvl1pPr>
          </a:lstStyle>
          <a:p>
            <a:r>
              <a:rPr lang="en-US"/>
              <a:t>Click to edit Master subtitle style</a:t>
            </a:r>
            <a:endParaRPr lang="en-US" dirty="0"/>
          </a:p>
        </p:txBody>
      </p:sp>
      <p:sp>
        <p:nvSpPr>
          <p:cNvPr id="12" name="Text Placeholder 11"/>
          <p:cNvSpPr>
            <a:spLocks noGrp="1"/>
          </p:cNvSpPr>
          <p:nvPr>
            <p:ph type="body" sz="quarter" idx="10"/>
          </p:nvPr>
        </p:nvSpPr>
        <p:spPr>
          <a:xfrm>
            <a:off x="411480" y="3669030"/>
            <a:ext cx="7315200" cy="266700"/>
          </a:xfrm>
        </p:spPr>
        <p:txBody>
          <a:bodyPr/>
          <a:lstStyle>
            <a:lvl1pPr marL="0" indent="0">
              <a:buNone/>
              <a:defRPr sz="1500" i="1"/>
            </a:lvl1pPr>
          </a:lstStyle>
          <a:p>
            <a:pPr lvl="0"/>
            <a:r>
              <a:rPr lang="en-US"/>
              <a:t>Click to edit Master text styles</a:t>
            </a:r>
          </a:p>
        </p:txBody>
      </p:sp>
      <p:sp>
        <p:nvSpPr>
          <p:cNvPr id="9" name="Rectangle 4"/>
          <p:cNvSpPr>
            <a:spLocks noGrp="1" noChangeArrowheads="1"/>
          </p:cNvSpPr>
          <p:nvPr>
            <p:ph type="dt" sz="half" idx="11"/>
          </p:nvPr>
        </p:nvSpPr>
        <p:spPr>
          <a:xfrm>
            <a:off x="411163" y="1164432"/>
            <a:ext cx="3124200" cy="346472"/>
          </a:xfrm>
          <a:prstGeom prst="rect">
            <a:avLst/>
          </a:prstGeom>
        </p:spPr>
        <p:txBody>
          <a:bodyPr lIns="91422" tIns="45718" rIns="91422" bIns="45718"/>
          <a:lstStyle>
            <a:lvl1pPr algn="l" defTabSz="914196" fontAlgn="auto">
              <a:spcBef>
                <a:spcPts val="0"/>
              </a:spcBef>
              <a:spcAft>
                <a:spcPts val="0"/>
              </a:spcAft>
              <a:defRPr sz="2400">
                <a:solidFill>
                  <a:srgbClr val="FFFFFF"/>
                </a:solidFill>
                <a:latin typeface="Arial"/>
                <a:ea typeface="ＭＳ Ｐゴシック" pitchFamily="34" charset="-128"/>
                <a:cs typeface="+mn-cs"/>
              </a:defRPr>
            </a:lvl1pPr>
          </a:lstStyle>
          <a:p>
            <a:pPr>
              <a:defRPr/>
            </a:pPr>
            <a:endParaRPr lang="en-US"/>
          </a:p>
        </p:txBody>
      </p:sp>
    </p:spTree>
    <p:extLst>
      <p:ext uri="{BB962C8B-B14F-4D97-AF65-F5344CB8AC3E}">
        <p14:creationId xmlns:p14="http://schemas.microsoft.com/office/powerpoint/2010/main" val="3467087320"/>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8" name="Rectangle 9"/>
          <p:cNvSpPr>
            <a:spLocks noChangeArrowheads="1"/>
          </p:cNvSpPr>
          <p:nvPr/>
        </p:nvSpPr>
        <p:spPr bwMode="auto">
          <a:xfrm flipV="1">
            <a:off x="323852" y="814388"/>
            <a:ext cx="8486775" cy="34529"/>
          </a:xfrm>
          <a:prstGeom prst="rect">
            <a:avLst/>
          </a:prstGeom>
          <a:gradFill flip="none" rotWithShape="1">
            <a:gsLst>
              <a:gs pos="0">
                <a:srgbClr val="DD7500"/>
              </a:gs>
              <a:gs pos="50000">
                <a:schemeClr val="bg2"/>
              </a:gs>
              <a:gs pos="100000">
                <a:schemeClr val="tx2"/>
              </a:gs>
            </a:gsLst>
            <a:lin ang="0" scaled="1"/>
            <a:tileRect/>
          </a:gradFill>
          <a:ln w="9525">
            <a:noFill/>
            <a:miter lim="800000"/>
            <a:headEnd/>
            <a:tailEnd/>
          </a:ln>
        </p:spPr>
        <p:txBody>
          <a:bodyPr wrap="none" lIns="82031" tIns="41022" rIns="82031" bIns="41022" anchor="ctr"/>
          <a:lstStyle/>
          <a:p>
            <a:pPr defTabSz="820558" eaLnBrk="0" fontAlgn="auto" hangingPunct="0">
              <a:spcBef>
                <a:spcPts val="0"/>
              </a:spcBef>
              <a:spcAft>
                <a:spcPts val="0"/>
              </a:spcAft>
              <a:defRPr/>
            </a:pPr>
            <a:endParaRPr lang="en-US" sz="1300" dirty="0">
              <a:solidFill>
                <a:srgbClr val="000000"/>
              </a:solidFill>
              <a:latin typeface="Arial"/>
              <a:ea typeface="ＭＳ Ｐゴシック" pitchFamily="34" charset="-128"/>
              <a:cs typeface="Arial" pitchFamily="34" charset="0"/>
            </a:endParaRPr>
          </a:p>
        </p:txBody>
      </p:sp>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323853" y="4862985"/>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686854" y="4862985"/>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4152193"/>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323853" y="4862985"/>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686854" y="4862985"/>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489570050"/>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reen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419544" y="4862986"/>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777251" y="4862986"/>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13120988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FBE60718-636B-9A4C-B393-E5DA64FB5144}" type="datetimeFigureOut">
              <a:rPr lang="fr-FR"/>
              <a:pPr>
                <a:defRPr/>
              </a:pPr>
              <a:t>21/03/2023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F9154AB-786A-B844-BF25-D38F43365D70}" type="slidenum">
              <a:rPr lang="fr-FR"/>
              <a:pPr>
                <a:defRPr/>
              </a:pPr>
              <a:t>‹N°›</a:t>
            </a:fld>
            <a:endParaRPr lang="fr-FR"/>
          </a:p>
        </p:txBody>
      </p:sp>
    </p:spTree>
    <p:extLst>
      <p:ext uri="{BB962C8B-B14F-4D97-AF65-F5344CB8AC3E}">
        <p14:creationId xmlns:p14="http://schemas.microsoft.com/office/powerpoint/2010/main" val="2114579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dirty="0"/>
              <a:t>Click to edit Master title style</a:t>
            </a:r>
            <a:endParaRPr lang="en-GB" dirty="0"/>
          </a:p>
        </p:txBody>
      </p:sp>
      <p:sp>
        <p:nvSpPr>
          <p:cNvPr id="3" name="Text Placeholder 8"/>
          <p:cNvSpPr>
            <a:spLocks noGrp="1"/>
          </p:cNvSpPr>
          <p:nvPr>
            <p:ph type="body" sz="quarter" idx="13"/>
          </p:nvPr>
        </p:nvSpPr>
        <p:spPr>
          <a:xfrm>
            <a:off x="2" y="4338519"/>
            <a:ext cx="3851275" cy="344091"/>
          </a:xfrm>
          <a:ln>
            <a:noFill/>
          </a:ln>
        </p:spPr>
        <p:txBody>
          <a:bodyPr anchor="b"/>
          <a:lstStyle>
            <a:lvl1pPr marL="0" indent="0">
              <a:spcAft>
                <a:spcPts val="0"/>
              </a:spcAft>
              <a:buNone/>
              <a:defRPr sz="1100"/>
            </a:lvl1pPr>
          </a:lstStyle>
          <a:p>
            <a:pPr lvl="0"/>
            <a:r>
              <a:rPr lang="en-US" dirty="0"/>
              <a:t>Click to edit Master text styles</a:t>
            </a:r>
          </a:p>
        </p:txBody>
      </p:sp>
      <p:sp>
        <p:nvSpPr>
          <p:cNvPr id="4" name="Text Placeholder 8"/>
          <p:cNvSpPr>
            <a:spLocks noGrp="1"/>
          </p:cNvSpPr>
          <p:nvPr>
            <p:ph type="body" sz="quarter" idx="14"/>
          </p:nvPr>
        </p:nvSpPr>
        <p:spPr>
          <a:xfrm>
            <a:off x="5283898" y="4338519"/>
            <a:ext cx="3851275" cy="344091"/>
          </a:xfrm>
          <a:ln>
            <a:noFill/>
          </a:ln>
        </p:spPr>
        <p:txBody>
          <a:bodyPr anchor="b"/>
          <a:lstStyle>
            <a:lvl1pPr marL="0" indent="0" algn="r">
              <a:spcAft>
                <a:spcPts val="0"/>
              </a:spcAft>
              <a:buNone/>
              <a:defRPr sz="1100"/>
            </a:lvl1pPr>
          </a:lstStyle>
          <a:p>
            <a:pPr lvl="0"/>
            <a:r>
              <a:rPr lang="en-US" dirty="0"/>
              <a:t>Click to edit Master text styles</a:t>
            </a:r>
          </a:p>
        </p:txBody>
      </p:sp>
    </p:spTree>
    <p:extLst>
      <p:ext uri="{BB962C8B-B14F-4D97-AF65-F5344CB8AC3E}">
        <p14:creationId xmlns:p14="http://schemas.microsoft.com/office/powerpoint/2010/main" val="4247791807"/>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8"/>
          <p:cNvSpPr>
            <a:spLocks noGrp="1"/>
          </p:cNvSpPr>
          <p:nvPr>
            <p:ph type="body" sz="quarter" idx="13"/>
          </p:nvPr>
        </p:nvSpPr>
        <p:spPr>
          <a:xfrm>
            <a:off x="2" y="4338519"/>
            <a:ext cx="3851275" cy="344091"/>
          </a:xfrm>
          <a:ln>
            <a:noFill/>
          </a:ln>
        </p:spPr>
        <p:txBody>
          <a:bodyPr anchor="b"/>
          <a:lstStyle>
            <a:lvl1pPr marL="0" indent="0">
              <a:spcAft>
                <a:spcPts val="0"/>
              </a:spcAft>
              <a:buNone/>
              <a:defRPr sz="1100"/>
            </a:lvl1pPr>
          </a:lstStyle>
          <a:p>
            <a:pPr lvl="0"/>
            <a:r>
              <a:rPr lang="en-US" dirty="0"/>
              <a:t>Click to edit Master text styles</a:t>
            </a:r>
          </a:p>
        </p:txBody>
      </p:sp>
      <p:sp>
        <p:nvSpPr>
          <p:cNvPr id="8" name="Text Placeholder 8"/>
          <p:cNvSpPr>
            <a:spLocks noGrp="1"/>
          </p:cNvSpPr>
          <p:nvPr>
            <p:ph type="body" sz="quarter" idx="14"/>
          </p:nvPr>
        </p:nvSpPr>
        <p:spPr>
          <a:xfrm>
            <a:off x="5283898" y="4338519"/>
            <a:ext cx="3851275" cy="344091"/>
          </a:xfrm>
          <a:ln>
            <a:noFill/>
          </a:ln>
        </p:spPr>
        <p:txBody>
          <a:bodyPr anchor="b"/>
          <a:lstStyle>
            <a:lvl1pPr marL="0" indent="0" algn="r">
              <a:spcAft>
                <a:spcPts val="0"/>
              </a:spcAft>
              <a:buNone/>
              <a:defRPr sz="1100"/>
            </a:lvl1pPr>
          </a:lstStyle>
          <a:p>
            <a:pPr lvl="0"/>
            <a:r>
              <a:rPr lang="en-US" dirty="0"/>
              <a:t>Click to edit Master text styles</a:t>
            </a:r>
          </a:p>
        </p:txBody>
      </p:sp>
      <p:sp>
        <p:nvSpPr>
          <p:cNvPr id="6" name="Date Placeholder 3"/>
          <p:cNvSpPr>
            <a:spLocks noGrp="1"/>
          </p:cNvSpPr>
          <p:nvPr>
            <p:ph type="dt" sz="half" idx="15"/>
          </p:nvPr>
        </p:nvSpPr>
        <p:spPr>
          <a:xfrm>
            <a:off x="7643813" y="4875610"/>
            <a:ext cx="914400" cy="150019"/>
          </a:xfrm>
          <a:prstGeom prst="rect">
            <a:avLst/>
          </a:prstGeom>
        </p:spPr>
        <p:txBody>
          <a:bodyPr vert="horz" wrap="square" lIns="91422" tIns="45718" rIns="91422" bIns="45718" numCol="1" anchor="t" anchorCtr="0" compatLnSpc="1">
            <a:prstTxWarp prst="textNoShape">
              <a:avLst/>
            </a:prstTxWarp>
          </a:bodyPr>
          <a:lstStyle>
            <a:lvl1pPr algn="ctr" defTabSz="912813">
              <a:defRPr sz="1900">
                <a:solidFill>
                  <a:srgbClr val="FFFFFF"/>
                </a:solidFill>
              </a:defRPr>
            </a:lvl1pPr>
          </a:lstStyle>
          <a:p>
            <a:pPr>
              <a:defRPr/>
            </a:pPr>
            <a:fld id="{B9C0767E-BBAE-F94A-9BE5-A20BDF670EA0}" type="datetime1">
              <a:rPr lang="en-US"/>
              <a:pPr>
                <a:defRPr/>
              </a:pPr>
              <a:t>3/21/23</a:t>
            </a:fld>
            <a:endParaRPr lang="en-US"/>
          </a:p>
        </p:txBody>
      </p:sp>
      <p:sp>
        <p:nvSpPr>
          <p:cNvPr id="9" name="Footer Placeholder 4"/>
          <p:cNvSpPr>
            <a:spLocks noGrp="1"/>
          </p:cNvSpPr>
          <p:nvPr>
            <p:ph type="ftr" sz="quarter" idx="16"/>
          </p:nvPr>
        </p:nvSpPr>
        <p:spPr>
          <a:xfrm>
            <a:off x="3475040" y="4875610"/>
            <a:ext cx="4211637" cy="151209"/>
          </a:xfrm>
          <a:prstGeom prst="rect">
            <a:avLst/>
          </a:prstGeom>
        </p:spPr>
        <p:txBody>
          <a:bodyPr lIns="91422" tIns="45718" rIns="91422" bIns="45718"/>
          <a:lstStyle>
            <a:lvl1pPr algn="ctr" defTabSz="914196" fontAlgn="auto">
              <a:spcBef>
                <a:spcPts val="0"/>
              </a:spcBef>
              <a:spcAft>
                <a:spcPts val="0"/>
              </a:spcAft>
              <a:defRPr sz="1900">
                <a:solidFill>
                  <a:srgbClr val="000000"/>
                </a:solidFill>
                <a:latin typeface="Arial"/>
                <a:ea typeface="ＭＳ Ｐゴシック" pitchFamily="34" charset="-128"/>
                <a:cs typeface="+mn-cs"/>
              </a:defRPr>
            </a:lvl1pPr>
          </a:lstStyle>
          <a:p>
            <a:pPr>
              <a:defRPr/>
            </a:pPr>
            <a:endParaRPr lang="en-US"/>
          </a:p>
        </p:txBody>
      </p:sp>
      <p:sp>
        <p:nvSpPr>
          <p:cNvPr id="10" name="Slide Number Placeholder 5"/>
          <p:cNvSpPr>
            <a:spLocks noGrp="1"/>
          </p:cNvSpPr>
          <p:nvPr>
            <p:ph type="sldNum" sz="quarter" idx="17"/>
          </p:nvPr>
        </p:nvSpPr>
        <p:spPr>
          <a:xfrm>
            <a:off x="8593140" y="4874419"/>
            <a:ext cx="350837" cy="150019"/>
          </a:xfrm>
          <a:prstGeom prst="rect">
            <a:avLst/>
          </a:prstGeom>
        </p:spPr>
        <p:txBody>
          <a:bodyPr vert="horz" wrap="square" lIns="91422" tIns="45718" rIns="91422" bIns="45718" numCol="1" anchor="t" anchorCtr="0" compatLnSpc="1">
            <a:prstTxWarp prst="textNoShape">
              <a:avLst/>
            </a:prstTxWarp>
          </a:bodyPr>
          <a:lstStyle>
            <a:lvl1pPr algn="ctr" defTabSz="912813">
              <a:defRPr sz="1900">
                <a:solidFill>
                  <a:srgbClr val="FFFFFF"/>
                </a:solidFill>
              </a:defRPr>
            </a:lvl1pPr>
          </a:lstStyle>
          <a:p>
            <a:pPr>
              <a:defRPr/>
            </a:pPr>
            <a:fld id="{1D183E3C-B103-234E-B36A-5A94F8EEA44B}" type="slidenum">
              <a:rPr lang="en-US"/>
              <a:pPr>
                <a:defRPr/>
              </a:pPr>
              <a:t>‹N°›</a:t>
            </a:fld>
            <a:endParaRPr lang="en-US"/>
          </a:p>
        </p:txBody>
      </p:sp>
    </p:spTree>
    <p:extLst>
      <p:ext uri="{BB962C8B-B14F-4D97-AF65-F5344CB8AC3E}">
        <p14:creationId xmlns:p14="http://schemas.microsoft.com/office/powerpoint/2010/main" val="2563653060"/>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ree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422281" y="4862986"/>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1" y="4862986"/>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85620923"/>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row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419547" y="4862982"/>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6" y="4862982"/>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287151739"/>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rown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422286" y="4862980"/>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777251" y="4862980"/>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73909277"/>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p:cNvPicPr>
          <p:nvPr/>
        </p:nvPicPr>
        <p:blipFill>
          <a:blip r:embed="rId2" cstate="email">
            <a:extLst>
              <a:ext uri="{28A0092B-C50C-407E-A947-70E740481C1C}">
                <a14:useLocalDpi xmlns:a14="http://schemas.microsoft.com/office/drawing/2010/main" val="0"/>
              </a:ext>
            </a:extLst>
          </a:blip>
          <a:srcRect t="-2" r="867" b="38618"/>
          <a:stretch>
            <a:fillRect/>
          </a:stretch>
        </p:blipFill>
        <p:spPr bwMode="auto">
          <a:xfrm>
            <a:off x="-11113" y="0"/>
            <a:ext cx="9155113" cy="3188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p:cNvPicPr>
            <a:picLocks noChangeAspect="1"/>
          </p:cNvPicPr>
          <p:nvPr/>
        </p:nvPicPr>
        <p:blipFill>
          <a:blip r:embed="rId3" cstate="email">
            <a:extLst>
              <a:ext uri="{28A0092B-C50C-407E-A947-70E740481C1C}">
                <a14:useLocalDpi xmlns:a14="http://schemas.microsoft.com/office/drawing/2010/main" val="0"/>
              </a:ext>
            </a:extLst>
          </a:blip>
          <a:srcRect t="54201" b="41600"/>
          <a:stretch>
            <a:fillRect/>
          </a:stretch>
        </p:blipFill>
        <p:spPr bwMode="auto">
          <a:xfrm>
            <a:off x="-11113" y="2787255"/>
            <a:ext cx="9155113" cy="21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55750" y="3265916"/>
            <a:ext cx="8573938" cy="733977"/>
          </a:xfrm>
        </p:spPr>
        <p:txBody>
          <a:bodyPr anchor="b">
            <a:noAutofit/>
          </a:bodyPr>
          <a:lstStyle>
            <a:lvl1pPr algn="r">
              <a:defRPr sz="2800">
                <a:solidFill>
                  <a:schemeClr val="tx1">
                    <a:lumMod val="75000"/>
                    <a:lumOff val="25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2862866" y="4106827"/>
            <a:ext cx="6066829" cy="831999"/>
          </a:xfrm>
        </p:spPr>
        <p:txBody>
          <a:bodyPr/>
          <a:lstStyle>
            <a:lvl1pPr marL="0" indent="0" algn="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1519216582"/>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rang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1"/>
          </p:nvPr>
        </p:nvSpPr>
        <p:spPr>
          <a:xfrm>
            <a:off x="419544"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dirty="0"/>
              <a:t>Click to edit Master text styles</a:t>
            </a:r>
          </a:p>
        </p:txBody>
      </p:sp>
      <p:sp>
        <p:nvSpPr>
          <p:cNvPr id="7" name="Text Placeholder 5"/>
          <p:cNvSpPr>
            <a:spLocks noGrp="1"/>
          </p:cNvSpPr>
          <p:nvPr>
            <p:ph type="body" sz="quarter" idx="12"/>
          </p:nvPr>
        </p:nvSpPr>
        <p:spPr>
          <a:xfrm>
            <a:off x="4777251"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707822720"/>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rang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15900" y="1006681"/>
            <a:ext cx="4294324" cy="362485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35364" y="1006681"/>
            <a:ext cx="4294324" cy="362485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1"/>
          </p:nvPr>
        </p:nvSpPr>
        <p:spPr>
          <a:xfrm>
            <a:off x="419544"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dirty="0"/>
              <a:t>Click to edit Master text styles</a:t>
            </a:r>
          </a:p>
        </p:txBody>
      </p:sp>
      <p:sp>
        <p:nvSpPr>
          <p:cNvPr id="8" name="Text Placeholder 5"/>
          <p:cNvSpPr>
            <a:spLocks noGrp="1"/>
          </p:cNvSpPr>
          <p:nvPr>
            <p:ph type="body" sz="quarter" idx="12"/>
          </p:nvPr>
        </p:nvSpPr>
        <p:spPr>
          <a:xfrm>
            <a:off x="4772573"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396404107"/>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rang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5"/>
          <p:cNvSpPr>
            <a:spLocks noGrp="1"/>
          </p:cNvSpPr>
          <p:nvPr>
            <p:ph type="body" sz="quarter" idx="11"/>
          </p:nvPr>
        </p:nvSpPr>
        <p:spPr>
          <a:xfrm>
            <a:off x="419544"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1"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611139024"/>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Losa 4:3  Title">
    <p:spTree>
      <p:nvGrpSpPr>
        <p:cNvPr id="1" name=""/>
        <p:cNvGrpSpPr/>
        <p:nvPr/>
      </p:nvGrpSpPr>
      <p:grpSpPr>
        <a:xfrm>
          <a:off x="0" y="0"/>
          <a:ext cx="0" cy="0"/>
          <a:chOff x="0" y="0"/>
          <a:chExt cx="0" cy="0"/>
        </a:xfrm>
      </p:grpSpPr>
      <p:pic>
        <p:nvPicPr>
          <p:cNvPr id="5" name="Picture 10" descr="Janssen_Guidelines_060410-2.jpg"/>
          <p:cNvPicPr>
            <a:picLocks noChangeAspect="1"/>
          </p:cNvPicPr>
          <p:nvPr userDrawn="1"/>
        </p:nvPicPr>
        <p:blipFill>
          <a:blip r:embed="rId2" cstate="email">
            <a:extLst>
              <a:ext uri="{28A0092B-C50C-407E-A947-70E740481C1C}">
                <a14:useLocalDpi xmlns:a14="http://schemas.microsoft.com/office/drawing/2010/main" val="0"/>
              </a:ext>
            </a:extLst>
          </a:blip>
          <a:srcRect t="49840" b="6471"/>
          <a:stretch>
            <a:fillRect/>
          </a:stretch>
        </p:blipFill>
        <p:spPr bwMode="auto">
          <a:xfrm>
            <a:off x="0" y="0"/>
            <a:ext cx="9144000" cy="3321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4"/>
          <p:cNvSpPr>
            <a:spLocks noChangeArrowheads="1"/>
          </p:cNvSpPr>
          <p:nvPr/>
        </p:nvSpPr>
        <p:spPr bwMode="white">
          <a:xfrm>
            <a:off x="0" y="2837260"/>
            <a:ext cx="9144000" cy="114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en-US" altLang="en-US">
              <a:solidFill>
                <a:srgbClr val="000000"/>
              </a:solidFill>
              <a:latin typeface="Verdana" pitchFamily="34" charset="0"/>
              <a:cs typeface="+mn-cs"/>
            </a:endParaRPr>
          </a:p>
        </p:txBody>
      </p:sp>
      <p:sp>
        <p:nvSpPr>
          <p:cNvPr id="7" name="Line 11"/>
          <p:cNvSpPr>
            <a:spLocks noChangeShapeType="1"/>
          </p:cNvSpPr>
          <p:nvPr/>
        </p:nvSpPr>
        <p:spPr bwMode="gray">
          <a:xfrm>
            <a:off x="0" y="2827735"/>
            <a:ext cx="9144000" cy="0"/>
          </a:xfrm>
          <a:prstGeom prst="line">
            <a:avLst/>
          </a:prstGeom>
          <a:noFill/>
          <a:ln w="12700">
            <a:solidFill>
              <a:srgbClr val="4E5054"/>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8" name="Line 12"/>
          <p:cNvSpPr>
            <a:spLocks noChangeShapeType="1"/>
          </p:cNvSpPr>
          <p:nvPr/>
        </p:nvSpPr>
        <p:spPr bwMode="gray">
          <a:xfrm>
            <a:off x="0" y="2951560"/>
            <a:ext cx="9144000" cy="0"/>
          </a:xfrm>
          <a:prstGeom prst="line">
            <a:avLst/>
          </a:prstGeom>
          <a:noFill/>
          <a:ln w="12700">
            <a:solidFill>
              <a:srgbClr val="4E5054"/>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5122" name="Rectangle 2"/>
          <p:cNvSpPr>
            <a:spLocks noGrp="1" noChangeArrowheads="1"/>
          </p:cNvSpPr>
          <p:nvPr>
            <p:ph type="ctrTitle"/>
          </p:nvPr>
        </p:nvSpPr>
        <p:spPr bwMode="gray">
          <a:xfrm>
            <a:off x="411163" y="720104"/>
            <a:ext cx="7315200" cy="415499"/>
          </a:xfrm>
        </p:spPr>
        <p:txBody>
          <a:bodyPr/>
          <a:lstStyle>
            <a:lvl1pPr>
              <a:defRPr sz="3000">
                <a:solidFill>
                  <a:schemeClr val="bg1"/>
                </a:solidFill>
              </a:defRPr>
            </a:lvl1pPr>
          </a:lstStyle>
          <a:p>
            <a:r>
              <a:rPr lang="en-US" dirty="0"/>
              <a:t>Click to edit Master title style</a:t>
            </a:r>
          </a:p>
        </p:txBody>
      </p:sp>
      <p:sp>
        <p:nvSpPr>
          <p:cNvPr id="5123" name="Rectangle 3"/>
          <p:cNvSpPr>
            <a:spLocks noGrp="1" noChangeArrowheads="1"/>
          </p:cNvSpPr>
          <p:nvPr>
            <p:ph type="subTitle" idx="1"/>
          </p:nvPr>
        </p:nvSpPr>
        <p:spPr bwMode="gray">
          <a:xfrm>
            <a:off x="411163" y="3429000"/>
            <a:ext cx="7315200" cy="277416"/>
          </a:xfrm>
        </p:spPr>
        <p:txBody>
          <a:bodyPr/>
          <a:lstStyle>
            <a:lvl1pPr marL="0" indent="0">
              <a:buFontTx/>
              <a:buNone/>
              <a:defRPr sz="1800" b="1"/>
            </a:lvl1pPr>
          </a:lstStyle>
          <a:p>
            <a:r>
              <a:rPr lang="en-US"/>
              <a:t>Click to edit Master subtitle style</a:t>
            </a:r>
            <a:endParaRPr lang="en-US" dirty="0"/>
          </a:p>
        </p:txBody>
      </p:sp>
      <p:sp>
        <p:nvSpPr>
          <p:cNvPr id="12" name="Text Placeholder 11"/>
          <p:cNvSpPr>
            <a:spLocks noGrp="1"/>
          </p:cNvSpPr>
          <p:nvPr>
            <p:ph type="body" sz="quarter" idx="10"/>
          </p:nvPr>
        </p:nvSpPr>
        <p:spPr>
          <a:xfrm>
            <a:off x="411480" y="3669030"/>
            <a:ext cx="7315200" cy="266700"/>
          </a:xfrm>
        </p:spPr>
        <p:txBody>
          <a:bodyPr/>
          <a:lstStyle>
            <a:lvl1pPr marL="0" indent="0">
              <a:buNone/>
              <a:defRPr sz="1500" i="1"/>
            </a:lvl1pPr>
          </a:lstStyle>
          <a:p>
            <a:pPr lvl="0"/>
            <a:r>
              <a:rPr lang="en-US"/>
              <a:t>Click to edit Master text styles</a:t>
            </a:r>
          </a:p>
        </p:txBody>
      </p:sp>
      <p:sp>
        <p:nvSpPr>
          <p:cNvPr id="9" name="Rectangle 4"/>
          <p:cNvSpPr>
            <a:spLocks noGrp="1" noChangeArrowheads="1"/>
          </p:cNvSpPr>
          <p:nvPr>
            <p:ph type="dt" sz="half" idx="11"/>
          </p:nvPr>
        </p:nvSpPr>
        <p:spPr>
          <a:xfrm>
            <a:off x="411163" y="1164432"/>
            <a:ext cx="3124200" cy="346472"/>
          </a:xfrm>
          <a:prstGeom prst="rect">
            <a:avLst/>
          </a:prstGeom>
        </p:spPr>
        <p:txBody>
          <a:bodyPr/>
          <a:lstStyle>
            <a:lvl1pPr algn="l" fontAlgn="auto">
              <a:spcBef>
                <a:spcPts val="0"/>
              </a:spcBef>
              <a:spcAft>
                <a:spcPts val="0"/>
              </a:spcAft>
              <a:defRPr sz="2400">
                <a:solidFill>
                  <a:srgbClr val="FFFFFF"/>
                </a:solidFill>
                <a:latin typeface="Arial"/>
                <a:ea typeface="ＭＳ Ｐゴシック" pitchFamily="34" charset="-128"/>
                <a:cs typeface="+mn-cs"/>
              </a:defRPr>
            </a:lvl1pPr>
          </a:lstStyle>
          <a:p>
            <a:pPr>
              <a:defRPr/>
            </a:pPr>
            <a:endParaRPr lang="en-US"/>
          </a:p>
        </p:txBody>
      </p:sp>
    </p:spTree>
    <p:extLst>
      <p:ext uri="{BB962C8B-B14F-4D97-AF65-F5344CB8AC3E}">
        <p14:creationId xmlns:p14="http://schemas.microsoft.com/office/powerpoint/2010/main" val="78897809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7"/>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F607CD9-19AA-4145-B70F-111D0E74F5FD}" type="datetimeFigureOut">
              <a:rPr lang="fr-FR"/>
              <a:pPr>
                <a:defRPr/>
              </a:pPr>
              <a:t>21/03/2023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D60F3D4-2061-A448-B7BA-0D865693B8B5}" type="slidenum">
              <a:rPr lang="fr-FR"/>
              <a:pPr>
                <a:defRPr/>
              </a:pPr>
              <a:t>‹N°›</a:t>
            </a:fld>
            <a:endParaRPr lang="fr-FR"/>
          </a:p>
        </p:txBody>
      </p:sp>
    </p:spTree>
    <p:extLst>
      <p:ext uri="{BB962C8B-B14F-4D97-AF65-F5344CB8AC3E}">
        <p14:creationId xmlns:p14="http://schemas.microsoft.com/office/powerpoint/2010/main" val="408901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a:t>Click to edit Master title style</a:t>
            </a:r>
            <a:endParaRPr lang="en-GB" dirty="0"/>
          </a:p>
        </p:txBody>
      </p:sp>
    </p:spTree>
    <p:extLst>
      <p:ext uri="{BB962C8B-B14F-4D97-AF65-F5344CB8AC3E}">
        <p14:creationId xmlns:p14="http://schemas.microsoft.com/office/powerpoint/2010/main" val="345281131"/>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8" name="Rectangle 9"/>
          <p:cNvSpPr>
            <a:spLocks noChangeArrowheads="1"/>
          </p:cNvSpPr>
          <p:nvPr/>
        </p:nvSpPr>
        <p:spPr bwMode="auto">
          <a:xfrm flipV="1">
            <a:off x="323852" y="814388"/>
            <a:ext cx="8486775" cy="34529"/>
          </a:xfrm>
          <a:prstGeom prst="rect">
            <a:avLst/>
          </a:prstGeom>
          <a:gradFill flip="none" rotWithShape="1">
            <a:gsLst>
              <a:gs pos="0">
                <a:srgbClr val="DD7500"/>
              </a:gs>
              <a:gs pos="50000">
                <a:schemeClr val="bg2"/>
              </a:gs>
              <a:gs pos="100000">
                <a:schemeClr val="tx2"/>
              </a:gs>
            </a:gsLst>
            <a:lin ang="0" scaled="1"/>
            <a:tileRect/>
          </a:gradFill>
          <a:ln w="9525">
            <a:noFill/>
            <a:miter lim="800000"/>
            <a:headEnd/>
            <a:tailEnd/>
          </a:ln>
        </p:spPr>
        <p:txBody>
          <a:bodyPr wrap="none" lIns="82048" tIns="41025" rIns="82048" bIns="41025" anchor="ctr"/>
          <a:lstStyle/>
          <a:p>
            <a:pPr defTabSz="820738" eaLnBrk="0" fontAlgn="auto" hangingPunct="0">
              <a:spcBef>
                <a:spcPts val="0"/>
              </a:spcBef>
              <a:spcAft>
                <a:spcPts val="0"/>
              </a:spcAft>
              <a:defRPr/>
            </a:pPr>
            <a:endParaRPr lang="en-US" sz="1300" dirty="0">
              <a:solidFill>
                <a:srgbClr val="000000"/>
              </a:solidFill>
              <a:latin typeface="Arial" pitchFamily="34" charset="0"/>
              <a:ea typeface="+mn-ea"/>
              <a:cs typeface="Arial" pitchFamily="34" charset="0"/>
            </a:endParaRPr>
          </a:p>
        </p:txBody>
      </p:sp>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323852" y="4862976"/>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686840" y="4862976"/>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113847639"/>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323852" y="4862976"/>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686840" y="4862976"/>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741133910"/>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Green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419544"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777251"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06558437"/>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row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419544"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1"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937201976"/>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a:t>Click to edit Master title style</a:t>
            </a:r>
            <a:endParaRPr lang="en-GB" dirty="0"/>
          </a:p>
        </p:txBody>
      </p:sp>
      <p:sp>
        <p:nvSpPr>
          <p:cNvPr id="3" name="Text Placeholder 8"/>
          <p:cNvSpPr>
            <a:spLocks noGrp="1"/>
          </p:cNvSpPr>
          <p:nvPr>
            <p:ph type="body" sz="quarter" idx="13"/>
          </p:nvPr>
        </p:nvSpPr>
        <p:spPr>
          <a:xfrm>
            <a:off x="2" y="4338519"/>
            <a:ext cx="3851275" cy="344091"/>
          </a:xfrm>
          <a:ln>
            <a:noFill/>
          </a:ln>
        </p:spPr>
        <p:txBody>
          <a:bodyPr anchor="b"/>
          <a:lstStyle>
            <a:lvl1pPr marL="0" indent="0">
              <a:spcAft>
                <a:spcPts val="0"/>
              </a:spcAft>
              <a:buNone/>
              <a:defRPr sz="1000"/>
            </a:lvl1pPr>
          </a:lstStyle>
          <a:p>
            <a:pPr lvl="0"/>
            <a:r>
              <a:rPr lang="en-US" dirty="0"/>
              <a:t>Click to edit Master text styles</a:t>
            </a:r>
          </a:p>
        </p:txBody>
      </p:sp>
      <p:sp>
        <p:nvSpPr>
          <p:cNvPr id="4" name="Text Placeholder 8"/>
          <p:cNvSpPr>
            <a:spLocks noGrp="1"/>
          </p:cNvSpPr>
          <p:nvPr>
            <p:ph type="body" sz="quarter" idx="14"/>
          </p:nvPr>
        </p:nvSpPr>
        <p:spPr>
          <a:xfrm>
            <a:off x="5283898" y="4338519"/>
            <a:ext cx="3851275" cy="344091"/>
          </a:xfrm>
          <a:ln>
            <a:noFill/>
          </a:ln>
        </p:spPr>
        <p:txBody>
          <a:bodyPr anchor="b"/>
          <a:lstStyle>
            <a:lvl1pPr marL="0" indent="0" algn="r">
              <a:spcAft>
                <a:spcPts val="0"/>
              </a:spcAft>
              <a:buNone/>
              <a:defRPr sz="1000"/>
            </a:lvl1pPr>
          </a:lstStyle>
          <a:p>
            <a:pPr lvl="0"/>
            <a:r>
              <a:rPr lang="en-US" dirty="0"/>
              <a:t>Click to edit Master text styles</a:t>
            </a:r>
          </a:p>
        </p:txBody>
      </p:sp>
    </p:spTree>
    <p:extLst>
      <p:ext uri="{BB962C8B-B14F-4D97-AF65-F5344CB8AC3E}">
        <p14:creationId xmlns:p14="http://schemas.microsoft.com/office/powerpoint/2010/main" val="1756092084"/>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8"/>
          <p:cNvSpPr>
            <a:spLocks noGrp="1"/>
          </p:cNvSpPr>
          <p:nvPr>
            <p:ph type="body" sz="quarter" idx="13"/>
          </p:nvPr>
        </p:nvSpPr>
        <p:spPr>
          <a:xfrm>
            <a:off x="2" y="4338519"/>
            <a:ext cx="3851275" cy="344091"/>
          </a:xfrm>
          <a:ln>
            <a:noFill/>
          </a:ln>
        </p:spPr>
        <p:txBody>
          <a:bodyPr anchor="b"/>
          <a:lstStyle>
            <a:lvl1pPr marL="0" indent="0">
              <a:spcAft>
                <a:spcPts val="0"/>
              </a:spcAft>
              <a:buNone/>
              <a:defRPr sz="1000"/>
            </a:lvl1pPr>
          </a:lstStyle>
          <a:p>
            <a:pPr lvl="0"/>
            <a:r>
              <a:rPr lang="en-US" dirty="0"/>
              <a:t>Click to edit Master text styles</a:t>
            </a:r>
          </a:p>
        </p:txBody>
      </p:sp>
      <p:sp>
        <p:nvSpPr>
          <p:cNvPr id="8" name="Text Placeholder 8"/>
          <p:cNvSpPr>
            <a:spLocks noGrp="1"/>
          </p:cNvSpPr>
          <p:nvPr>
            <p:ph type="body" sz="quarter" idx="14"/>
          </p:nvPr>
        </p:nvSpPr>
        <p:spPr>
          <a:xfrm>
            <a:off x="5283898" y="4338519"/>
            <a:ext cx="3851275" cy="344091"/>
          </a:xfrm>
          <a:ln>
            <a:noFill/>
          </a:ln>
        </p:spPr>
        <p:txBody>
          <a:bodyPr anchor="b"/>
          <a:lstStyle>
            <a:lvl1pPr marL="0" indent="0" algn="r">
              <a:spcAft>
                <a:spcPts val="0"/>
              </a:spcAft>
              <a:buNone/>
              <a:defRPr sz="1000"/>
            </a:lvl1pPr>
          </a:lstStyle>
          <a:p>
            <a:pPr lvl="0"/>
            <a:r>
              <a:rPr lang="en-US" dirty="0"/>
              <a:t>Click to edit Master text styles</a:t>
            </a:r>
          </a:p>
        </p:txBody>
      </p:sp>
      <p:sp>
        <p:nvSpPr>
          <p:cNvPr id="6" name="Date Placeholder 3"/>
          <p:cNvSpPr>
            <a:spLocks noGrp="1"/>
          </p:cNvSpPr>
          <p:nvPr>
            <p:ph type="dt" sz="half" idx="15"/>
          </p:nvPr>
        </p:nvSpPr>
        <p:spPr>
          <a:xfrm>
            <a:off x="7643813" y="4875610"/>
            <a:ext cx="914400" cy="150019"/>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F097883-39D5-CB49-91A1-8558BEE577E6}" type="datetime1">
              <a:rPr lang="en-US"/>
              <a:pPr>
                <a:defRPr/>
              </a:pPr>
              <a:t>3/21/23</a:t>
            </a:fld>
            <a:endParaRPr lang="en-US"/>
          </a:p>
        </p:txBody>
      </p:sp>
      <p:sp>
        <p:nvSpPr>
          <p:cNvPr id="9" name="Footer Placeholder 4"/>
          <p:cNvSpPr>
            <a:spLocks noGrp="1"/>
          </p:cNvSpPr>
          <p:nvPr>
            <p:ph type="ftr" sz="quarter" idx="16"/>
          </p:nvPr>
        </p:nvSpPr>
        <p:spPr>
          <a:xfrm>
            <a:off x="3475040" y="4875610"/>
            <a:ext cx="4211637" cy="151209"/>
          </a:xfrm>
          <a:prstGeom prst="rect">
            <a:avLst/>
          </a:prstGeom>
        </p:spPr>
        <p:txBody>
          <a:bodyPr/>
          <a:lstStyle>
            <a:lvl1pPr algn="ctr" fontAlgn="auto">
              <a:spcBef>
                <a:spcPts val="0"/>
              </a:spcBef>
              <a:spcAft>
                <a:spcPts val="0"/>
              </a:spcAft>
              <a:defRPr>
                <a:solidFill>
                  <a:srgbClr val="000000"/>
                </a:solidFill>
                <a:latin typeface="Arial"/>
                <a:ea typeface="ＭＳ Ｐゴシック" pitchFamily="34" charset="-128"/>
                <a:cs typeface="+mn-cs"/>
              </a:defRPr>
            </a:lvl1pPr>
          </a:lstStyle>
          <a:p>
            <a:pPr>
              <a:defRPr/>
            </a:pPr>
            <a:endParaRPr lang="en-US"/>
          </a:p>
        </p:txBody>
      </p:sp>
      <p:sp>
        <p:nvSpPr>
          <p:cNvPr id="10" name="Slide Number Placeholder 5"/>
          <p:cNvSpPr>
            <a:spLocks noGrp="1"/>
          </p:cNvSpPr>
          <p:nvPr>
            <p:ph type="sldNum" sz="quarter" idx="17"/>
          </p:nvPr>
        </p:nvSpPr>
        <p:spPr>
          <a:xfrm>
            <a:off x="8593140" y="4874419"/>
            <a:ext cx="350837" cy="150019"/>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967B019-44C2-204B-9DF8-41E9DE6BAD33}" type="slidenum">
              <a:rPr lang="en-US"/>
              <a:pPr>
                <a:defRPr/>
              </a:pPr>
              <a:t>‹N°›</a:t>
            </a:fld>
            <a:endParaRPr lang="en-US"/>
          </a:p>
        </p:txBody>
      </p:sp>
    </p:spTree>
    <p:extLst>
      <p:ext uri="{BB962C8B-B14F-4D97-AF65-F5344CB8AC3E}">
        <p14:creationId xmlns:p14="http://schemas.microsoft.com/office/powerpoint/2010/main" val="4069608866"/>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ree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422279"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1"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023966820"/>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email">
            <a:extLst>
              <a:ext uri="{28A0092B-C50C-407E-A947-70E740481C1C}">
                <a14:useLocalDpi xmlns:a14="http://schemas.microsoft.com/office/drawing/2010/main" val="0"/>
              </a:ext>
            </a:extLst>
          </a:blip>
          <a:srcRect r="867" b="53975"/>
          <a:stretch>
            <a:fillRect/>
          </a:stretch>
        </p:blipFill>
        <p:spPr bwMode="auto">
          <a:xfrm>
            <a:off x="-11113" y="0"/>
            <a:ext cx="9155113" cy="3187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p:cNvPicPr>
            <a:picLocks noChangeAspect="1"/>
          </p:cNvPicPr>
          <p:nvPr/>
        </p:nvPicPr>
        <p:blipFill>
          <a:blip r:embed="rId3" cstate="email">
            <a:extLst>
              <a:ext uri="{28A0092B-C50C-407E-A947-70E740481C1C}">
                <a14:useLocalDpi xmlns:a14="http://schemas.microsoft.com/office/drawing/2010/main" val="0"/>
              </a:ext>
            </a:extLst>
          </a:blip>
          <a:srcRect t="54201" b="41600"/>
          <a:stretch>
            <a:fillRect/>
          </a:stretch>
        </p:blipFill>
        <p:spPr bwMode="auto">
          <a:xfrm>
            <a:off x="-11113" y="2787255"/>
            <a:ext cx="9155113" cy="21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55751" y="3265916"/>
            <a:ext cx="8573938" cy="733977"/>
          </a:xfrm>
        </p:spPr>
        <p:txBody>
          <a:bodyPr anchor="b">
            <a:noAutofit/>
          </a:bodyPr>
          <a:lstStyle>
            <a:lvl1pPr algn="r">
              <a:defRPr sz="2800">
                <a:solidFill>
                  <a:schemeClr val="tx1">
                    <a:lumMod val="75000"/>
                    <a:lumOff val="25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2862861" y="4106828"/>
            <a:ext cx="6066829" cy="831999"/>
          </a:xfrm>
        </p:spPr>
        <p:txBody>
          <a:bodyPr/>
          <a:lstStyle>
            <a:lvl1pPr marL="0" indent="0" algn="r">
              <a:buNone/>
              <a:defRPr>
                <a:solidFill>
                  <a:schemeClr val="tx1">
                    <a:lumMod val="75000"/>
                    <a:lumOff val="25000"/>
                  </a:schemeClr>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906544162"/>
      </p:ext>
    </p:extLst>
  </p:cSld>
  <p:clrMapOvr>
    <a:masterClrMapping/>
  </p:clrMapOvr>
  <p:transition spd="slow">
    <p:wipe dir="r"/>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Orang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215903" y="4862968"/>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777240" y="4862968"/>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666118579"/>
      </p:ext>
    </p:extLst>
  </p:cSld>
  <p:clrMapOvr>
    <a:masterClrMapping/>
  </p:clrMapOvr>
  <p:transition spd="slow">
    <p:wipe dir="r"/>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F9E0EC70-0F5E-E546-9A3D-E30F9FBB6739}" type="datetimeFigureOut">
              <a:rPr lang="fr-FR"/>
              <a:pPr>
                <a:defRPr/>
              </a:pPr>
              <a:t>21/03/2023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9D0C166-BAF2-3F41-9E1D-CC914C126E0B}" type="slidenum">
              <a:rPr lang="fr-FR"/>
              <a:pPr>
                <a:defRPr/>
              </a:pPr>
              <a:t>‹N°›</a:t>
            </a:fld>
            <a:endParaRPr lang="fr-FR"/>
          </a:p>
        </p:txBody>
      </p:sp>
    </p:spTree>
    <p:extLst>
      <p:ext uri="{BB962C8B-B14F-4D97-AF65-F5344CB8AC3E}">
        <p14:creationId xmlns:p14="http://schemas.microsoft.com/office/powerpoint/2010/main" val="2679118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rang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15900" y="1006679"/>
            <a:ext cx="4294324" cy="3624857"/>
          </a:xfrm>
        </p:spPr>
        <p:txBody>
          <a:bodyPr/>
          <a:lstStyle>
            <a:lvl1pPr>
              <a:defRPr sz="2100"/>
            </a:lvl1pPr>
            <a:lvl2pPr>
              <a:defRPr sz="1900"/>
            </a:lvl2pPr>
            <a:lvl3pPr>
              <a:defRPr sz="1600"/>
            </a:lvl3pPr>
            <a:lvl4pPr>
              <a:defRPr sz="1400"/>
            </a:lvl4pPr>
            <a:lvl5pPr>
              <a:defRPr sz="14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35364" y="1006679"/>
            <a:ext cx="4294324" cy="3624857"/>
          </a:xfrm>
        </p:spPr>
        <p:txBody>
          <a:bodyPr/>
          <a:lstStyle>
            <a:lvl1pPr>
              <a:defRPr sz="2100"/>
            </a:lvl1pPr>
            <a:lvl2pPr>
              <a:defRPr sz="1900"/>
            </a:lvl2pPr>
            <a:lvl3pPr>
              <a:defRPr sz="1600"/>
            </a:lvl3pPr>
            <a:lvl4pPr>
              <a:defRPr sz="1400"/>
            </a:lvl4pPr>
            <a:lvl5pPr>
              <a:defRPr sz="14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1"/>
          </p:nvPr>
        </p:nvSpPr>
        <p:spPr>
          <a:xfrm>
            <a:off x="215903" y="4862968"/>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8" name="Text Placeholder 5"/>
          <p:cNvSpPr>
            <a:spLocks noGrp="1"/>
          </p:cNvSpPr>
          <p:nvPr>
            <p:ph type="body" sz="quarter" idx="12"/>
          </p:nvPr>
        </p:nvSpPr>
        <p:spPr>
          <a:xfrm>
            <a:off x="4686828" y="4862968"/>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289528561"/>
      </p:ext>
    </p:extLst>
  </p:cSld>
  <p:clrMapOvr>
    <a:masterClrMapping/>
  </p:clrMapOvr>
  <p:transition spd="slow">
    <p:wipe dir="r"/>
  </p:transition>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rang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5"/>
          <p:cNvSpPr>
            <a:spLocks noGrp="1"/>
          </p:cNvSpPr>
          <p:nvPr>
            <p:ph type="body" sz="quarter" idx="11"/>
          </p:nvPr>
        </p:nvSpPr>
        <p:spPr>
          <a:xfrm>
            <a:off x="215903" y="4862968"/>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40" y="4862968"/>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419579307"/>
      </p:ext>
    </p:extLst>
  </p:cSld>
  <p:clrMapOvr>
    <a:masterClrMapping/>
  </p:clrMapOvr>
  <p:transition spd="slow">
    <p:wipe dir="r"/>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row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215903" y="4862968"/>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40" y="4862968"/>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42511222"/>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Green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215903" y="4862968"/>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777240" y="4862968"/>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307233183"/>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rown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215903" y="4862968"/>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777240" y="4862968"/>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031485188"/>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Gree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215903" y="4862968"/>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40" y="4862968"/>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25525595"/>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753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9"/>
          <p:cNvSpPr>
            <a:spLocks noChangeArrowheads="1"/>
          </p:cNvSpPr>
          <p:nvPr userDrawn="1"/>
        </p:nvSpPr>
        <p:spPr bwMode="auto">
          <a:xfrm flipV="1">
            <a:off x="323852" y="814388"/>
            <a:ext cx="8486775" cy="34529"/>
          </a:xfrm>
          <a:prstGeom prst="rect">
            <a:avLst/>
          </a:prstGeom>
          <a:gradFill flip="none" rotWithShape="1">
            <a:gsLst>
              <a:gs pos="0">
                <a:srgbClr val="DD7500"/>
              </a:gs>
              <a:gs pos="50000">
                <a:schemeClr val="bg2"/>
              </a:gs>
              <a:gs pos="100000">
                <a:schemeClr val="tx2"/>
              </a:gs>
            </a:gsLst>
            <a:lin ang="0" scaled="1"/>
            <a:tileRect/>
          </a:gradFill>
          <a:ln w="9525">
            <a:noFill/>
            <a:miter lim="800000"/>
            <a:headEnd/>
            <a:tailEnd/>
          </a:ln>
        </p:spPr>
        <p:txBody>
          <a:bodyPr wrap="none" lIns="82048" tIns="41025" rIns="82048" bIns="41025" anchor="ctr"/>
          <a:lstStyle/>
          <a:p>
            <a:pPr defTabSz="820738" eaLnBrk="0" fontAlgn="auto" hangingPunct="0">
              <a:spcBef>
                <a:spcPts val="0"/>
              </a:spcBef>
              <a:spcAft>
                <a:spcPts val="0"/>
              </a:spcAft>
              <a:defRPr/>
            </a:pPr>
            <a:endParaRPr lang="en-US" sz="1300" dirty="0">
              <a:solidFill>
                <a:srgbClr val="000000"/>
              </a:solidFill>
              <a:latin typeface="Arial"/>
              <a:ea typeface="ＭＳ Ｐゴシック" pitchFamily="34" charset="-128"/>
              <a:cs typeface="Arial"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323852" y="4862963"/>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dirty="0"/>
              <a:t>Click to edit Master text styles</a:t>
            </a:r>
          </a:p>
        </p:txBody>
      </p:sp>
      <p:sp>
        <p:nvSpPr>
          <p:cNvPr id="6" name="Text Placeholder 5"/>
          <p:cNvSpPr>
            <a:spLocks noGrp="1"/>
          </p:cNvSpPr>
          <p:nvPr>
            <p:ph type="body" sz="quarter" idx="12"/>
          </p:nvPr>
        </p:nvSpPr>
        <p:spPr>
          <a:xfrm>
            <a:off x="4686820" y="4862963"/>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487964765"/>
      </p:ext>
    </p:extLst>
  </p:cSld>
  <p:clrMapOvr>
    <a:masterClrMapping/>
  </p:clrMapOvr>
  <p:transition spd="slow">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email">
            <a:extLst>
              <a:ext uri="{28A0092B-C50C-407E-A947-70E740481C1C}">
                <a14:useLocalDpi xmlns:a14="http://schemas.microsoft.com/office/drawing/2010/main" val="0"/>
              </a:ext>
            </a:extLst>
          </a:blip>
          <a:srcRect r="867" b="53975"/>
          <a:stretch>
            <a:fillRect/>
          </a:stretch>
        </p:blipFill>
        <p:spPr bwMode="auto">
          <a:xfrm>
            <a:off x="-11113" y="0"/>
            <a:ext cx="9155113" cy="3187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p:cNvPicPr>
            <a:picLocks noChangeAspect="1"/>
          </p:cNvPicPr>
          <p:nvPr/>
        </p:nvPicPr>
        <p:blipFill>
          <a:blip r:embed="rId3" cstate="email">
            <a:extLst>
              <a:ext uri="{28A0092B-C50C-407E-A947-70E740481C1C}">
                <a14:useLocalDpi xmlns:a14="http://schemas.microsoft.com/office/drawing/2010/main" val="0"/>
              </a:ext>
            </a:extLst>
          </a:blip>
          <a:srcRect t="54201" b="41600"/>
          <a:stretch>
            <a:fillRect/>
          </a:stretch>
        </p:blipFill>
        <p:spPr bwMode="auto">
          <a:xfrm>
            <a:off x="-11113" y="2787255"/>
            <a:ext cx="9155113" cy="21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55751" y="3265916"/>
            <a:ext cx="8573939" cy="733977"/>
          </a:xfrm>
        </p:spPr>
        <p:txBody>
          <a:bodyPr anchor="b">
            <a:noAutofit/>
          </a:bodyPr>
          <a:lstStyle>
            <a:lvl1pPr algn="r">
              <a:defRPr sz="2400">
                <a:solidFill>
                  <a:schemeClr val="tx1">
                    <a:lumMod val="75000"/>
                    <a:lumOff val="25000"/>
                  </a:schemeClr>
                </a:solidFill>
              </a:defRPr>
            </a:lvl1pPr>
          </a:lstStyle>
          <a:p>
            <a:r>
              <a:rPr lang="en-US"/>
              <a:t>Click to edit Master title style</a:t>
            </a:r>
            <a:endParaRPr lang="en-GB" dirty="0"/>
          </a:p>
        </p:txBody>
      </p:sp>
      <p:sp>
        <p:nvSpPr>
          <p:cNvPr id="3" name="Subtitle 2"/>
          <p:cNvSpPr>
            <a:spLocks noGrp="1"/>
          </p:cNvSpPr>
          <p:nvPr>
            <p:ph type="subTitle" idx="1"/>
          </p:nvPr>
        </p:nvSpPr>
        <p:spPr>
          <a:xfrm>
            <a:off x="2862862" y="4106827"/>
            <a:ext cx="6066829" cy="831999"/>
          </a:xfrm>
        </p:spPr>
        <p:txBody>
          <a:bodyPr/>
          <a:lstStyle>
            <a:lvl1pPr marL="0" indent="0" algn="r">
              <a:buNone/>
              <a:defRPr>
                <a:solidFill>
                  <a:schemeClr val="tx1">
                    <a:lumMod val="75000"/>
                    <a:lumOff val="25000"/>
                  </a:schemeClr>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101170983"/>
      </p:ext>
    </p:extLst>
  </p:cSld>
  <p:clrMapOvr>
    <a:masterClrMapping/>
  </p:clrMapOvr>
  <p:transition spd="slow">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Orang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1"/>
          </p:nvPr>
        </p:nvSpPr>
        <p:spPr>
          <a:xfrm>
            <a:off x="215910" y="4862975"/>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777251" y="4862975"/>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16291329"/>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E6099CA6-E648-3949-A6E1-244EB28C81B4}" type="datetimeFigureOut">
              <a:rPr lang="fr-FR"/>
              <a:pPr>
                <a:defRPr/>
              </a:pPr>
              <a:t>21/03/2023</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263CB2B-6C41-6740-8AB3-C8187793A678}" type="slidenum">
              <a:rPr lang="fr-FR"/>
              <a:pPr>
                <a:defRPr/>
              </a:pPr>
              <a:t>‹N°›</a:t>
            </a:fld>
            <a:endParaRPr lang="fr-FR"/>
          </a:p>
        </p:txBody>
      </p:sp>
    </p:spTree>
    <p:extLst>
      <p:ext uri="{BB962C8B-B14F-4D97-AF65-F5344CB8AC3E}">
        <p14:creationId xmlns:p14="http://schemas.microsoft.com/office/powerpoint/2010/main" val="4009767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Orang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15903" y="1006681"/>
            <a:ext cx="4294324" cy="3624857"/>
          </a:xfrm>
        </p:spPr>
        <p:txBody>
          <a:bodyPr/>
          <a:lstStyle>
            <a:lvl1pPr>
              <a:defRPr sz="1900"/>
            </a:lvl1pPr>
            <a:lvl2pPr>
              <a:defRPr sz="1600"/>
            </a:lvl2pPr>
            <a:lvl3pPr>
              <a:defRPr sz="1500"/>
            </a:lvl3pPr>
            <a:lvl4pPr>
              <a:defRPr sz="1200"/>
            </a:lvl4pPr>
            <a:lvl5pPr>
              <a:defRPr sz="12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35367" y="1006681"/>
            <a:ext cx="4294324" cy="3624857"/>
          </a:xfrm>
        </p:spPr>
        <p:txBody>
          <a:bodyPr/>
          <a:lstStyle>
            <a:lvl1pPr>
              <a:defRPr sz="1900"/>
            </a:lvl1pPr>
            <a:lvl2pPr>
              <a:defRPr sz="1600"/>
            </a:lvl2pPr>
            <a:lvl3pPr>
              <a:defRPr sz="1500"/>
            </a:lvl3pPr>
            <a:lvl4pPr>
              <a:defRPr sz="1200"/>
            </a:lvl4pPr>
            <a:lvl5pPr>
              <a:defRPr sz="12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5"/>
          <p:cNvSpPr>
            <a:spLocks noGrp="1"/>
          </p:cNvSpPr>
          <p:nvPr>
            <p:ph type="body" sz="quarter" idx="11"/>
          </p:nvPr>
        </p:nvSpPr>
        <p:spPr>
          <a:xfrm>
            <a:off x="215910" y="4862975"/>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a:t>Click to edit Master text styles</a:t>
            </a:r>
          </a:p>
        </p:txBody>
      </p:sp>
      <p:sp>
        <p:nvSpPr>
          <p:cNvPr id="8" name="Text Placeholder 5"/>
          <p:cNvSpPr>
            <a:spLocks noGrp="1"/>
          </p:cNvSpPr>
          <p:nvPr>
            <p:ph type="body" sz="quarter" idx="12"/>
          </p:nvPr>
        </p:nvSpPr>
        <p:spPr>
          <a:xfrm>
            <a:off x="4686840" y="4862975"/>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576367850"/>
      </p:ext>
    </p:extLst>
  </p:cSld>
  <p:clrMapOvr>
    <a:masterClrMapping/>
  </p:clrMapOvr>
  <p:transition spd="slow">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Orang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Text Placeholder 5"/>
          <p:cNvSpPr>
            <a:spLocks noGrp="1"/>
          </p:cNvSpPr>
          <p:nvPr>
            <p:ph type="body" sz="quarter" idx="11"/>
          </p:nvPr>
        </p:nvSpPr>
        <p:spPr>
          <a:xfrm>
            <a:off x="215910" y="4862975"/>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1" y="4862975"/>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825808773"/>
      </p:ext>
    </p:extLst>
  </p:cSld>
  <p:clrMapOvr>
    <a:masterClrMapping/>
  </p:clrMapOvr>
  <p:transition spd="slow">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Losa 4:3  Title">
    <p:spTree>
      <p:nvGrpSpPr>
        <p:cNvPr id="1" name=""/>
        <p:cNvGrpSpPr/>
        <p:nvPr/>
      </p:nvGrpSpPr>
      <p:grpSpPr>
        <a:xfrm>
          <a:off x="0" y="0"/>
          <a:ext cx="0" cy="0"/>
          <a:chOff x="0" y="0"/>
          <a:chExt cx="0" cy="0"/>
        </a:xfrm>
      </p:grpSpPr>
      <p:pic>
        <p:nvPicPr>
          <p:cNvPr id="5" name="Picture 10" descr="Janssen_Guidelines_060410-2.jpg"/>
          <p:cNvPicPr>
            <a:picLocks noChangeAspect="1"/>
          </p:cNvPicPr>
          <p:nvPr/>
        </p:nvPicPr>
        <p:blipFill>
          <a:blip r:embed="rId2" cstate="email">
            <a:extLst>
              <a:ext uri="{28A0092B-C50C-407E-A947-70E740481C1C}">
                <a14:useLocalDpi xmlns:a14="http://schemas.microsoft.com/office/drawing/2010/main" val="0"/>
              </a:ext>
            </a:extLst>
          </a:blip>
          <a:srcRect t="49840" b="6471"/>
          <a:stretch>
            <a:fillRect/>
          </a:stretch>
        </p:blipFill>
        <p:spPr bwMode="auto">
          <a:xfrm>
            <a:off x="0" y="0"/>
            <a:ext cx="9144000" cy="3321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4"/>
          <p:cNvSpPr>
            <a:spLocks noChangeArrowheads="1"/>
          </p:cNvSpPr>
          <p:nvPr/>
        </p:nvSpPr>
        <p:spPr bwMode="white">
          <a:xfrm>
            <a:off x="0" y="2837260"/>
            <a:ext cx="9144000" cy="114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8" tIns="45718" rIns="91428" bIns="45718" anchor="ctr"/>
          <a:lstStyle/>
          <a:p>
            <a:pPr defTabSz="912813"/>
            <a:endParaRPr lang="en-US" sz="1900">
              <a:solidFill>
                <a:srgbClr val="000000"/>
              </a:solidFill>
              <a:latin typeface="Verdana" charset="0"/>
            </a:endParaRPr>
          </a:p>
        </p:txBody>
      </p:sp>
      <p:sp>
        <p:nvSpPr>
          <p:cNvPr id="7" name="Line 11"/>
          <p:cNvSpPr>
            <a:spLocks noChangeShapeType="1"/>
          </p:cNvSpPr>
          <p:nvPr/>
        </p:nvSpPr>
        <p:spPr bwMode="gray">
          <a:xfrm>
            <a:off x="0" y="2827735"/>
            <a:ext cx="9144000" cy="0"/>
          </a:xfrm>
          <a:prstGeom prst="line">
            <a:avLst/>
          </a:prstGeom>
          <a:noFill/>
          <a:ln w="12700">
            <a:solidFill>
              <a:srgbClr val="4E5054"/>
            </a:solidFill>
            <a:round/>
            <a:headEnd/>
            <a:tailEnd/>
          </a:ln>
          <a:extLst>
            <a:ext uri="{909E8E84-426E-40dd-AFC4-6F175D3DCCD1}">
              <a14:hiddenFill xmlns:a14="http://schemas.microsoft.com/office/drawing/2010/main" xmlns="">
                <a:noFill/>
              </a14:hiddenFill>
            </a:ext>
          </a:extLst>
        </p:spPr>
        <p:txBody>
          <a:bodyPr wrap="none" lIns="91428" tIns="45718" rIns="91428" bIns="45718" anchor="ctr"/>
          <a:lstStyle/>
          <a:p>
            <a:endParaRPr lang="fr-FR"/>
          </a:p>
        </p:txBody>
      </p:sp>
      <p:sp>
        <p:nvSpPr>
          <p:cNvPr id="8" name="Line 12"/>
          <p:cNvSpPr>
            <a:spLocks noChangeShapeType="1"/>
          </p:cNvSpPr>
          <p:nvPr/>
        </p:nvSpPr>
        <p:spPr bwMode="gray">
          <a:xfrm>
            <a:off x="0" y="2951560"/>
            <a:ext cx="9144000" cy="0"/>
          </a:xfrm>
          <a:prstGeom prst="line">
            <a:avLst/>
          </a:prstGeom>
          <a:noFill/>
          <a:ln w="12700">
            <a:solidFill>
              <a:srgbClr val="4E5054"/>
            </a:solidFill>
            <a:round/>
            <a:headEnd/>
            <a:tailEnd/>
          </a:ln>
          <a:extLst>
            <a:ext uri="{909E8E84-426E-40dd-AFC4-6F175D3DCCD1}">
              <a14:hiddenFill xmlns:a14="http://schemas.microsoft.com/office/drawing/2010/main" xmlns="">
                <a:noFill/>
              </a14:hiddenFill>
            </a:ext>
          </a:extLst>
        </p:spPr>
        <p:txBody>
          <a:bodyPr wrap="none" lIns="91428" tIns="45718" rIns="91428" bIns="45718" anchor="ctr"/>
          <a:lstStyle/>
          <a:p>
            <a:endParaRPr lang="fr-FR"/>
          </a:p>
        </p:txBody>
      </p:sp>
      <p:sp>
        <p:nvSpPr>
          <p:cNvPr id="5122" name="Rectangle 2"/>
          <p:cNvSpPr>
            <a:spLocks noGrp="1" noChangeArrowheads="1"/>
          </p:cNvSpPr>
          <p:nvPr>
            <p:ph type="ctrTitle"/>
          </p:nvPr>
        </p:nvSpPr>
        <p:spPr bwMode="gray">
          <a:xfrm>
            <a:off x="411163" y="720102"/>
            <a:ext cx="7315200" cy="415499"/>
          </a:xfrm>
        </p:spPr>
        <p:txBody>
          <a:bodyPr/>
          <a:lstStyle>
            <a:lvl1pPr>
              <a:defRPr sz="3100">
                <a:solidFill>
                  <a:schemeClr val="bg1"/>
                </a:solidFill>
              </a:defRPr>
            </a:lvl1pPr>
          </a:lstStyle>
          <a:p>
            <a:r>
              <a:rPr lang="en-US"/>
              <a:t>Click to edit Master title style</a:t>
            </a:r>
            <a:endParaRPr lang="en-US" dirty="0"/>
          </a:p>
        </p:txBody>
      </p:sp>
      <p:sp>
        <p:nvSpPr>
          <p:cNvPr id="5123" name="Rectangle 3"/>
          <p:cNvSpPr>
            <a:spLocks noGrp="1" noChangeArrowheads="1"/>
          </p:cNvSpPr>
          <p:nvPr>
            <p:ph type="subTitle" idx="1"/>
          </p:nvPr>
        </p:nvSpPr>
        <p:spPr bwMode="gray">
          <a:xfrm>
            <a:off x="411163" y="3429000"/>
            <a:ext cx="7315200" cy="277416"/>
          </a:xfrm>
        </p:spPr>
        <p:txBody>
          <a:bodyPr/>
          <a:lstStyle>
            <a:lvl1pPr marL="0" indent="0">
              <a:buFontTx/>
              <a:buNone/>
              <a:defRPr sz="1900" b="1"/>
            </a:lvl1pPr>
          </a:lstStyle>
          <a:p>
            <a:r>
              <a:rPr lang="en-US"/>
              <a:t>Click to edit Master subtitle style</a:t>
            </a:r>
            <a:endParaRPr lang="en-US" dirty="0"/>
          </a:p>
        </p:txBody>
      </p:sp>
      <p:sp>
        <p:nvSpPr>
          <p:cNvPr id="12" name="Text Placeholder 11"/>
          <p:cNvSpPr>
            <a:spLocks noGrp="1"/>
          </p:cNvSpPr>
          <p:nvPr>
            <p:ph type="body" sz="quarter" idx="10"/>
          </p:nvPr>
        </p:nvSpPr>
        <p:spPr>
          <a:xfrm>
            <a:off x="411480" y="3669030"/>
            <a:ext cx="7315200" cy="266700"/>
          </a:xfrm>
        </p:spPr>
        <p:txBody>
          <a:bodyPr/>
          <a:lstStyle>
            <a:lvl1pPr marL="0" indent="0">
              <a:buNone/>
              <a:defRPr sz="1500" i="1"/>
            </a:lvl1pPr>
          </a:lstStyle>
          <a:p>
            <a:pPr lvl="0"/>
            <a:r>
              <a:rPr lang="en-US"/>
              <a:t>Click to edit Master text styles</a:t>
            </a:r>
          </a:p>
        </p:txBody>
      </p:sp>
      <p:sp>
        <p:nvSpPr>
          <p:cNvPr id="9" name="Rectangle 4"/>
          <p:cNvSpPr>
            <a:spLocks noGrp="1" noChangeArrowheads="1"/>
          </p:cNvSpPr>
          <p:nvPr>
            <p:ph type="dt" sz="half" idx="11"/>
          </p:nvPr>
        </p:nvSpPr>
        <p:spPr>
          <a:xfrm>
            <a:off x="411163" y="1164432"/>
            <a:ext cx="3124200" cy="346472"/>
          </a:xfrm>
          <a:prstGeom prst="rect">
            <a:avLst/>
          </a:prstGeom>
        </p:spPr>
        <p:txBody>
          <a:bodyPr vert="horz" wrap="square" lIns="91428" tIns="45718" rIns="91428" bIns="45718" numCol="1" anchor="t" anchorCtr="0" compatLnSpc="1">
            <a:prstTxWarp prst="textNoShape">
              <a:avLst/>
            </a:prstTxWarp>
          </a:bodyPr>
          <a:lstStyle>
            <a:lvl1pPr defTabSz="912813">
              <a:defRPr sz="2400">
                <a:solidFill>
                  <a:srgbClr val="FFFFFF"/>
                </a:solidFill>
              </a:defRPr>
            </a:lvl1pPr>
          </a:lstStyle>
          <a:p>
            <a:pPr>
              <a:defRPr/>
            </a:pPr>
            <a:fld id="{F7A41537-996F-B743-AD3C-AC60C0086DB6}" type="datetimeFigureOut">
              <a:rPr lang="en-GB"/>
              <a:pPr>
                <a:defRPr/>
              </a:pPr>
              <a:t>21/03/2023</a:t>
            </a:fld>
            <a:endParaRPr lang="en-GB"/>
          </a:p>
        </p:txBody>
      </p:sp>
    </p:spTree>
    <p:extLst>
      <p:ext uri="{BB962C8B-B14F-4D97-AF65-F5344CB8AC3E}">
        <p14:creationId xmlns:p14="http://schemas.microsoft.com/office/powerpoint/2010/main" val="377572635"/>
      </p:ext>
    </p:extLst>
  </p:cSld>
  <p:clrMapOvr>
    <a:masterClrMapping/>
  </p:clrMapOvr>
  <p:transition spd="slow">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row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419547" y="4862982"/>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6" y="4862982"/>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19353559"/>
      </p:ext>
    </p:extLst>
  </p:cSld>
  <p:clrMapOvr>
    <a:masterClrMapping/>
  </p:clrMapOvr>
  <p:transition spd="slow">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Gree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422283" y="4862981"/>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6" y="4862981"/>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447232069"/>
      </p:ext>
    </p:extLst>
  </p:cSld>
  <p:clrMapOvr>
    <a:masterClrMapping/>
  </p:clrMapOvr>
  <p:transition spd="slow">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323856" y="4862969"/>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dirty="0"/>
              <a:t>Click to edit Master text styles</a:t>
            </a:r>
          </a:p>
        </p:txBody>
      </p:sp>
      <p:sp>
        <p:nvSpPr>
          <p:cNvPr id="6" name="Text Placeholder 5"/>
          <p:cNvSpPr>
            <a:spLocks noGrp="1"/>
          </p:cNvSpPr>
          <p:nvPr>
            <p:ph type="body" sz="quarter" idx="12"/>
          </p:nvPr>
        </p:nvSpPr>
        <p:spPr>
          <a:xfrm>
            <a:off x="4686828" y="4862969"/>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233193244"/>
      </p:ext>
    </p:extLst>
  </p:cSld>
  <p:clrMapOvr>
    <a:masterClrMapping/>
  </p:clrMapOvr>
  <p:transition spd="slow">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Plain 4:3 Title Only Cool Palette Re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xfrm>
            <a:off x="8593140" y="4874419"/>
            <a:ext cx="350837" cy="150019"/>
          </a:xfrm>
          <a:prstGeom prst="rect">
            <a:avLst/>
          </a:prstGeom>
        </p:spPr>
        <p:txBody>
          <a:bodyPr vert="horz" wrap="square" lIns="91428" tIns="45718" rIns="91428" bIns="45718" numCol="1" anchor="t" anchorCtr="0" compatLnSpc="1">
            <a:prstTxWarp prst="textNoShape">
              <a:avLst/>
            </a:prstTxWarp>
          </a:bodyPr>
          <a:lstStyle>
            <a:lvl1pPr defTabSz="912813">
              <a:defRPr sz="1900">
                <a:solidFill>
                  <a:srgbClr val="FFFFFF"/>
                </a:solidFill>
              </a:defRPr>
            </a:lvl1pPr>
          </a:lstStyle>
          <a:p>
            <a:pPr>
              <a:defRPr/>
            </a:pPr>
            <a:fld id="{88377F56-8016-4042-8D4D-7CD29E594474}" type="slidenum">
              <a:rPr lang="en-US"/>
              <a:pPr>
                <a:defRPr/>
              </a:pPr>
              <a:t>‹N°›</a:t>
            </a:fld>
            <a:endParaRPr lang="en-US"/>
          </a:p>
        </p:txBody>
      </p:sp>
      <p:sp>
        <p:nvSpPr>
          <p:cNvPr id="4" name="Footer Placeholder 8"/>
          <p:cNvSpPr>
            <a:spLocks noGrp="1"/>
          </p:cNvSpPr>
          <p:nvPr>
            <p:ph type="ftr" sz="quarter" idx="11"/>
          </p:nvPr>
        </p:nvSpPr>
        <p:spPr>
          <a:xfrm>
            <a:off x="3475040" y="4875610"/>
            <a:ext cx="4211637" cy="151209"/>
          </a:xfrm>
          <a:prstGeom prst="rect">
            <a:avLst/>
          </a:prstGeom>
        </p:spPr>
        <p:txBody>
          <a:bodyPr lIns="91428" tIns="45718" rIns="91428" bIns="45718"/>
          <a:lstStyle>
            <a:lvl1pPr defTabSz="914264" fontAlgn="auto">
              <a:spcBef>
                <a:spcPts val="0"/>
              </a:spcBef>
              <a:spcAft>
                <a:spcPts val="0"/>
              </a:spcAft>
              <a:defRPr sz="1900">
                <a:solidFill>
                  <a:srgbClr val="FFFFFF"/>
                </a:solidFill>
                <a:latin typeface="Arial"/>
                <a:ea typeface="ＭＳ Ｐゴシック" pitchFamily="34" charset="-128"/>
                <a:cs typeface="+mn-cs"/>
              </a:defRPr>
            </a:lvl1pPr>
          </a:lstStyle>
          <a:p>
            <a:pPr>
              <a:defRPr/>
            </a:pPr>
            <a:r>
              <a:rPr lang="en-US"/>
              <a:t>To edit footers: "insert tab&gt;header and footer" and apply to all</a:t>
            </a:r>
            <a:endParaRPr lang="en-US" dirty="0"/>
          </a:p>
        </p:txBody>
      </p:sp>
      <p:sp>
        <p:nvSpPr>
          <p:cNvPr id="5" name="Date Placeholder 4"/>
          <p:cNvSpPr>
            <a:spLocks noGrp="1" noChangeArrowheads="1"/>
          </p:cNvSpPr>
          <p:nvPr>
            <p:ph type="dt" sz="half" idx="12"/>
          </p:nvPr>
        </p:nvSpPr>
        <p:spPr>
          <a:xfrm>
            <a:off x="7643813" y="4875610"/>
            <a:ext cx="914400" cy="150019"/>
          </a:xfrm>
          <a:prstGeom prst="rect">
            <a:avLst/>
          </a:prstGeom>
        </p:spPr>
        <p:txBody>
          <a:bodyPr lIns="91428" tIns="45718" rIns="91428" bIns="45718"/>
          <a:lstStyle>
            <a:lvl1pPr defTabSz="914264" fontAlgn="auto">
              <a:spcBef>
                <a:spcPts val="0"/>
              </a:spcBef>
              <a:spcAft>
                <a:spcPts val="0"/>
              </a:spcAft>
              <a:defRPr sz="1900">
                <a:solidFill>
                  <a:srgbClr val="FFFFFF"/>
                </a:solidFill>
                <a:latin typeface="Arial"/>
                <a:ea typeface="ＭＳ Ｐゴシック" pitchFamily="34" charset="-128"/>
                <a:cs typeface="+mn-cs"/>
              </a:defRPr>
            </a:lvl1pPr>
          </a:lstStyle>
          <a:p>
            <a:pPr>
              <a:defRPr/>
            </a:pPr>
            <a:r>
              <a:rPr lang="en-US"/>
              <a:t>06.03.2010</a:t>
            </a:r>
            <a:endParaRPr lang="en-US" dirty="0"/>
          </a:p>
        </p:txBody>
      </p:sp>
    </p:spTree>
    <p:extLst>
      <p:ext uri="{BB962C8B-B14F-4D97-AF65-F5344CB8AC3E}">
        <p14:creationId xmlns:p14="http://schemas.microsoft.com/office/powerpoint/2010/main" val="3924886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rown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422282" y="4862971"/>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777247" y="4862971"/>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309458212"/>
      </p:ext>
    </p:extLst>
  </p:cSld>
  <p:clrMapOvr>
    <a:masterClrMapping/>
  </p:clrMapOvr>
  <p:transitio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rown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15902" y="1006681"/>
            <a:ext cx="4294324" cy="3624857"/>
          </a:xfrm>
        </p:spPr>
        <p:txBody>
          <a:bodyPr/>
          <a:lstStyle>
            <a:lvl1pPr>
              <a:defRPr sz="1900"/>
            </a:lvl1pPr>
            <a:lvl2pPr>
              <a:defRPr sz="1600"/>
            </a:lvl2pPr>
            <a:lvl3pPr>
              <a:defRPr sz="1500"/>
            </a:lvl3pPr>
            <a:lvl4pPr>
              <a:defRPr sz="1200"/>
            </a:lvl4pPr>
            <a:lvl5pPr>
              <a:defRPr sz="12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35366" y="1006681"/>
            <a:ext cx="4294324" cy="3624857"/>
          </a:xfrm>
        </p:spPr>
        <p:txBody>
          <a:bodyPr/>
          <a:lstStyle>
            <a:lvl1pPr>
              <a:defRPr sz="1900"/>
            </a:lvl1pPr>
            <a:lvl2pPr>
              <a:defRPr sz="1600"/>
            </a:lvl2pPr>
            <a:lvl3pPr>
              <a:defRPr sz="1500"/>
            </a:lvl3pPr>
            <a:lvl4pPr>
              <a:defRPr sz="1200"/>
            </a:lvl4pPr>
            <a:lvl5pPr>
              <a:defRPr sz="12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5"/>
          <p:cNvSpPr>
            <a:spLocks noGrp="1"/>
          </p:cNvSpPr>
          <p:nvPr>
            <p:ph type="body" sz="quarter" idx="11"/>
          </p:nvPr>
        </p:nvSpPr>
        <p:spPr>
          <a:xfrm>
            <a:off x="215911" y="4862972"/>
            <a:ext cx="4152457" cy="230981"/>
          </a:xfrm>
        </p:spPr>
        <p:txBody>
          <a:bodyPr anchor="b"/>
          <a:lstStyle>
            <a:lvl1pPr marL="0" indent="0">
              <a:lnSpc>
                <a:spcPct val="100000"/>
              </a:lnSpc>
              <a:spcBef>
                <a:spcPts val="0"/>
              </a:spcBef>
              <a:spcAft>
                <a:spcPts val="0"/>
              </a:spcAft>
              <a:buNone/>
              <a:defRPr sz="1100">
                <a:solidFill>
                  <a:schemeClr val="tx1">
                    <a:lumMod val="75000"/>
                    <a:lumOff val="25000"/>
                  </a:schemeClr>
                </a:solidFill>
              </a:defRPr>
            </a:lvl1pPr>
          </a:lstStyle>
          <a:p>
            <a:pPr lvl="0"/>
            <a:r>
              <a:rPr lang="en-US"/>
              <a:t>Click to edit Master text styles</a:t>
            </a:r>
          </a:p>
        </p:txBody>
      </p:sp>
      <p:sp>
        <p:nvSpPr>
          <p:cNvPr id="8" name="Text Placeholder 5"/>
          <p:cNvSpPr>
            <a:spLocks noGrp="1"/>
          </p:cNvSpPr>
          <p:nvPr>
            <p:ph type="body" sz="quarter" idx="12"/>
          </p:nvPr>
        </p:nvSpPr>
        <p:spPr>
          <a:xfrm>
            <a:off x="4777248" y="4862972"/>
            <a:ext cx="4152457" cy="230981"/>
          </a:xfrm>
        </p:spPr>
        <p:txBody>
          <a:bodyPr anchor="b"/>
          <a:lstStyle>
            <a:lvl1pPr marL="0" indent="0" algn="r">
              <a:lnSpc>
                <a:spcPct val="100000"/>
              </a:lnSpc>
              <a:spcBef>
                <a:spcPts val="0"/>
              </a:spcBef>
              <a:spcAft>
                <a:spcPts val="0"/>
              </a:spcAft>
              <a:buNone/>
              <a:defRPr sz="1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714958335"/>
      </p:ext>
    </p:extLst>
  </p:cSld>
  <p:clrMapOvr>
    <a:masterClrMapping/>
  </p:clrMapOvr>
  <p:transitio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p:cNvPicPr>
          <p:nvPr/>
        </p:nvPicPr>
        <p:blipFill>
          <a:blip r:embed="rId2" cstate="email">
            <a:extLst>
              <a:ext uri="{28A0092B-C50C-407E-A947-70E740481C1C}">
                <a14:useLocalDpi xmlns:a14="http://schemas.microsoft.com/office/drawing/2010/main" val="0"/>
              </a:ext>
            </a:extLst>
          </a:blip>
          <a:srcRect t="-2" r="867" b="38618"/>
          <a:stretch>
            <a:fillRect/>
          </a:stretch>
        </p:blipFill>
        <p:spPr bwMode="auto">
          <a:xfrm>
            <a:off x="-11113" y="0"/>
            <a:ext cx="9155113" cy="3188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p:cNvPicPr>
            <a:picLocks noChangeAspect="1"/>
          </p:cNvPicPr>
          <p:nvPr/>
        </p:nvPicPr>
        <p:blipFill>
          <a:blip r:embed="rId3" cstate="email">
            <a:extLst>
              <a:ext uri="{28A0092B-C50C-407E-A947-70E740481C1C}">
                <a14:useLocalDpi xmlns:a14="http://schemas.microsoft.com/office/drawing/2010/main" val="0"/>
              </a:ext>
            </a:extLst>
          </a:blip>
          <a:srcRect t="54201" b="41600"/>
          <a:stretch>
            <a:fillRect/>
          </a:stretch>
        </p:blipFill>
        <p:spPr bwMode="auto">
          <a:xfrm>
            <a:off x="-11113" y="2787255"/>
            <a:ext cx="9155113" cy="21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55750" y="3265916"/>
            <a:ext cx="8573938" cy="733977"/>
          </a:xfrm>
        </p:spPr>
        <p:txBody>
          <a:bodyPr anchor="b">
            <a:noAutofit/>
          </a:bodyPr>
          <a:lstStyle>
            <a:lvl1pPr algn="r">
              <a:defRPr sz="2800">
                <a:solidFill>
                  <a:schemeClr val="tx1">
                    <a:lumMod val="75000"/>
                    <a:lumOff val="25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2862866" y="4106827"/>
            <a:ext cx="6066829" cy="831999"/>
          </a:xfrm>
        </p:spPr>
        <p:txBody>
          <a:bodyPr/>
          <a:lstStyle>
            <a:lvl1pPr marL="0" indent="0" algn="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692606729"/>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9F0870D6-6BDB-1E42-851D-8F450B073B62}" type="datetimeFigureOut">
              <a:rPr lang="fr-FR"/>
              <a:pPr>
                <a:defRPr/>
              </a:pPr>
              <a:t>21/03/2023</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9A7B2541-228B-1F4A-B469-9CD42812F3AC}" type="slidenum">
              <a:rPr lang="fr-FR"/>
              <a:pPr>
                <a:defRPr/>
              </a:pPr>
              <a:t>‹N°›</a:t>
            </a:fld>
            <a:endParaRPr lang="fr-FR"/>
          </a:p>
        </p:txBody>
      </p:sp>
    </p:spTree>
    <p:extLst>
      <p:ext uri="{BB962C8B-B14F-4D97-AF65-F5344CB8AC3E}">
        <p14:creationId xmlns:p14="http://schemas.microsoft.com/office/powerpoint/2010/main" val="3932104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Orang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1"/>
          </p:nvPr>
        </p:nvSpPr>
        <p:spPr>
          <a:xfrm>
            <a:off x="419544"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dirty="0"/>
              <a:t>Click to edit Master text styles</a:t>
            </a:r>
          </a:p>
        </p:txBody>
      </p:sp>
      <p:sp>
        <p:nvSpPr>
          <p:cNvPr id="7" name="Text Placeholder 5"/>
          <p:cNvSpPr>
            <a:spLocks noGrp="1"/>
          </p:cNvSpPr>
          <p:nvPr>
            <p:ph type="body" sz="quarter" idx="12"/>
          </p:nvPr>
        </p:nvSpPr>
        <p:spPr>
          <a:xfrm>
            <a:off x="4777251"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860106131"/>
      </p:ext>
    </p:extLst>
  </p:cSld>
  <p:clrMapOvr>
    <a:masterClrMapping/>
  </p:clrMapOvr>
  <p:transitio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Orang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15900" y="1006681"/>
            <a:ext cx="4294324" cy="362485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35364" y="1006681"/>
            <a:ext cx="4294324" cy="362485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1"/>
          </p:nvPr>
        </p:nvSpPr>
        <p:spPr>
          <a:xfrm>
            <a:off x="419544"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dirty="0"/>
              <a:t>Click to edit Master text styles</a:t>
            </a:r>
          </a:p>
        </p:txBody>
      </p:sp>
      <p:sp>
        <p:nvSpPr>
          <p:cNvPr id="8" name="Text Placeholder 5"/>
          <p:cNvSpPr>
            <a:spLocks noGrp="1"/>
          </p:cNvSpPr>
          <p:nvPr>
            <p:ph type="body" sz="quarter" idx="12"/>
          </p:nvPr>
        </p:nvSpPr>
        <p:spPr>
          <a:xfrm>
            <a:off x="4772573"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266861143"/>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Orang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5"/>
          <p:cNvSpPr>
            <a:spLocks noGrp="1"/>
          </p:cNvSpPr>
          <p:nvPr>
            <p:ph type="body" sz="quarter" idx="11"/>
          </p:nvPr>
        </p:nvSpPr>
        <p:spPr>
          <a:xfrm>
            <a:off x="419544"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1"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870644123"/>
      </p:ext>
    </p:extLst>
  </p:cSld>
  <p:clrMapOvr>
    <a:masterClrMapping/>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Losa 4:3  Title">
    <p:spTree>
      <p:nvGrpSpPr>
        <p:cNvPr id="1" name=""/>
        <p:cNvGrpSpPr/>
        <p:nvPr/>
      </p:nvGrpSpPr>
      <p:grpSpPr>
        <a:xfrm>
          <a:off x="0" y="0"/>
          <a:ext cx="0" cy="0"/>
          <a:chOff x="0" y="0"/>
          <a:chExt cx="0" cy="0"/>
        </a:xfrm>
      </p:grpSpPr>
      <p:pic>
        <p:nvPicPr>
          <p:cNvPr id="5" name="Picture 10" descr="Janssen_Guidelines_060410-2.jpg"/>
          <p:cNvPicPr>
            <a:picLocks noChangeAspect="1"/>
          </p:cNvPicPr>
          <p:nvPr userDrawn="1"/>
        </p:nvPicPr>
        <p:blipFill>
          <a:blip r:embed="rId2" cstate="email">
            <a:extLst>
              <a:ext uri="{28A0092B-C50C-407E-A947-70E740481C1C}">
                <a14:useLocalDpi xmlns:a14="http://schemas.microsoft.com/office/drawing/2010/main" val="0"/>
              </a:ext>
            </a:extLst>
          </a:blip>
          <a:srcRect t="49840" b="6471"/>
          <a:stretch>
            <a:fillRect/>
          </a:stretch>
        </p:blipFill>
        <p:spPr bwMode="auto">
          <a:xfrm>
            <a:off x="0" y="0"/>
            <a:ext cx="9144000" cy="3321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4"/>
          <p:cNvSpPr>
            <a:spLocks noChangeArrowheads="1"/>
          </p:cNvSpPr>
          <p:nvPr/>
        </p:nvSpPr>
        <p:spPr bwMode="white">
          <a:xfrm>
            <a:off x="0" y="2837260"/>
            <a:ext cx="9144000" cy="114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Verdana" charset="0"/>
            </a:endParaRPr>
          </a:p>
        </p:txBody>
      </p:sp>
      <p:sp>
        <p:nvSpPr>
          <p:cNvPr id="7" name="Line 11"/>
          <p:cNvSpPr>
            <a:spLocks noChangeShapeType="1"/>
          </p:cNvSpPr>
          <p:nvPr/>
        </p:nvSpPr>
        <p:spPr bwMode="gray">
          <a:xfrm>
            <a:off x="0" y="2827735"/>
            <a:ext cx="9144000" cy="0"/>
          </a:xfrm>
          <a:prstGeom prst="line">
            <a:avLst/>
          </a:prstGeom>
          <a:noFill/>
          <a:ln w="12700">
            <a:solidFill>
              <a:srgbClr val="4E5054"/>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8" name="Line 12"/>
          <p:cNvSpPr>
            <a:spLocks noChangeShapeType="1"/>
          </p:cNvSpPr>
          <p:nvPr/>
        </p:nvSpPr>
        <p:spPr bwMode="gray">
          <a:xfrm>
            <a:off x="0" y="2951560"/>
            <a:ext cx="9144000" cy="0"/>
          </a:xfrm>
          <a:prstGeom prst="line">
            <a:avLst/>
          </a:prstGeom>
          <a:noFill/>
          <a:ln w="12700">
            <a:solidFill>
              <a:srgbClr val="4E5054"/>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5122" name="Rectangle 2"/>
          <p:cNvSpPr>
            <a:spLocks noGrp="1" noChangeArrowheads="1"/>
          </p:cNvSpPr>
          <p:nvPr>
            <p:ph type="ctrTitle"/>
          </p:nvPr>
        </p:nvSpPr>
        <p:spPr bwMode="gray">
          <a:xfrm>
            <a:off x="411163" y="720104"/>
            <a:ext cx="7315200" cy="415499"/>
          </a:xfrm>
        </p:spPr>
        <p:txBody>
          <a:bodyPr/>
          <a:lstStyle>
            <a:lvl1pPr>
              <a:defRPr sz="3000">
                <a:solidFill>
                  <a:schemeClr val="bg1"/>
                </a:solidFill>
              </a:defRPr>
            </a:lvl1pPr>
          </a:lstStyle>
          <a:p>
            <a:r>
              <a:rPr lang="en-US" dirty="0"/>
              <a:t>Click to edit Master title style</a:t>
            </a:r>
          </a:p>
        </p:txBody>
      </p:sp>
      <p:sp>
        <p:nvSpPr>
          <p:cNvPr id="5123" name="Rectangle 3"/>
          <p:cNvSpPr>
            <a:spLocks noGrp="1" noChangeArrowheads="1"/>
          </p:cNvSpPr>
          <p:nvPr>
            <p:ph type="subTitle" idx="1"/>
          </p:nvPr>
        </p:nvSpPr>
        <p:spPr bwMode="gray">
          <a:xfrm>
            <a:off x="411163" y="3429000"/>
            <a:ext cx="7315200" cy="277416"/>
          </a:xfrm>
        </p:spPr>
        <p:txBody>
          <a:bodyPr/>
          <a:lstStyle>
            <a:lvl1pPr marL="0" indent="0">
              <a:buFontTx/>
              <a:buNone/>
              <a:defRPr sz="1800" b="1"/>
            </a:lvl1pPr>
          </a:lstStyle>
          <a:p>
            <a:r>
              <a:rPr lang="en-US"/>
              <a:t>Click to edit Master subtitle style</a:t>
            </a:r>
            <a:endParaRPr lang="en-US" dirty="0"/>
          </a:p>
        </p:txBody>
      </p:sp>
      <p:sp>
        <p:nvSpPr>
          <p:cNvPr id="12" name="Text Placeholder 11"/>
          <p:cNvSpPr>
            <a:spLocks noGrp="1"/>
          </p:cNvSpPr>
          <p:nvPr>
            <p:ph type="body" sz="quarter" idx="10"/>
          </p:nvPr>
        </p:nvSpPr>
        <p:spPr>
          <a:xfrm>
            <a:off x="411480" y="3669030"/>
            <a:ext cx="7315200" cy="266700"/>
          </a:xfrm>
        </p:spPr>
        <p:txBody>
          <a:bodyPr/>
          <a:lstStyle>
            <a:lvl1pPr marL="0" indent="0">
              <a:buNone/>
              <a:defRPr sz="1500" i="1"/>
            </a:lvl1pPr>
          </a:lstStyle>
          <a:p>
            <a:pPr lvl="0"/>
            <a:r>
              <a:rPr lang="en-US"/>
              <a:t>Click to edit Master text styles</a:t>
            </a:r>
          </a:p>
        </p:txBody>
      </p:sp>
      <p:sp>
        <p:nvSpPr>
          <p:cNvPr id="9" name="Rectangle 4"/>
          <p:cNvSpPr>
            <a:spLocks noGrp="1" noChangeArrowheads="1"/>
          </p:cNvSpPr>
          <p:nvPr>
            <p:ph type="dt" sz="half" idx="11"/>
          </p:nvPr>
        </p:nvSpPr>
        <p:spPr>
          <a:xfrm>
            <a:off x="411163" y="1164432"/>
            <a:ext cx="3124200" cy="346472"/>
          </a:xfrm>
          <a:prstGeom prst="rect">
            <a:avLst/>
          </a:prstGeom>
        </p:spPr>
        <p:txBody>
          <a:bodyPr/>
          <a:lstStyle>
            <a:lvl1pPr algn="l" fontAlgn="auto">
              <a:spcBef>
                <a:spcPts val="0"/>
              </a:spcBef>
              <a:spcAft>
                <a:spcPts val="0"/>
              </a:spcAft>
              <a:defRPr sz="2400">
                <a:solidFill>
                  <a:srgbClr val="FFFFFF"/>
                </a:solidFill>
                <a:latin typeface="Arial"/>
                <a:ea typeface="ＭＳ Ｐゴシック" pitchFamily="34" charset="-128"/>
                <a:cs typeface="+mn-cs"/>
              </a:defRPr>
            </a:lvl1pPr>
          </a:lstStyle>
          <a:p>
            <a:pPr>
              <a:defRPr/>
            </a:pPr>
            <a:endParaRPr lang="en-US"/>
          </a:p>
        </p:txBody>
      </p:sp>
    </p:spTree>
    <p:extLst>
      <p:ext uri="{BB962C8B-B14F-4D97-AF65-F5344CB8AC3E}">
        <p14:creationId xmlns:p14="http://schemas.microsoft.com/office/powerpoint/2010/main" val="96019190"/>
      </p:ext>
    </p:extLst>
  </p:cSld>
  <p:clrMapOvr>
    <a:masterClrMapping/>
  </p:clrMapOvr>
  <p:transitio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a:t>Click to edit Master title style</a:t>
            </a:r>
            <a:endParaRPr lang="en-GB" dirty="0"/>
          </a:p>
        </p:txBody>
      </p:sp>
    </p:spTree>
    <p:extLst>
      <p:ext uri="{BB962C8B-B14F-4D97-AF65-F5344CB8AC3E}">
        <p14:creationId xmlns:p14="http://schemas.microsoft.com/office/powerpoint/2010/main" val="3300449326"/>
      </p:ext>
    </p:extLst>
  </p:cSld>
  <p:clrMapOvr>
    <a:masterClrMapping/>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8" name="Rectangle 9"/>
          <p:cNvSpPr>
            <a:spLocks noChangeArrowheads="1"/>
          </p:cNvSpPr>
          <p:nvPr/>
        </p:nvSpPr>
        <p:spPr bwMode="auto">
          <a:xfrm flipV="1">
            <a:off x="323852" y="814388"/>
            <a:ext cx="8486775" cy="34529"/>
          </a:xfrm>
          <a:prstGeom prst="rect">
            <a:avLst/>
          </a:prstGeom>
          <a:gradFill flip="none" rotWithShape="1">
            <a:gsLst>
              <a:gs pos="0">
                <a:srgbClr val="DD7500"/>
              </a:gs>
              <a:gs pos="50000">
                <a:schemeClr val="bg2"/>
              </a:gs>
              <a:gs pos="100000">
                <a:schemeClr val="tx2"/>
              </a:gs>
            </a:gsLst>
            <a:lin ang="0" scaled="1"/>
            <a:tileRect/>
          </a:gradFill>
          <a:ln w="9525">
            <a:noFill/>
            <a:miter lim="800000"/>
            <a:headEnd/>
            <a:tailEnd/>
          </a:ln>
        </p:spPr>
        <p:txBody>
          <a:bodyPr wrap="none" lIns="82048" tIns="41025" rIns="82048" bIns="41025" anchor="ctr"/>
          <a:lstStyle/>
          <a:p>
            <a:pPr defTabSz="820738" eaLnBrk="0" fontAlgn="auto" hangingPunct="0">
              <a:spcBef>
                <a:spcPts val="0"/>
              </a:spcBef>
              <a:spcAft>
                <a:spcPts val="0"/>
              </a:spcAft>
              <a:defRPr/>
            </a:pPr>
            <a:endParaRPr lang="en-US" sz="1300" dirty="0">
              <a:solidFill>
                <a:srgbClr val="000000"/>
              </a:solidFill>
              <a:latin typeface="Arial"/>
              <a:ea typeface="ＭＳ Ｐゴシック" pitchFamily="34" charset="-128"/>
              <a:cs typeface="Arial" pitchFamily="34" charset="0"/>
            </a:endParaRPr>
          </a:p>
        </p:txBody>
      </p:sp>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323852" y="4862976"/>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686840" y="4862976"/>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072992549"/>
      </p:ext>
    </p:extLst>
  </p:cSld>
  <p:clrMapOvr>
    <a:masterClrMapping/>
  </p:clrMapOvr>
  <p:transitio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323852" y="4862976"/>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686840" y="4862976"/>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729257317"/>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Green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419544"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777251"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69259735"/>
      </p:ext>
    </p:extLst>
  </p:cSld>
  <p:clrMapOvr>
    <a:masterClrMapping/>
  </p:clrMapOvr>
  <p:transitio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rown-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419544" y="4862977"/>
            <a:ext cx="4152457" cy="230981"/>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1" y="4862977"/>
            <a:ext cx="4152457" cy="230981"/>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05763450"/>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TextBox 5"/>
          <p:cNvSpPr txBox="1">
            <a:spLocks noChangeArrowheads="1"/>
          </p:cNvSpPr>
          <p:nvPr userDrawn="1"/>
        </p:nvSpPr>
        <p:spPr bwMode="auto">
          <a:xfrm rot="16200000">
            <a:off x="-1979216" y="2410332"/>
            <a:ext cx="4236244"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fr-FR" sz="1600">
                <a:solidFill>
                  <a:srgbClr val="09357A"/>
                </a:solidFill>
              </a:rPr>
              <a:t>Confidential – For internal use only (Incivo team)</a:t>
            </a:r>
            <a:endParaRPr lang="en-US" sz="1600">
              <a:solidFill>
                <a:srgbClr val="09357A"/>
              </a:solidFill>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1445558"/>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5E84760C-834C-5D4C-A111-45DDCEF2BA67}" type="datetimeFigureOut">
              <a:rPr lang="fr-FR"/>
              <a:pPr>
                <a:defRPr/>
              </a:pPr>
              <a:t>21/03/2023</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7921BA7F-468C-2941-B441-4184D75FEF69}" type="slidenum">
              <a:rPr lang="fr-FR"/>
              <a:pPr>
                <a:defRPr/>
              </a:pPr>
              <a:t>‹N°›</a:t>
            </a:fld>
            <a:endParaRPr lang="fr-FR"/>
          </a:p>
        </p:txBody>
      </p:sp>
    </p:spTree>
    <p:extLst>
      <p:ext uri="{BB962C8B-B14F-4D97-AF65-F5344CB8AC3E}">
        <p14:creationId xmlns:p14="http://schemas.microsoft.com/office/powerpoint/2010/main" val="3496264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a:t>Click to edit Master title style</a:t>
            </a:r>
            <a:endParaRPr lang="en-GB" dirty="0"/>
          </a:p>
        </p:txBody>
      </p:sp>
      <p:sp>
        <p:nvSpPr>
          <p:cNvPr id="3" name="Text Placeholder 8"/>
          <p:cNvSpPr>
            <a:spLocks noGrp="1"/>
          </p:cNvSpPr>
          <p:nvPr>
            <p:ph type="body" sz="quarter" idx="13"/>
          </p:nvPr>
        </p:nvSpPr>
        <p:spPr>
          <a:xfrm>
            <a:off x="2" y="4338519"/>
            <a:ext cx="3851275" cy="344091"/>
          </a:xfrm>
          <a:ln>
            <a:noFill/>
          </a:ln>
        </p:spPr>
        <p:txBody>
          <a:bodyPr anchor="b"/>
          <a:lstStyle>
            <a:lvl1pPr marL="0" indent="0">
              <a:spcAft>
                <a:spcPts val="0"/>
              </a:spcAft>
              <a:buNone/>
              <a:defRPr sz="1000"/>
            </a:lvl1pPr>
          </a:lstStyle>
          <a:p>
            <a:pPr lvl="0"/>
            <a:r>
              <a:rPr lang="en-US" dirty="0"/>
              <a:t>Click to edit Master text styles</a:t>
            </a:r>
          </a:p>
        </p:txBody>
      </p:sp>
      <p:sp>
        <p:nvSpPr>
          <p:cNvPr id="4" name="Text Placeholder 8"/>
          <p:cNvSpPr>
            <a:spLocks noGrp="1"/>
          </p:cNvSpPr>
          <p:nvPr>
            <p:ph type="body" sz="quarter" idx="14"/>
          </p:nvPr>
        </p:nvSpPr>
        <p:spPr>
          <a:xfrm>
            <a:off x="5283898" y="4338519"/>
            <a:ext cx="3851275" cy="344091"/>
          </a:xfrm>
          <a:ln>
            <a:noFill/>
          </a:ln>
        </p:spPr>
        <p:txBody>
          <a:bodyPr anchor="b"/>
          <a:lstStyle>
            <a:lvl1pPr marL="0" indent="0" algn="r">
              <a:spcAft>
                <a:spcPts val="0"/>
              </a:spcAft>
              <a:buNone/>
              <a:defRPr sz="1000"/>
            </a:lvl1pPr>
          </a:lstStyle>
          <a:p>
            <a:pPr lvl="0"/>
            <a:r>
              <a:rPr lang="en-US" dirty="0"/>
              <a:t>Click to edit Master text styles</a:t>
            </a:r>
          </a:p>
        </p:txBody>
      </p:sp>
    </p:spTree>
    <p:extLst>
      <p:ext uri="{BB962C8B-B14F-4D97-AF65-F5344CB8AC3E}">
        <p14:creationId xmlns:p14="http://schemas.microsoft.com/office/powerpoint/2010/main" val="1837553205"/>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8"/>
          <p:cNvSpPr>
            <a:spLocks noGrp="1"/>
          </p:cNvSpPr>
          <p:nvPr>
            <p:ph type="body" sz="quarter" idx="13"/>
          </p:nvPr>
        </p:nvSpPr>
        <p:spPr>
          <a:xfrm>
            <a:off x="2" y="4338519"/>
            <a:ext cx="3851275" cy="344091"/>
          </a:xfrm>
          <a:ln>
            <a:noFill/>
          </a:ln>
        </p:spPr>
        <p:txBody>
          <a:bodyPr anchor="b"/>
          <a:lstStyle>
            <a:lvl1pPr marL="0" indent="0">
              <a:spcAft>
                <a:spcPts val="0"/>
              </a:spcAft>
              <a:buNone/>
              <a:defRPr sz="1000"/>
            </a:lvl1pPr>
          </a:lstStyle>
          <a:p>
            <a:pPr lvl="0"/>
            <a:r>
              <a:rPr lang="en-US" dirty="0"/>
              <a:t>Click to edit Master text styles</a:t>
            </a:r>
          </a:p>
        </p:txBody>
      </p:sp>
      <p:sp>
        <p:nvSpPr>
          <p:cNvPr id="8" name="Text Placeholder 8"/>
          <p:cNvSpPr>
            <a:spLocks noGrp="1"/>
          </p:cNvSpPr>
          <p:nvPr>
            <p:ph type="body" sz="quarter" idx="14"/>
          </p:nvPr>
        </p:nvSpPr>
        <p:spPr>
          <a:xfrm>
            <a:off x="5283898" y="4338519"/>
            <a:ext cx="3851275" cy="344091"/>
          </a:xfrm>
          <a:ln>
            <a:noFill/>
          </a:ln>
        </p:spPr>
        <p:txBody>
          <a:bodyPr anchor="b"/>
          <a:lstStyle>
            <a:lvl1pPr marL="0" indent="0" algn="r">
              <a:spcAft>
                <a:spcPts val="0"/>
              </a:spcAft>
              <a:buNone/>
              <a:defRPr sz="1000"/>
            </a:lvl1pPr>
          </a:lstStyle>
          <a:p>
            <a:pPr lvl="0"/>
            <a:r>
              <a:rPr lang="en-US" dirty="0"/>
              <a:t>Click to edit Master text styles</a:t>
            </a:r>
          </a:p>
        </p:txBody>
      </p:sp>
      <p:sp>
        <p:nvSpPr>
          <p:cNvPr id="6" name="Date Placeholder 3"/>
          <p:cNvSpPr>
            <a:spLocks noGrp="1"/>
          </p:cNvSpPr>
          <p:nvPr>
            <p:ph type="dt" sz="half" idx="15"/>
          </p:nvPr>
        </p:nvSpPr>
        <p:spPr>
          <a:xfrm>
            <a:off x="7643813" y="4875610"/>
            <a:ext cx="914400" cy="150019"/>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100E1C5-6DCD-234C-8199-C9E61D99A0EB}" type="datetime1">
              <a:rPr lang="en-US"/>
              <a:pPr>
                <a:defRPr/>
              </a:pPr>
              <a:t>3/21/23</a:t>
            </a:fld>
            <a:endParaRPr lang="en-US"/>
          </a:p>
        </p:txBody>
      </p:sp>
      <p:sp>
        <p:nvSpPr>
          <p:cNvPr id="9" name="Footer Placeholder 4"/>
          <p:cNvSpPr>
            <a:spLocks noGrp="1"/>
          </p:cNvSpPr>
          <p:nvPr>
            <p:ph type="ftr" sz="quarter" idx="16"/>
          </p:nvPr>
        </p:nvSpPr>
        <p:spPr>
          <a:xfrm>
            <a:off x="3475040" y="4875610"/>
            <a:ext cx="4211637" cy="151209"/>
          </a:xfrm>
          <a:prstGeom prst="rect">
            <a:avLst/>
          </a:prstGeom>
        </p:spPr>
        <p:txBody>
          <a:bodyPr/>
          <a:lstStyle>
            <a:lvl1pPr algn="ctr" fontAlgn="auto">
              <a:spcBef>
                <a:spcPts val="0"/>
              </a:spcBef>
              <a:spcAft>
                <a:spcPts val="0"/>
              </a:spcAft>
              <a:defRPr>
                <a:solidFill>
                  <a:srgbClr val="000000"/>
                </a:solidFill>
                <a:latin typeface="Arial"/>
                <a:ea typeface="ＭＳ Ｐゴシック" pitchFamily="34" charset="-128"/>
                <a:cs typeface="+mn-cs"/>
              </a:defRPr>
            </a:lvl1pPr>
          </a:lstStyle>
          <a:p>
            <a:pPr>
              <a:defRPr/>
            </a:pPr>
            <a:endParaRPr lang="en-US"/>
          </a:p>
        </p:txBody>
      </p:sp>
      <p:sp>
        <p:nvSpPr>
          <p:cNvPr id="10" name="Slide Number Placeholder 5"/>
          <p:cNvSpPr>
            <a:spLocks noGrp="1"/>
          </p:cNvSpPr>
          <p:nvPr>
            <p:ph type="sldNum" sz="quarter" idx="17"/>
          </p:nvPr>
        </p:nvSpPr>
        <p:spPr>
          <a:xfrm>
            <a:off x="8593140" y="4874419"/>
            <a:ext cx="350837" cy="150019"/>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6622D6E-F113-B340-A96F-7585AA617F3C}" type="slidenum">
              <a:rPr lang="en-US"/>
              <a:pPr>
                <a:defRPr/>
              </a:pPr>
              <a:t>‹N°›</a:t>
            </a:fld>
            <a:endParaRPr lang="en-US"/>
          </a:p>
        </p:txBody>
      </p:sp>
    </p:spTree>
    <p:extLst>
      <p:ext uri="{BB962C8B-B14F-4D97-AF65-F5344CB8AC3E}">
        <p14:creationId xmlns:p14="http://schemas.microsoft.com/office/powerpoint/2010/main" val="4255037430"/>
      </p:ext>
    </p:extLst>
  </p:cSld>
  <p:clrMapOvr>
    <a:masterClrMapping/>
  </p:clrMapOvr>
  <p:transitio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email">
            <a:extLst>
              <a:ext uri="{28A0092B-C50C-407E-A947-70E740481C1C}">
                <a14:useLocalDpi xmlns:a14="http://schemas.microsoft.com/office/drawing/2010/main" val="0"/>
              </a:ext>
            </a:extLst>
          </a:blip>
          <a:srcRect r="867" b="53975"/>
          <a:stretch>
            <a:fillRect/>
          </a:stretch>
        </p:blipFill>
        <p:spPr bwMode="auto">
          <a:xfrm>
            <a:off x="-11113" y="0"/>
            <a:ext cx="9155113" cy="3187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p:cNvPicPr>
            <a:picLocks noChangeAspect="1"/>
          </p:cNvPicPr>
          <p:nvPr/>
        </p:nvPicPr>
        <p:blipFill>
          <a:blip r:embed="rId3" cstate="email">
            <a:extLst>
              <a:ext uri="{28A0092B-C50C-407E-A947-70E740481C1C}">
                <a14:useLocalDpi xmlns:a14="http://schemas.microsoft.com/office/drawing/2010/main" val="0"/>
              </a:ext>
            </a:extLst>
          </a:blip>
          <a:srcRect t="54201" b="41600"/>
          <a:stretch>
            <a:fillRect/>
          </a:stretch>
        </p:blipFill>
        <p:spPr bwMode="auto">
          <a:xfrm>
            <a:off x="-11113" y="2787255"/>
            <a:ext cx="9155113" cy="21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4" descr="janssen vertical lockup.jpg                                    0052ACBCnewmie                         BCDA99F4:"/>
          <p:cNvPicPr>
            <a:picLocks noChangeAspect="1" noChangeArrowheads="1"/>
          </p:cNvPicPr>
          <p:nvPr userDrawn="1"/>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b="156"/>
          <a:stretch>
            <a:fillRect/>
          </a:stretch>
        </p:blipFill>
        <p:spPr bwMode="auto">
          <a:xfrm>
            <a:off x="395288" y="4132660"/>
            <a:ext cx="1809750" cy="998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55752" y="3265916"/>
            <a:ext cx="8573938" cy="733977"/>
          </a:xfrm>
        </p:spPr>
        <p:txBody>
          <a:bodyPr anchor="b">
            <a:noAutofit/>
          </a:bodyPr>
          <a:lstStyle>
            <a:lvl1pPr algn="r">
              <a:defRPr sz="2800">
                <a:solidFill>
                  <a:schemeClr val="tx1">
                    <a:lumMod val="75000"/>
                    <a:lumOff val="25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2862861" y="4106830"/>
            <a:ext cx="6066829" cy="831999"/>
          </a:xfrm>
        </p:spPr>
        <p:txBody>
          <a:bodyPr/>
          <a:lstStyle>
            <a:lvl1pPr marL="0" indent="0" algn="r">
              <a:buNone/>
              <a:defRPr>
                <a:solidFill>
                  <a:schemeClr val="tx1">
                    <a:lumMod val="75000"/>
                    <a:lumOff val="25000"/>
                  </a:schemeClr>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438787108"/>
      </p:ext>
    </p:extLst>
  </p:cSld>
  <p:clrMapOvr>
    <a:masterClrMapping/>
  </p:clrMapOvr>
  <p:transition spd="slow">
    <p:wipe dir="r"/>
  </p:transition>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Orang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1"/>
          </p:nvPr>
        </p:nvSpPr>
        <p:spPr>
          <a:xfrm>
            <a:off x="215907" y="4862975"/>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7" name="Text Placeholder 5"/>
          <p:cNvSpPr>
            <a:spLocks noGrp="1"/>
          </p:cNvSpPr>
          <p:nvPr>
            <p:ph type="body" sz="quarter" idx="12"/>
          </p:nvPr>
        </p:nvSpPr>
        <p:spPr>
          <a:xfrm>
            <a:off x="4777251" y="4862975"/>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53979845"/>
      </p:ext>
    </p:extLst>
  </p:cSld>
  <p:clrMapOvr>
    <a:masterClrMapping/>
  </p:clrMapOvr>
  <p:transition spd="slow">
    <p:wipe dir="r"/>
  </p:transition>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Orang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15900" y="1006681"/>
            <a:ext cx="4294324" cy="3624857"/>
          </a:xfrm>
        </p:spPr>
        <p:txBody>
          <a:bodyPr/>
          <a:lstStyle>
            <a:lvl1pPr>
              <a:defRPr sz="2100"/>
            </a:lvl1pPr>
            <a:lvl2pPr>
              <a:defRPr sz="1900"/>
            </a:lvl2pPr>
            <a:lvl3pPr>
              <a:defRPr sz="1600"/>
            </a:lvl3pPr>
            <a:lvl4pPr>
              <a:defRPr sz="1400"/>
            </a:lvl4pPr>
            <a:lvl5pPr>
              <a:defRPr sz="14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35364" y="1006681"/>
            <a:ext cx="4294324" cy="3624857"/>
          </a:xfrm>
        </p:spPr>
        <p:txBody>
          <a:bodyPr/>
          <a:lstStyle>
            <a:lvl1pPr>
              <a:defRPr sz="2100"/>
            </a:lvl1pPr>
            <a:lvl2pPr>
              <a:defRPr sz="1900"/>
            </a:lvl2pPr>
            <a:lvl3pPr>
              <a:defRPr sz="1600"/>
            </a:lvl3pPr>
            <a:lvl4pPr>
              <a:defRPr sz="1400"/>
            </a:lvl4pPr>
            <a:lvl5pPr>
              <a:defRPr sz="14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1"/>
          </p:nvPr>
        </p:nvSpPr>
        <p:spPr>
          <a:xfrm>
            <a:off x="215907" y="4862975"/>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8" name="Text Placeholder 5"/>
          <p:cNvSpPr>
            <a:spLocks noGrp="1"/>
          </p:cNvSpPr>
          <p:nvPr>
            <p:ph type="body" sz="quarter" idx="12"/>
          </p:nvPr>
        </p:nvSpPr>
        <p:spPr>
          <a:xfrm>
            <a:off x="4686839" y="4862975"/>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77945619"/>
      </p:ext>
    </p:extLst>
  </p:cSld>
  <p:clrMapOvr>
    <a:masterClrMapping/>
  </p:clrMapOvr>
  <p:transition spd="slow">
    <p:wipe dir="r"/>
  </p:transition>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Orang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5"/>
          <p:cNvSpPr>
            <a:spLocks noGrp="1"/>
          </p:cNvSpPr>
          <p:nvPr>
            <p:ph type="body" sz="quarter" idx="11"/>
          </p:nvPr>
        </p:nvSpPr>
        <p:spPr>
          <a:xfrm>
            <a:off x="215907" y="4862975"/>
            <a:ext cx="4152457" cy="230981"/>
          </a:xfrm>
        </p:spPr>
        <p:txBody>
          <a:bodyPr anchor="b"/>
          <a:lstStyle>
            <a:lvl1pPr marL="0" indent="0">
              <a:lnSpc>
                <a:spcPct val="100000"/>
              </a:lnSpc>
              <a:spcBef>
                <a:spcPts val="0"/>
              </a:spcBef>
              <a:spcAft>
                <a:spcPts val="0"/>
              </a:spcAft>
              <a:buNone/>
              <a:defRPr sz="1200">
                <a:solidFill>
                  <a:schemeClr val="tx1">
                    <a:lumMod val="75000"/>
                    <a:lumOff val="25000"/>
                  </a:schemeClr>
                </a:solidFill>
              </a:defRPr>
            </a:lvl1pPr>
          </a:lstStyle>
          <a:p>
            <a:pPr lvl="0"/>
            <a:r>
              <a:rPr lang="en-US"/>
              <a:t>Click to edit Master text styles</a:t>
            </a:r>
          </a:p>
        </p:txBody>
      </p:sp>
      <p:sp>
        <p:nvSpPr>
          <p:cNvPr id="6" name="Text Placeholder 5"/>
          <p:cNvSpPr>
            <a:spLocks noGrp="1"/>
          </p:cNvSpPr>
          <p:nvPr>
            <p:ph type="body" sz="quarter" idx="12"/>
          </p:nvPr>
        </p:nvSpPr>
        <p:spPr>
          <a:xfrm>
            <a:off x="4777251" y="4862975"/>
            <a:ext cx="4152457" cy="230981"/>
          </a:xfrm>
        </p:spPr>
        <p:txBody>
          <a:bodyPr anchor="b"/>
          <a:lstStyle>
            <a:lvl1pPr marL="0" indent="0" algn="r">
              <a:lnSpc>
                <a:spcPct val="100000"/>
              </a:lnSpc>
              <a:spcBef>
                <a:spcPts val="0"/>
              </a:spcBef>
              <a:spcAft>
                <a:spcPts val="0"/>
              </a:spcAft>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33852924"/>
      </p:ext>
    </p:extLst>
  </p:cSld>
  <p:clrMapOvr>
    <a:masterClrMapping/>
  </p:clrMapOvr>
  <p:transition spd="slow">
    <p:wipe dir="r"/>
  </p:transition>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812088" y="4824412"/>
            <a:ext cx="1281112" cy="339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9 Título"/>
          <p:cNvSpPr>
            <a:spLocks noGrp="1"/>
          </p:cNvSpPr>
          <p:nvPr>
            <p:ph type="title"/>
          </p:nvPr>
        </p:nvSpPr>
        <p:spPr/>
        <p:txBody>
          <a:bodyPr/>
          <a:lstStyle>
            <a:lvl1pPr>
              <a:defRPr sz="3200" b="1">
                <a:latin typeface="Calibri" pitchFamily="34" charset="0"/>
              </a:defRPr>
            </a:lvl1pPr>
          </a:lstStyle>
          <a:p>
            <a:r>
              <a:rPr lang="es-ES" dirty="0"/>
              <a:t>Haga clic para modificar el estilo de título del patrón</a:t>
            </a:r>
          </a:p>
        </p:txBody>
      </p:sp>
      <p:sp>
        <p:nvSpPr>
          <p:cNvPr id="14" name="2 Marcador de contenido"/>
          <p:cNvSpPr>
            <a:spLocks noGrp="1"/>
          </p:cNvSpPr>
          <p:nvPr>
            <p:ph idx="1"/>
          </p:nvPr>
        </p:nvSpPr>
        <p:spPr>
          <a:xfrm>
            <a:off x="245327" y="914403"/>
            <a:ext cx="8653346" cy="3858322"/>
          </a:xfrm>
        </p:spPr>
        <p:txBody>
          <a:bodyPr/>
          <a:lstStyle>
            <a:lvl1pPr>
              <a:defRPr sz="2800">
                <a:solidFill>
                  <a:schemeClr val="tx1">
                    <a:lumMod val="75000"/>
                  </a:schemeClr>
                </a:solidFill>
                <a:latin typeface="Calibri" pitchFamily="34" charset="0"/>
              </a:defRPr>
            </a:lvl1pPr>
            <a:lvl2pPr>
              <a:defRPr sz="2800">
                <a:solidFill>
                  <a:schemeClr val="tx1">
                    <a:lumMod val="75000"/>
                  </a:schemeClr>
                </a:solidFill>
                <a:latin typeface="Calibri" pitchFamily="34" charset="0"/>
              </a:defRPr>
            </a:lvl2pPr>
            <a:lvl3pPr>
              <a:defRPr sz="2400">
                <a:solidFill>
                  <a:schemeClr val="tx1">
                    <a:lumMod val="75000"/>
                  </a:schemeClr>
                </a:solidFill>
                <a:latin typeface="Calibri" pitchFamily="34" charset="0"/>
              </a:defRPr>
            </a:lvl3pPr>
            <a:lvl4pPr>
              <a:defRPr sz="2400">
                <a:solidFill>
                  <a:schemeClr val="tx1">
                    <a:lumMod val="75000"/>
                  </a:schemeClr>
                </a:solidFill>
                <a:latin typeface="Calibri" pitchFamily="34" charset="0"/>
              </a:defRPr>
            </a:lvl4pPr>
            <a:lvl5pPr>
              <a:defRPr sz="2000">
                <a:solidFill>
                  <a:schemeClr val="tx1">
                    <a:lumMod val="75000"/>
                  </a:schemeClr>
                </a:solidFill>
                <a:latin typeface="Calibri"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a:t>
            </a:r>
            <a:r>
              <a:rPr lang="es-ES" dirty="0" err="1"/>
              <a:t>nivelc</a:t>
            </a:r>
            <a:endParaRPr lang="es-ES" dirty="0"/>
          </a:p>
        </p:txBody>
      </p:sp>
    </p:spTree>
    <p:extLst>
      <p:ext uri="{BB962C8B-B14F-4D97-AF65-F5344CB8AC3E}">
        <p14:creationId xmlns:p14="http://schemas.microsoft.com/office/powerpoint/2010/main" val="39563065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Mesa 16:9  Title">
    <p:spTree>
      <p:nvGrpSpPr>
        <p:cNvPr id="1" name=""/>
        <p:cNvGrpSpPr/>
        <p:nvPr/>
      </p:nvGrpSpPr>
      <p:grpSpPr>
        <a:xfrm>
          <a:off x="0" y="0"/>
          <a:ext cx="0" cy="0"/>
          <a:chOff x="0" y="0"/>
          <a:chExt cx="0" cy="0"/>
        </a:xfrm>
      </p:grpSpPr>
      <p:pic>
        <p:nvPicPr>
          <p:cNvPr id="5" name="Picture 5" descr="janssen vertical lockup.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890" y="4149329"/>
            <a:ext cx="1285875" cy="964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Title_Image_Plasma.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3292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4"/>
          <p:cNvSpPr>
            <a:spLocks noChangeArrowheads="1"/>
          </p:cNvSpPr>
          <p:nvPr/>
        </p:nvSpPr>
        <p:spPr bwMode="white">
          <a:xfrm>
            <a:off x="0" y="2837260"/>
            <a:ext cx="9144000" cy="114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5783" tIns="47892" rIns="95783" bIns="47892" anchor="ctr"/>
          <a:lstStyle/>
          <a:p>
            <a:pPr algn="ctr" eaLnBrk="0" hangingPunct="0"/>
            <a:endParaRPr lang="en-US">
              <a:solidFill>
                <a:srgbClr val="00478E"/>
              </a:solidFill>
              <a:latin typeface="Verdana" charset="0"/>
            </a:endParaRPr>
          </a:p>
        </p:txBody>
      </p:sp>
      <p:sp>
        <p:nvSpPr>
          <p:cNvPr id="8" name="Line 11"/>
          <p:cNvSpPr>
            <a:spLocks noChangeShapeType="1"/>
          </p:cNvSpPr>
          <p:nvPr/>
        </p:nvSpPr>
        <p:spPr bwMode="gray">
          <a:xfrm>
            <a:off x="0" y="2827735"/>
            <a:ext cx="9144000" cy="0"/>
          </a:xfrm>
          <a:prstGeom prst="line">
            <a:avLst/>
          </a:prstGeom>
          <a:noFill/>
          <a:ln w="12700">
            <a:solidFill>
              <a:srgbClr val="4E5054"/>
            </a:solidFill>
            <a:round/>
            <a:headEnd/>
            <a:tailEnd/>
          </a:ln>
          <a:extLst>
            <a:ext uri="{909E8E84-426E-40dd-AFC4-6F175D3DCCD1}">
              <a14:hiddenFill xmlns:a14="http://schemas.microsoft.com/office/drawing/2010/main" xmlns="">
                <a:noFill/>
              </a14:hiddenFill>
            </a:ext>
          </a:extLst>
        </p:spPr>
        <p:txBody>
          <a:bodyPr wrap="none" lIns="95783" tIns="47892" rIns="95783" bIns="47892" anchor="ctr"/>
          <a:lstStyle/>
          <a:p>
            <a:endParaRPr lang="fr-FR"/>
          </a:p>
        </p:txBody>
      </p:sp>
      <p:sp>
        <p:nvSpPr>
          <p:cNvPr id="9" name="Line 12"/>
          <p:cNvSpPr>
            <a:spLocks noChangeShapeType="1"/>
          </p:cNvSpPr>
          <p:nvPr/>
        </p:nvSpPr>
        <p:spPr bwMode="gray">
          <a:xfrm>
            <a:off x="0" y="2951560"/>
            <a:ext cx="9144000" cy="0"/>
          </a:xfrm>
          <a:prstGeom prst="line">
            <a:avLst/>
          </a:prstGeom>
          <a:noFill/>
          <a:ln w="12700">
            <a:solidFill>
              <a:srgbClr val="4E5054"/>
            </a:solidFill>
            <a:round/>
            <a:headEnd/>
            <a:tailEnd/>
          </a:ln>
          <a:extLst>
            <a:ext uri="{909E8E84-426E-40dd-AFC4-6F175D3DCCD1}">
              <a14:hiddenFill xmlns:a14="http://schemas.microsoft.com/office/drawing/2010/main" xmlns="">
                <a:noFill/>
              </a14:hiddenFill>
            </a:ext>
          </a:extLst>
        </p:spPr>
        <p:txBody>
          <a:bodyPr wrap="none" lIns="95783" tIns="47892" rIns="95783" bIns="47892" anchor="ctr"/>
          <a:lstStyle/>
          <a:p>
            <a:endParaRPr lang="fr-FR"/>
          </a:p>
        </p:txBody>
      </p:sp>
      <p:sp>
        <p:nvSpPr>
          <p:cNvPr id="5122" name="Rectangle 2"/>
          <p:cNvSpPr>
            <a:spLocks noGrp="1" noChangeArrowheads="1"/>
          </p:cNvSpPr>
          <p:nvPr>
            <p:ph type="ctrTitle"/>
          </p:nvPr>
        </p:nvSpPr>
        <p:spPr bwMode="gray">
          <a:xfrm>
            <a:off x="385809" y="776157"/>
            <a:ext cx="7315200" cy="372622"/>
          </a:xfrm>
        </p:spPr>
        <p:txBody>
          <a:bodyPr/>
          <a:lstStyle>
            <a:lvl1pPr>
              <a:defRPr sz="2600">
                <a:solidFill>
                  <a:schemeClr val="bg1"/>
                </a:solidFill>
              </a:defRPr>
            </a:lvl1pPr>
          </a:lstStyle>
          <a:p>
            <a:r>
              <a:rPr lang="en-US" dirty="0"/>
              <a:t>Click to edit Master title style</a:t>
            </a:r>
          </a:p>
        </p:txBody>
      </p:sp>
      <p:sp>
        <p:nvSpPr>
          <p:cNvPr id="5123" name="Rectangle 3"/>
          <p:cNvSpPr>
            <a:spLocks noGrp="1" noChangeArrowheads="1"/>
          </p:cNvSpPr>
          <p:nvPr>
            <p:ph type="subTitle" idx="1"/>
          </p:nvPr>
        </p:nvSpPr>
        <p:spPr bwMode="gray">
          <a:xfrm>
            <a:off x="385809" y="3429000"/>
            <a:ext cx="7315200" cy="277416"/>
          </a:xfrm>
        </p:spPr>
        <p:txBody>
          <a:bodyPr/>
          <a:lstStyle>
            <a:lvl1pPr marL="0" indent="0">
              <a:buFontTx/>
              <a:buNone/>
              <a:defRPr sz="1700" b="1"/>
            </a:lvl1pPr>
          </a:lstStyle>
          <a:p>
            <a:r>
              <a:rPr lang="en-US"/>
              <a:t>Click to edit Master subtitle style</a:t>
            </a:r>
            <a:endParaRPr lang="en-US" dirty="0"/>
          </a:p>
        </p:txBody>
      </p:sp>
      <p:sp>
        <p:nvSpPr>
          <p:cNvPr id="12" name="Text Placeholder 11"/>
          <p:cNvSpPr>
            <a:spLocks noGrp="1"/>
          </p:cNvSpPr>
          <p:nvPr>
            <p:ph type="body" sz="quarter" idx="10"/>
          </p:nvPr>
        </p:nvSpPr>
        <p:spPr>
          <a:xfrm>
            <a:off x="385809" y="3669031"/>
            <a:ext cx="7315200" cy="266700"/>
          </a:xfrm>
        </p:spPr>
        <p:txBody>
          <a:bodyPr/>
          <a:lstStyle>
            <a:lvl1pPr marL="0" indent="0">
              <a:buNone/>
              <a:defRPr sz="1400" i="1"/>
            </a:lvl1pPr>
          </a:lstStyle>
          <a:p>
            <a:pPr lvl="0"/>
            <a:r>
              <a:rPr lang="en-US" dirty="0"/>
              <a:t>Click to edit Master text styles</a:t>
            </a:r>
          </a:p>
        </p:txBody>
      </p:sp>
      <p:sp>
        <p:nvSpPr>
          <p:cNvPr id="10" name="Rectangle 4"/>
          <p:cNvSpPr>
            <a:spLocks noGrp="1" noChangeArrowheads="1"/>
          </p:cNvSpPr>
          <p:nvPr>
            <p:ph type="dt" sz="half" idx="11"/>
          </p:nvPr>
        </p:nvSpPr>
        <p:spPr>
          <a:xfrm>
            <a:off x="385763" y="1189435"/>
            <a:ext cx="3124200" cy="314325"/>
          </a:xfrm>
          <a:prstGeom prst="rect">
            <a:avLst/>
          </a:prstGeom>
        </p:spPr>
        <p:txBody>
          <a:bodyPr wrap="square" numCol="1" anchor="t" anchorCtr="0" compatLnSpc="1">
            <a:prstTxWarp prst="textNoShape">
              <a:avLst/>
            </a:prstTxWarp>
          </a:bodyPr>
          <a:lstStyle>
            <a:lvl1pPr eaLnBrk="0" fontAlgn="auto" hangingPunct="0">
              <a:spcBef>
                <a:spcPts val="0"/>
              </a:spcBef>
              <a:spcAft>
                <a:spcPts val="0"/>
              </a:spcAft>
              <a:defRPr sz="2100">
                <a:solidFill>
                  <a:srgbClr val="FFFFFF"/>
                </a:solidFill>
                <a:latin typeface="Arial" charset="0"/>
                <a:ea typeface="ＭＳ Ｐゴシック" pitchFamily="34" charset="-128"/>
                <a:cs typeface="+mn-cs"/>
              </a:defRPr>
            </a:lvl1pPr>
          </a:lstStyle>
          <a:p>
            <a:pPr>
              <a:defRPr/>
            </a:pPr>
            <a:endParaRPr lang="en-US"/>
          </a:p>
        </p:txBody>
      </p:sp>
    </p:spTree>
    <p:extLst>
      <p:ext uri="{BB962C8B-B14F-4D97-AF65-F5344CB8AC3E}">
        <p14:creationId xmlns:p14="http://schemas.microsoft.com/office/powerpoint/2010/main" val="32293749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a:solidFill>
                  <a:prstClr val="black">
                    <a:tint val="75000"/>
                  </a:prstClr>
                </a:solidFill>
                <a:latin typeface="Calibri"/>
                <a:ea typeface="ＭＳ Ｐゴシック" pitchFamily="34" charset="-128"/>
                <a:cs typeface="+mn-cs"/>
              </a:defRPr>
            </a:lvl1pPr>
          </a:lstStyle>
          <a:p>
            <a:pPr>
              <a:defRPr/>
            </a:pPr>
            <a:endParaRPr lang="en-US"/>
          </a:p>
        </p:txBody>
      </p:sp>
      <p:sp>
        <p:nvSpPr>
          <p:cNvPr id="4" name="Footer Placeholder 4"/>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a:solidFill>
                  <a:prstClr val="black">
                    <a:tint val="75000"/>
                  </a:prstClr>
                </a:solidFill>
                <a:latin typeface="Calibri"/>
                <a:ea typeface="ＭＳ Ｐゴシック" pitchFamily="34" charset="-128"/>
                <a:cs typeface="+mn-cs"/>
              </a:defRPr>
            </a:lvl1pPr>
          </a:lstStyle>
          <a:p>
            <a:pPr>
              <a:defRPr/>
            </a:pPr>
            <a:endParaRPr lang="en-US"/>
          </a:p>
        </p:txBody>
      </p:sp>
      <p:sp>
        <p:nvSpPr>
          <p:cNvPr id="5" name="Slide Number Placeholder 5"/>
          <p:cNvSpPr>
            <a:spLocks noGrp="1"/>
          </p:cNvSpPr>
          <p:nvPr>
            <p:ph type="sldNum" sz="quarter" idx="12"/>
          </p:nvPr>
        </p:nvSpPr>
        <p:spPr>
          <a:xfrm>
            <a:off x="6553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Calibri" charset="0"/>
              </a:defRPr>
            </a:lvl1pPr>
          </a:lstStyle>
          <a:p>
            <a:pPr>
              <a:defRPr/>
            </a:pPr>
            <a:fld id="{86B1F3BA-FDCB-C649-A798-93DAC2ACA2DB}" type="slidenum">
              <a:rPr lang="en-US"/>
              <a:pPr>
                <a:defRPr/>
              </a:pPr>
              <a:t>‹N°›</a:t>
            </a:fld>
            <a:endParaRPr lang="en-US"/>
          </a:p>
        </p:txBody>
      </p:sp>
    </p:spTree>
    <p:extLst>
      <p:ext uri="{BB962C8B-B14F-4D97-AF65-F5344CB8AC3E}">
        <p14:creationId xmlns:p14="http://schemas.microsoft.com/office/powerpoint/2010/main" val="35255181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defRPr>
            </a:lvl1pPr>
          </a:lstStyle>
          <a:p>
            <a:pPr>
              <a:defRPr/>
            </a:pPr>
            <a:fld id="{79E8502E-550D-B34A-831B-02B813E56EA8}" type="datetimeFigureOut">
              <a:rPr lang="en-US"/>
              <a:pPr>
                <a:defRPr/>
              </a:pPr>
              <a:t>3/21/23</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a:solidFill>
                  <a:prstClr val="black">
                    <a:tint val="75000"/>
                  </a:prstClr>
                </a:solidFill>
                <a:latin typeface="Arial"/>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defRPr>
            </a:lvl1pPr>
          </a:lstStyle>
          <a:p>
            <a:pPr>
              <a:defRPr/>
            </a:pPr>
            <a:fld id="{031456FF-D555-6D42-A80D-1BF78D307D8B}" type="slidenum">
              <a:rPr lang="en-US"/>
              <a:pPr>
                <a:defRPr/>
              </a:pPr>
              <a:t>‹N°›</a:t>
            </a:fld>
            <a:endParaRPr lang="en-US"/>
          </a:p>
        </p:txBody>
      </p:sp>
    </p:spTree>
    <p:extLst>
      <p:ext uri="{BB962C8B-B14F-4D97-AF65-F5344CB8AC3E}">
        <p14:creationId xmlns:p14="http://schemas.microsoft.com/office/powerpoint/2010/main" val="3487529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04788"/>
            <a:ext cx="3008313" cy="871538"/>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4CE36B5-97D9-CB4D-9949-2B2E25D7486C}" type="datetimeFigureOut">
              <a:rPr lang="fr-FR"/>
              <a:pPr>
                <a:defRPr/>
              </a:pPr>
              <a:t>21/03/2023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D73B703-6D8E-1B4C-8016-7948346489B4}" type="slidenum">
              <a:rPr lang="fr-FR"/>
              <a:pPr>
                <a:defRPr/>
              </a:pPr>
              <a:t>‹N°›</a:t>
            </a:fld>
            <a:endParaRPr lang="fr-FR"/>
          </a:p>
        </p:txBody>
      </p:sp>
    </p:spTree>
    <p:extLst>
      <p:ext uri="{BB962C8B-B14F-4D97-AF65-F5344CB8AC3E}">
        <p14:creationId xmlns:p14="http://schemas.microsoft.com/office/powerpoint/2010/main" val="3716542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0AB4011-CA80-4E42-90A0-625020DE1A5B}" type="datetimeFigureOut">
              <a:rPr lang="fr-FR"/>
              <a:pPr>
                <a:defRPr/>
              </a:pPr>
              <a:t>21/03/2023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7BDDEF2-8DFA-3F42-BD06-B192571A0FC0}" type="slidenum">
              <a:rPr lang="fr-FR"/>
              <a:pPr>
                <a:defRPr/>
              </a:pPr>
              <a:t>‹N°›</a:t>
            </a:fld>
            <a:endParaRPr lang="fr-FR"/>
          </a:p>
        </p:txBody>
      </p:sp>
    </p:spTree>
    <p:extLst>
      <p:ext uri="{BB962C8B-B14F-4D97-AF65-F5344CB8AC3E}">
        <p14:creationId xmlns:p14="http://schemas.microsoft.com/office/powerpoint/2010/main" val="140009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4.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2.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2.png"/><Relationship Id="rId5" Type="http://schemas.openxmlformats.org/officeDocument/2006/relationships/slideLayout" Target="../slideLayouts/slideLayout76.xml"/><Relationship Id="rId10" Type="http://schemas.openxmlformats.org/officeDocument/2006/relationships/image" Target="../media/image1.png"/><Relationship Id="rId4" Type="http://schemas.openxmlformats.org/officeDocument/2006/relationships/slideLayout" Target="../slideLayouts/slideLayout75.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200150"/>
            <a:ext cx="822960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8A8FAFD-36EC-214F-87CD-6EF88FA7F50E}" type="datetimeFigureOut">
              <a:rPr lang="fr-FR"/>
              <a:pPr>
                <a:defRPr/>
              </a:pPr>
              <a:t>21/03/2023</a:t>
            </a:fld>
            <a:endParaRPr lang="fr-FR"/>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F15F3701-5B72-5C4B-B9B5-B39ABBFC346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8188" r:id="rId1"/>
    <p:sldLayoutId id="2147488189" r:id="rId2"/>
    <p:sldLayoutId id="2147488190" r:id="rId3"/>
    <p:sldLayoutId id="2147488191" r:id="rId4"/>
    <p:sldLayoutId id="2147488192" r:id="rId5"/>
    <p:sldLayoutId id="2147488193" r:id="rId6"/>
    <p:sldLayoutId id="2147488194" r:id="rId7"/>
    <p:sldLayoutId id="2147488195" r:id="rId8"/>
    <p:sldLayoutId id="2147488196" r:id="rId9"/>
    <p:sldLayoutId id="2147488197" r:id="rId10"/>
    <p:sldLayoutId id="214748819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22276" y="107156"/>
            <a:ext cx="8507413" cy="696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8435" name="Text Placeholder 2"/>
          <p:cNvSpPr>
            <a:spLocks noGrp="1"/>
          </p:cNvSpPr>
          <p:nvPr>
            <p:ph type="body" idx="1"/>
          </p:nvPr>
        </p:nvSpPr>
        <p:spPr bwMode="auto">
          <a:xfrm>
            <a:off x="422276" y="1006079"/>
            <a:ext cx="8507413" cy="362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436" name="Picture 7"/>
          <p:cNvPicPr>
            <a:picLocks noChangeAspect="1"/>
          </p:cNvPicPr>
          <p:nvPr/>
        </p:nvPicPr>
        <p:blipFill>
          <a:blip r:embed="rId15" cstate="email">
            <a:extLst>
              <a:ext uri="{28A0092B-C50C-407E-A947-70E740481C1C}">
                <a14:useLocalDpi xmlns:a14="http://schemas.microsoft.com/office/drawing/2010/main" val="0"/>
              </a:ext>
            </a:extLst>
          </a:blip>
          <a:srcRect r="57596"/>
          <a:stretch>
            <a:fillRect/>
          </a:stretch>
        </p:blipFill>
        <p:spPr bwMode="auto">
          <a:xfrm>
            <a:off x="5572127" y="773907"/>
            <a:ext cx="3571875" cy="92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8"/>
          <p:cNvPicPr>
            <a:picLocks noChangeAspect="1"/>
          </p:cNvPicPr>
          <p:nvPr/>
        </p:nvPicPr>
        <p:blipFill>
          <a:blip r:embed="rId16" cstate="email">
            <a:extLst>
              <a:ext uri="{28A0092B-C50C-407E-A947-70E740481C1C}">
                <a14:useLocalDpi xmlns:a14="http://schemas.microsoft.com/office/drawing/2010/main" val="0"/>
              </a:ext>
            </a:extLst>
          </a:blip>
          <a:srcRect l="38168" r="10146"/>
          <a:stretch>
            <a:fillRect/>
          </a:stretch>
        </p:blipFill>
        <p:spPr bwMode="auto">
          <a:xfrm>
            <a:off x="1" y="821532"/>
            <a:ext cx="4924425" cy="116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62" r:id="rId1"/>
    <p:sldLayoutId id="2147488199" r:id="rId2"/>
    <p:sldLayoutId id="2147488200" r:id="rId3"/>
    <p:sldLayoutId id="2147488201" r:id="rId4"/>
    <p:sldLayoutId id="2147488263" r:id="rId5"/>
    <p:sldLayoutId id="2147488264" r:id="rId6"/>
    <p:sldLayoutId id="2147488202" r:id="rId7"/>
    <p:sldLayoutId id="2147488203" r:id="rId8"/>
    <p:sldLayoutId id="2147488204" r:id="rId9"/>
    <p:sldLayoutId id="2147488265" r:id="rId10"/>
    <p:sldLayoutId id="2147488205" r:id="rId11"/>
    <p:sldLayoutId id="2147488206" r:id="rId12"/>
    <p:sldLayoutId id="2147488207" r:id="rId13"/>
  </p:sldLayoutIdLst>
  <p:transition spd="slow">
    <p:wipe dir="r"/>
  </p:transition>
  <p:txStyles>
    <p:titleStyle>
      <a:lvl1pPr algn="l" rtl="0" eaLnBrk="0" fontAlgn="base" hangingPunct="0">
        <a:spcBef>
          <a:spcPct val="0"/>
        </a:spcBef>
        <a:spcAft>
          <a:spcPct val="0"/>
        </a:spcAft>
        <a:defRPr sz="2800" b="1" kern="1200">
          <a:solidFill>
            <a:schemeClr val="tx2"/>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5pPr>
      <a:lvl6pPr marL="457095" algn="l" rtl="0" eaLnBrk="1" fontAlgn="base" hangingPunct="1">
        <a:spcBef>
          <a:spcPct val="0"/>
        </a:spcBef>
        <a:spcAft>
          <a:spcPct val="0"/>
        </a:spcAft>
        <a:defRPr sz="2800" b="1">
          <a:solidFill>
            <a:srgbClr val="3E841C"/>
          </a:solidFill>
          <a:latin typeface="Arial" charset="0"/>
          <a:cs typeface="Arial" charset="0"/>
        </a:defRPr>
      </a:lvl6pPr>
      <a:lvl7pPr marL="914196" algn="l" rtl="0" eaLnBrk="1" fontAlgn="base" hangingPunct="1">
        <a:spcBef>
          <a:spcPct val="0"/>
        </a:spcBef>
        <a:spcAft>
          <a:spcPct val="0"/>
        </a:spcAft>
        <a:defRPr sz="2800" b="1">
          <a:solidFill>
            <a:srgbClr val="3E841C"/>
          </a:solidFill>
          <a:latin typeface="Arial" charset="0"/>
          <a:cs typeface="Arial" charset="0"/>
        </a:defRPr>
      </a:lvl7pPr>
      <a:lvl8pPr marL="1371294" algn="l" rtl="0" eaLnBrk="1" fontAlgn="base" hangingPunct="1">
        <a:spcBef>
          <a:spcPct val="0"/>
        </a:spcBef>
        <a:spcAft>
          <a:spcPct val="0"/>
        </a:spcAft>
        <a:defRPr sz="2800" b="1">
          <a:solidFill>
            <a:srgbClr val="3E841C"/>
          </a:solidFill>
          <a:latin typeface="Arial" charset="0"/>
          <a:cs typeface="Arial" charset="0"/>
        </a:defRPr>
      </a:lvl8pPr>
      <a:lvl9pPr marL="1828392" algn="l" rtl="0" eaLnBrk="1" fontAlgn="base" hangingPunct="1">
        <a:spcBef>
          <a:spcPct val="0"/>
        </a:spcBef>
        <a:spcAft>
          <a:spcPct val="0"/>
        </a:spcAft>
        <a:defRPr sz="2800" b="1">
          <a:solidFill>
            <a:srgbClr val="3E841C"/>
          </a:solidFill>
          <a:latin typeface="Arial" charset="0"/>
          <a:cs typeface="Arial" charset="0"/>
        </a:defRPr>
      </a:lvl9pPr>
    </p:titleStyle>
    <p:bodyStyle>
      <a:lvl1pPr marL="244475" indent="-244475" algn="l" rtl="0" eaLnBrk="0" fontAlgn="base" hangingPunct="0">
        <a:spcBef>
          <a:spcPct val="0"/>
        </a:spcBef>
        <a:spcAft>
          <a:spcPts val="600"/>
        </a:spcAft>
        <a:buClr>
          <a:srgbClr val="404040"/>
        </a:buClr>
        <a:buFont typeface="Wingdings" charset="0"/>
        <a:buChar char="§"/>
        <a:defRPr sz="2000" kern="1200">
          <a:solidFill>
            <a:srgbClr val="404040"/>
          </a:solidFill>
          <a:latin typeface="Arial" pitchFamily="34" charset="0"/>
          <a:ea typeface="ＭＳ Ｐゴシック" charset="0"/>
          <a:cs typeface="Arial" pitchFamily="34" charset="0"/>
        </a:defRPr>
      </a:lvl1pPr>
      <a:lvl2pPr marL="520700" indent="-258763" algn="l" rtl="0" eaLnBrk="0" fontAlgn="base" hangingPunct="0">
        <a:spcBef>
          <a:spcPct val="0"/>
        </a:spcBef>
        <a:spcAft>
          <a:spcPts val="600"/>
        </a:spcAft>
        <a:buClr>
          <a:srgbClr val="404040"/>
        </a:buClr>
        <a:buFont typeface="Arial" charset="0"/>
        <a:buChar char="–"/>
        <a:defRPr sz="1900" kern="1200">
          <a:solidFill>
            <a:srgbClr val="404040"/>
          </a:solidFill>
          <a:latin typeface="Arial" pitchFamily="34" charset="0"/>
          <a:ea typeface="Arial" charset="0"/>
          <a:cs typeface="Arial" pitchFamily="34" charset="0"/>
        </a:defRPr>
      </a:lvl2pPr>
      <a:lvl3pPr marL="738188" indent="-207963" algn="l" rtl="0" eaLnBrk="0" fontAlgn="base" hangingPunct="0">
        <a:spcBef>
          <a:spcPct val="0"/>
        </a:spcBef>
        <a:spcAft>
          <a:spcPts val="600"/>
        </a:spcAft>
        <a:buClr>
          <a:srgbClr val="404040"/>
        </a:buClr>
        <a:buFont typeface="Wingdings" charset="0"/>
        <a:buChar char="§"/>
        <a:defRPr sz="1600" kern="1200">
          <a:solidFill>
            <a:srgbClr val="404040"/>
          </a:solidFill>
          <a:latin typeface="Arial" pitchFamily="34" charset="0"/>
          <a:ea typeface="Arial" charset="0"/>
          <a:cs typeface="Arial" pitchFamily="34" charset="0"/>
        </a:defRPr>
      </a:lvl3pPr>
      <a:lvl4pPr marL="977900" indent="-238125" algn="l" rtl="0" eaLnBrk="0" fontAlgn="base" hangingPunct="0">
        <a:spcBef>
          <a:spcPct val="0"/>
        </a:spcBef>
        <a:spcAft>
          <a:spcPts val="600"/>
        </a:spcAft>
        <a:buClr>
          <a:srgbClr val="404040"/>
        </a:buClr>
        <a:buFont typeface="Arial" charset="0"/>
        <a:buChar char="–"/>
        <a:defRPr sz="1500" kern="1200">
          <a:solidFill>
            <a:srgbClr val="404040"/>
          </a:solidFill>
          <a:latin typeface="Arial" pitchFamily="34" charset="0"/>
          <a:ea typeface="Arial" charset="0"/>
          <a:cs typeface="Arial" pitchFamily="34" charset="0"/>
        </a:defRPr>
      </a:lvl4pPr>
      <a:lvl5pPr marL="1166813" indent="-179388" algn="l" rtl="0" eaLnBrk="0" fontAlgn="base" hangingPunct="0">
        <a:spcBef>
          <a:spcPct val="0"/>
        </a:spcBef>
        <a:spcAft>
          <a:spcPts val="600"/>
        </a:spcAft>
        <a:buClr>
          <a:srgbClr val="404040"/>
        </a:buClr>
        <a:buFont typeface="Wingdings" charset="0"/>
        <a:buChar char="§"/>
        <a:defRPr sz="1500" kern="1200">
          <a:solidFill>
            <a:srgbClr val="404040"/>
          </a:solidFill>
          <a:latin typeface="Arial" pitchFamily="34" charset="0"/>
          <a:ea typeface="Arial" charset="0"/>
          <a:cs typeface="Arial" pitchFamily="34" charset="0"/>
        </a:defRPr>
      </a:lvl5pPr>
      <a:lvl6pPr marL="2514036" indent="-228552"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4" indent="-228552"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32" indent="-228552"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34" indent="-228552"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6" rtl="0" eaLnBrk="1" latinLnBrk="0" hangingPunct="1">
        <a:defRPr sz="1900" kern="1200">
          <a:solidFill>
            <a:schemeClr val="tx1"/>
          </a:solidFill>
          <a:latin typeface="+mn-lt"/>
          <a:ea typeface="+mn-ea"/>
          <a:cs typeface="+mn-cs"/>
        </a:defRPr>
      </a:lvl1pPr>
      <a:lvl2pPr marL="457095" algn="l" defTabSz="914196" rtl="0" eaLnBrk="1" latinLnBrk="0" hangingPunct="1">
        <a:defRPr sz="1900" kern="1200">
          <a:solidFill>
            <a:schemeClr val="tx1"/>
          </a:solidFill>
          <a:latin typeface="+mn-lt"/>
          <a:ea typeface="+mn-ea"/>
          <a:cs typeface="+mn-cs"/>
        </a:defRPr>
      </a:lvl2pPr>
      <a:lvl3pPr marL="914196" algn="l" defTabSz="914196" rtl="0" eaLnBrk="1" latinLnBrk="0" hangingPunct="1">
        <a:defRPr sz="1900" kern="1200">
          <a:solidFill>
            <a:schemeClr val="tx1"/>
          </a:solidFill>
          <a:latin typeface="+mn-lt"/>
          <a:ea typeface="+mn-ea"/>
          <a:cs typeface="+mn-cs"/>
        </a:defRPr>
      </a:lvl3pPr>
      <a:lvl4pPr marL="1371294" algn="l" defTabSz="914196" rtl="0" eaLnBrk="1" latinLnBrk="0" hangingPunct="1">
        <a:defRPr sz="1900" kern="1200">
          <a:solidFill>
            <a:schemeClr val="tx1"/>
          </a:solidFill>
          <a:latin typeface="+mn-lt"/>
          <a:ea typeface="+mn-ea"/>
          <a:cs typeface="+mn-cs"/>
        </a:defRPr>
      </a:lvl4pPr>
      <a:lvl5pPr marL="1828392" algn="l" defTabSz="914196" rtl="0" eaLnBrk="1" latinLnBrk="0" hangingPunct="1">
        <a:defRPr sz="1900" kern="1200">
          <a:solidFill>
            <a:schemeClr val="tx1"/>
          </a:solidFill>
          <a:latin typeface="+mn-lt"/>
          <a:ea typeface="+mn-ea"/>
          <a:cs typeface="+mn-cs"/>
        </a:defRPr>
      </a:lvl5pPr>
      <a:lvl6pPr marL="2285494" algn="l" defTabSz="914196" rtl="0" eaLnBrk="1" latinLnBrk="0" hangingPunct="1">
        <a:defRPr sz="1900" kern="1200">
          <a:solidFill>
            <a:schemeClr val="tx1"/>
          </a:solidFill>
          <a:latin typeface="+mn-lt"/>
          <a:ea typeface="+mn-ea"/>
          <a:cs typeface="+mn-cs"/>
        </a:defRPr>
      </a:lvl6pPr>
      <a:lvl7pPr marL="2742586" algn="l" defTabSz="914196" rtl="0" eaLnBrk="1" latinLnBrk="0" hangingPunct="1">
        <a:defRPr sz="1900" kern="1200">
          <a:solidFill>
            <a:schemeClr val="tx1"/>
          </a:solidFill>
          <a:latin typeface="+mn-lt"/>
          <a:ea typeface="+mn-ea"/>
          <a:cs typeface="+mn-cs"/>
        </a:defRPr>
      </a:lvl7pPr>
      <a:lvl8pPr marL="3199680" algn="l" defTabSz="914196" rtl="0" eaLnBrk="1" latinLnBrk="0" hangingPunct="1">
        <a:defRPr sz="1900" kern="1200">
          <a:solidFill>
            <a:schemeClr val="tx1"/>
          </a:solidFill>
          <a:latin typeface="+mn-lt"/>
          <a:ea typeface="+mn-ea"/>
          <a:cs typeface="+mn-cs"/>
        </a:defRPr>
      </a:lvl8pPr>
      <a:lvl9pPr marL="3656775" algn="l" defTabSz="91419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22276" y="107156"/>
            <a:ext cx="8507413" cy="696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23555" name="Text Placeholder 2"/>
          <p:cNvSpPr>
            <a:spLocks noGrp="1"/>
          </p:cNvSpPr>
          <p:nvPr>
            <p:ph type="body" idx="1"/>
          </p:nvPr>
        </p:nvSpPr>
        <p:spPr bwMode="auto">
          <a:xfrm>
            <a:off x="422276" y="1006079"/>
            <a:ext cx="8507413" cy="362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3556" name="Picture 7"/>
          <p:cNvPicPr>
            <a:picLocks noChangeAspect="1"/>
          </p:cNvPicPr>
          <p:nvPr userDrawn="1"/>
        </p:nvPicPr>
        <p:blipFill>
          <a:blip r:embed="rId15" cstate="email">
            <a:extLst>
              <a:ext uri="{28A0092B-C50C-407E-A947-70E740481C1C}">
                <a14:useLocalDpi xmlns:a14="http://schemas.microsoft.com/office/drawing/2010/main" val="0"/>
              </a:ext>
            </a:extLst>
          </a:blip>
          <a:srcRect r="57596"/>
          <a:stretch>
            <a:fillRect/>
          </a:stretch>
        </p:blipFill>
        <p:spPr bwMode="auto">
          <a:xfrm>
            <a:off x="5572127" y="773907"/>
            <a:ext cx="3571875" cy="92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Picture 8"/>
          <p:cNvPicPr>
            <a:picLocks noChangeAspect="1"/>
          </p:cNvPicPr>
          <p:nvPr userDrawn="1"/>
        </p:nvPicPr>
        <p:blipFill>
          <a:blip r:embed="rId16" cstate="email">
            <a:extLst>
              <a:ext uri="{28A0092B-C50C-407E-A947-70E740481C1C}">
                <a14:useLocalDpi xmlns:a14="http://schemas.microsoft.com/office/drawing/2010/main" val="0"/>
              </a:ext>
            </a:extLst>
          </a:blip>
          <a:srcRect l="38168" r="10146"/>
          <a:stretch>
            <a:fillRect/>
          </a:stretch>
        </p:blipFill>
        <p:spPr bwMode="auto">
          <a:xfrm>
            <a:off x="1" y="821532"/>
            <a:ext cx="4924425" cy="116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66" r:id="rId1"/>
    <p:sldLayoutId id="2147488208" r:id="rId2"/>
    <p:sldLayoutId id="2147488209" r:id="rId3"/>
    <p:sldLayoutId id="2147488210" r:id="rId4"/>
    <p:sldLayoutId id="2147488267" r:id="rId5"/>
    <p:sldLayoutId id="2147488211" r:id="rId6"/>
    <p:sldLayoutId id="2147488268" r:id="rId7"/>
    <p:sldLayoutId id="2147488212" r:id="rId8"/>
    <p:sldLayoutId id="2147488213" r:id="rId9"/>
    <p:sldLayoutId id="2147488214" r:id="rId10"/>
    <p:sldLayoutId id="2147488215" r:id="rId11"/>
    <p:sldLayoutId id="2147488269" r:id="rId12"/>
    <p:sldLayoutId id="2147488216" r:id="rId13"/>
  </p:sldLayoutIdLst>
  <p:transition spd="slow">
    <p:wipe dir="r"/>
  </p:transition>
  <p:txStyles>
    <p:titleStyle>
      <a:lvl1pPr algn="l" rtl="0" eaLnBrk="0" fontAlgn="base" hangingPunct="0">
        <a:spcBef>
          <a:spcPct val="0"/>
        </a:spcBef>
        <a:spcAft>
          <a:spcPct val="0"/>
        </a:spcAft>
        <a:defRPr sz="2800" b="1" kern="1200">
          <a:solidFill>
            <a:schemeClr val="tx2"/>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rgbClr val="3E841C"/>
          </a:solidFill>
          <a:latin typeface="Arial" charset="0"/>
          <a:cs typeface="Arial" charset="0"/>
        </a:defRPr>
      </a:lvl6pPr>
      <a:lvl7pPr marL="914400" algn="l" rtl="0" eaLnBrk="1" fontAlgn="base" hangingPunct="1">
        <a:spcBef>
          <a:spcPct val="0"/>
        </a:spcBef>
        <a:spcAft>
          <a:spcPct val="0"/>
        </a:spcAft>
        <a:defRPr sz="2800" b="1">
          <a:solidFill>
            <a:srgbClr val="3E841C"/>
          </a:solidFill>
          <a:latin typeface="Arial" charset="0"/>
          <a:cs typeface="Arial" charset="0"/>
        </a:defRPr>
      </a:lvl7pPr>
      <a:lvl8pPr marL="1371600" algn="l" rtl="0" eaLnBrk="1" fontAlgn="base" hangingPunct="1">
        <a:spcBef>
          <a:spcPct val="0"/>
        </a:spcBef>
        <a:spcAft>
          <a:spcPct val="0"/>
        </a:spcAft>
        <a:defRPr sz="2800" b="1">
          <a:solidFill>
            <a:srgbClr val="3E841C"/>
          </a:solidFill>
          <a:latin typeface="Arial" charset="0"/>
          <a:cs typeface="Arial" charset="0"/>
        </a:defRPr>
      </a:lvl8pPr>
      <a:lvl9pPr marL="1828800" algn="l" rtl="0" eaLnBrk="1" fontAlgn="base" hangingPunct="1">
        <a:spcBef>
          <a:spcPct val="0"/>
        </a:spcBef>
        <a:spcAft>
          <a:spcPct val="0"/>
        </a:spcAft>
        <a:defRPr sz="2800" b="1">
          <a:solidFill>
            <a:srgbClr val="3E841C"/>
          </a:solidFill>
          <a:latin typeface="Arial" charset="0"/>
          <a:cs typeface="Arial" charset="0"/>
        </a:defRPr>
      </a:lvl9pPr>
    </p:titleStyle>
    <p:bodyStyle>
      <a:lvl1pPr marL="246063" indent="-246063" algn="l" rtl="0" eaLnBrk="0" fontAlgn="base" hangingPunct="0">
        <a:spcBef>
          <a:spcPct val="0"/>
        </a:spcBef>
        <a:spcAft>
          <a:spcPts val="600"/>
        </a:spcAft>
        <a:buClr>
          <a:srgbClr val="404040"/>
        </a:buClr>
        <a:buFont typeface="Wingdings" charset="0"/>
        <a:buChar char="§"/>
        <a:defRPr sz="2000" kern="1200">
          <a:solidFill>
            <a:srgbClr val="404040"/>
          </a:solidFill>
          <a:latin typeface="Arial" pitchFamily="34" charset="0"/>
          <a:ea typeface="ＭＳ Ｐゴシック" charset="0"/>
          <a:cs typeface="Arial" pitchFamily="34" charset="0"/>
        </a:defRPr>
      </a:lvl1pPr>
      <a:lvl2pPr marL="522288" indent="-260350" algn="l" rtl="0" eaLnBrk="0" fontAlgn="base" hangingPunct="0">
        <a:spcBef>
          <a:spcPct val="0"/>
        </a:spcBef>
        <a:spcAft>
          <a:spcPts val="600"/>
        </a:spcAft>
        <a:buClr>
          <a:srgbClr val="404040"/>
        </a:buClr>
        <a:buFont typeface="Arial" charset="0"/>
        <a:buChar char="–"/>
        <a:defRPr kern="1200">
          <a:solidFill>
            <a:srgbClr val="404040"/>
          </a:solidFill>
          <a:latin typeface="Arial" pitchFamily="34" charset="0"/>
          <a:ea typeface="Arial" charset="0"/>
          <a:cs typeface="Arial" pitchFamily="34" charset="0"/>
        </a:defRPr>
      </a:lvl2pPr>
      <a:lvl3pPr marL="739775" indent="-209550" algn="l" rtl="0" eaLnBrk="0" fontAlgn="base" hangingPunct="0">
        <a:spcBef>
          <a:spcPct val="0"/>
        </a:spcBef>
        <a:spcAft>
          <a:spcPts val="600"/>
        </a:spcAft>
        <a:buClr>
          <a:srgbClr val="404040"/>
        </a:buClr>
        <a:buFont typeface="Wingdings" charset="0"/>
        <a:buChar char="§"/>
        <a:defRPr sz="1600" kern="1200">
          <a:solidFill>
            <a:srgbClr val="404040"/>
          </a:solidFill>
          <a:latin typeface="Arial" pitchFamily="34" charset="0"/>
          <a:ea typeface="Arial" charset="0"/>
          <a:cs typeface="Arial" pitchFamily="34" charset="0"/>
        </a:defRPr>
      </a:lvl3pPr>
      <a:lvl4pPr marL="979488" indent="-239713" algn="l" rtl="0" eaLnBrk="0" fontAlgn="base" hangingPunct="0">
        <a:spcBef>
          <a:spcPct val="0"/>
        </a:spcBef>
        <a:spcAft>
          <a:spcPts val="600"/>
        </a:spcAft>
        <a:buClr>
          <a:srgbClr val="404040"/>
        </a:buClr>
        <a:buFont typeface="Arial" charset="0"/>
        <a:buChar char="–"/>
        <a:defRPr sz="1400" kern="1200">
          <a:solidFill>
            <a:srgbClr val="404040"/>
          </a:solidFill>
          <a:latin typeface="Arial" pitchFamily="34" charset="0"/>
          <a:ea typeface="Arial" charset="0"/>
          <a:cs typeface="Arial" pitchFamily="34" charset="0"/>
        </a:defRPr>
      </a:lvl4pPr>
      <a:lvl5pPr marL="1168400" indent="-180975" algn="l" rtl="0" eaLnBrk="0" fontAlgn="base" hangingPunct="0">
        <a:spcBef>
          <a:spcPct val="0"/>
        </a:spcBef>
        <a:spcAft>
          <a:spcPts val="600"/>
        </a:spcAft>
        <a:buClr>
          <a:srgbClr val="404040"/>
        </a:buClr>
        <a:buFont typeface="Wingdings" charset="0"/>
        <a:buChar char="§"/>
        <a:defRPr sz="1400" kern="1200">
          <a:solidFill>
            <a:srgbClr val="404040"/>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22276" y="107156"/>
            <a:ext cx="8507413" cy="696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28675" name="Text Placeholder 2"/>
          <p:cNvSpPr>
            <a:spLocks noGrp="1"/>
          </p:cNvSpPr>
          <p:nvPr>
            <p:ph type="body" idx="1"/>
          </p:nvPr>
        </p:nvSpPr>
        <p:spPr bwMode="auto">
          <a:xfrm>
            <a:off x="215900" y="1006079"/>
            <a:ext cx="8713788" cy="362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8676" name="Picture 7"/>
          <p:cNvPicPr>
            <a:picLocks noChangeAspect="1"/>
          </p:cNvPicPr>
          <p:nvPr/>
        </p:nvPicPr>
        <p:blipFill>
          <a:blip r:embed="rId12" cstate="email">
            <a:extLst>
              <a:ext uri="{28A0092B-C50C-407E-A947-70E740481C1C}">
                <a14:useLocalDpi xmlns:a14="http://schemas.microsoft.com/office/drawing/2010/main" val="0"/>
              </a:ext>
            </a:extLst>
          </a:blip>
          <a:srcRect r="57596"/>
          <a:stretch>
            <a:fillRect/>
          </a:stretch>
        </p:blipFill>
        <p:spPr bwMode="auto">
          <a:xfrm>
            <a:off x="5572127" y="773907"/>
            <a:ext cx="3571875" cy="92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8"/>
          <p:cNvPicPr>
            <a:picLocks noChangeAspect="1"/>
          </p:cNvPicPr>
          <p:nvPr/>
        </p:nvPicPr>
        <p:blipFill>
          <a:blip r:embed="rId13" cstate="email">
            <a:extLst>
              <a:ext uri="{28A0092B-C50C-407E-A947-70E740481C1C}">
                <a14:useLocalDpi xmlns:a14="http://schemas.microsoft.com/office/drawing/2010/main" val="0"/>
              </a:ext>
            </a:extLst>
          </a:blip>
          <a:srcRect l="38168" r="10146"/>
          <a:stretch>
            <a:fillRect/>
          </a:stretch>
        </p:blipFill>
        <p:spPr bwMode="auto">
          <a:xfrm>
            <a:off x="1" y="821532"/>
            <a:ext cx="4924425" cy="116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70" r:id="rId1"/>
    <p:sldLayoutId id="2147488217" r:id="rId2"/>
    <p:sldLayoutId id="2147488218" r:id="rId3"/>
    <p:sldLayoutId id="2147488219" r:id="rId4"/>
    <p:sldLayoutId id="2147488220" r:id="rId5"/>
    <p:sldLayoutId id="2147488221" r:id="rId6"/>
    <p:sldLayoutId id="2147488222" r:id="rId7"/>
    <p:sldLayoutId id="2147488223" r:id="rId8"/>
    <p:sldLayoutId id="2147488224" r:id="rId9"/>
    <p:sldLayoutId id="2147488271" r:id="rId10"/>
  </p:sldLayoutIdLst>
  <p:transition spd="slow">
    <p:wipe dir="r"/>
  </p:transition>
  <p:txStyles>
    <p:titleStyle>
      <a:lvl1pPr algn="l" rtl="0" eaLnBrk="0" fontAlgn="base" hangingPunct="0">
        <a:spcBef>
          <a:spcPct val="0"/>
        </a:spcBef>
        <a:spcAft>
          <a:spcPct val="0"/>
        </a:spcAft>
        <a:defRPr sz="2800" b="1" kern="1200">
          <a:solidFill>
            <a:schemeClr val="tx2"/>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5pPr>
      <a:lvl6pPr marL="536433" algn="l" rtl="0" eaLnBrk="1" fontAlgn="base" hangingPunct="1">
        <a:spcBef>
          <a:spcPct val="0"/>
        </a:spcBef>
        <a:spcAft>
          <a:spcPct val="0"/>
        </a:spcAft>
        <a:defRPr sz="3300" b="1">
          <a:solidFill>
            <a:srgbClr val="3E841C"/>
          </a:solidFill>
          <a:latin typeface="Arial" charset="0"/>
          <a:cs typeface="Arial" charset="0"/>
        </a:defRPr>
      </a:lvl6pPr>
      <a:lvl7pPr marL="1072866" algn="l" rtl="0" eaLnBrk="1" fontAlgn="base" hangingPunct="1">
        <a:spcBef>
          <a:spcPct val="0"/>
        </a:spcBef>
        <a:spcAft>
          <a:spcPct val="0"/>
        </a:spcAft>
        <a:defRPr sz="3300" b="1">
          <a:solidFill>
            <a:srgbClr val="3E841C"/>
          </a:solidFill>
          <a:latin typeface="Arial" charset="0"/>
          <a:cs typeface="Arial" charset="0"/>
        </a:defRPr>
      </a:lvl7pPr>
      <a:lvl8pPr marL="1609298" algn="l" rtl="0" eaLnBrk="1" fontAlgn="base" hangingPunct="1">
        <a:spcBef>
          <a:spcPct val="0"/>
        </a:spcBef>
        <a:spcAft>
          <a:spcPct val="0"/>
        </a:spcAft>
        <a:defRPr sz="3300" b="1">
          <a:solidFill>
            <a:srgbClr val="3E841C"/>
          </a:solidFill>
          <a:latin typeface="Arial" charset="0"/>
          <a:cs typeface="Arial" charset="0"/>
        </a:defRPr>
      </a:lvl8pPr>
      <a:lvl9pPr marL="2145731" algn="l" rtl="0" eaLnBrk="1" fontAlgn="base" hangingPunct="1">
        <a:spcBef>
          <a:spcPct val="0"/>
        </a:spcBef>
        <a:spcAft>
          <a:spcPct val="0"/>
        </a:spcAft>
        <a:defRPr sz="3300" b="1">
          <a:solidFill>
            <a:srgbClr val="3E841C"/>
          </a:solidFill>
          <a:latin typeface="Arial" charset="0"/>
          <a:cs typeface="Arial" charset="0"/>
        </a:defRPr>
      </a:lvl9pPr>
    </p:titleStyle>
    <p:bodyStyle>
      <a:lvl1pPr marL="287338" indent="-287338" algn="l" rtl="0" eaLnBrk="0" fontAlgn="base" hangingPunct="0">
        <a:spcBef>
          <a:spcPct val="0"/>
        </a:spcBef>
        <a:spcAft>
          <a:spcPts val="700"/>
        </a:spcAft>
        <a:buClr>
          <a:srgbClr val="404040"/>
        </a:buClr>
        <a:buFont typeface="Wingdings" charset="0"/>
        <a:buChar char="§"/>
        <a:defRPr sz="2100" kern="1200">
          <a:solidFill>
            <a:srgbClr val="404040"/>
          </a:solidFill>
          <a:latin typeface="Arial" pitchFamily="34" charset="0"/>
          <a:ea typeface="ＭＳ Ｐゴシック" charset="0"/>
          <a:cs typeface="Arial" pitchFamily="34" charset="0"/>
        </a:defRPr>
      </a:lvl1pPr>
      <a:lvl2pPr marL="612775" indent="-304800" algn="l" rtl="0" eaLnBrk="0" fontAlgn="base" hangingPunct="0">
        <a:spcBef>
          <a:spcPct val="0"/>
        </a:spcBef>
        <a:spcAft>
          <a:spcPts val="700"/>
        </a:spcAft>
        <a:buClr>
          <a:srgbClr val="404040"/>
        </a:buClr>
        <a:buFont typeface="Arial" charset="0"/>
        <a:buChar char="–"/>
        <a:defRPr sz="1900" kern="1200">
          <a:solidFill>
            <a:srgbClr val="404040"/>
          </a:solidFill>
          <a:latin typeface="Arial" pitchFamily="34" charset="0"/>
          <a:ea typeface="Arial" charset="0"/>
          <a:cs typeface="Arial" pitchFamily="34" charset="0"/>
        </a:defRPr>
      </a:lvl2pPr>
      <a:lvl3pPr marL="866775" indent="-244475" algn="l" rtl="0" eaLnBrk="0" fontAlgn="base" hangingPunct="0">
        <a:spcBef>
          <a:spcPct val="0"/>
        </a:spcBef>
        <a:spcAft>
          <a:spcPts val="700"/>
        </a:spcAft>
        <a:buClr>
          <a:srgbClr val="404040"/>
        </a:buClr>
        <a:buFont typeface="Wingdings" charset="0"/>
        <a:buChar char="§"/>
        <a:defRPr sz="1600" kern="1200">
          <a:solidFill>
            <a:srgbClr val="404040"/>
          </a:solidFill>
          <a:latin typeface="Arial" pitchFamily="34" charset="0"/>
          <a:ea typeface="Arial" charset="0"/>
          <a:cs typeface="Arial" pitchFamily="34" charset="0"/>
        </a:defRPr>
      </a:lvl3pPr>
      <a:lvl4pPr marL="1147763" indent="-280988" algn="l" rtl="0" eaLnBrk="0" fontAlgn="base" hangingPunct="0">
        <a:spcBef>
          <a:spcPct val="0"/>
        </a:spcBef>
        <a:spcAft>
          <a:spcPts val="700"/>
        </a:spcAft>
        <a:buClr>
          <a:srgbClr val="404040"/>
        </a:buClr>
        <a:buFont typeface="Arial" charset="0"/>
        <a:buChar char="–"/>
        <a:defRPr sz="1400" kern="1200">
          <a:solidFill>
            <a:srgbClr val="404040"/>
          </a:solidFill>
          <a:latin typeface="Arial" pitchFamily="34" charset="0"/>
          <a:ea typeface="Arial" charset="0"/>
          <a:cs typeface="Arial" pitchFamily="34" charset="0"/>
        </a:defRPr>
      </a:lvl4pPr>
      <a:lvl5pPr marL="1370013" indent="-211138" algn="l" rtl="0" eaLnBrk="0" fontAlgn="base" hangingPunct="0">
        <a:spcBef>
          <a:spcPct val="0"/>
        </a:spcBef>
        <a:spcAft>
          <a:spcPts val="700"/>
        </a:spcAft>
        <a:buClr>
          <a:srgbClr val="404040"/>
        </a:buClr>
        <a:buFont typeface="Wingdings" charset="0"/>
        <a:buChar char="§"/>
        <a:defRPr sz="1400" kern="1200">
          <a:solidFill>
            <a:srgbClr val="404040"/>
          </a:solidFill>
          <a:latin typeface="Arial" pitchFamily="34" charset="0"/>
          <a:ea typeface="Arial" charset="0"/>
          <a:cs typeface="Arial" pitchFamily="34" charset="0"/>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22276" y="107156"/>
            <a:ext cx="8507413" cy="696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31747" name="Text Placeholder 2"/>
          <p:cNvSpPr>
            <a:spLocks noGrp="1"/>
          </p:cNvSpPr>
          <p:nvPr>
            <p:ph type="body" idx="1"/>
          </p:nvPr>
        </p:nvSpPr>
        <p:spPr bwMode="auto">
          <a:xfrm>
            <a:off x="215900" y="1006079"/>
            <a:ext cx="8713788" cy="362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1748" name="Picture 7"/>
          <p:cNvPicPr>
            <a:picLocks noChangeAspect="1"/>
          </p:cNvPicPr>
          <p:nvPr/>
        </p:nvPicPr>
        <p:blipFill>
          <a:blip r:embed="rId13" cstate="email">
            <a:extLst>
              <a:ext uri="{28A0092B-C50C-407E-A947-70E740481C1C}">
                <a14:useLocalDpi xmlns:a14="http://schemas.microsoft.com/office/drawing/2010/main" val="0"/>
              </a:ext>
            </a:extLst>
          </a:blip>
          <a:srcRect r="57596"/>
          <a:stretch>
            <a:fillRect/>
          </a:stretch>
        </p:blipFill>
        <p:spPr bwMode="auto">
          <a:xfrm>
            <a:off x="5572127" y="773907"/>
            <a:ext cx="3571875" cy="92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8"/>
          <p:cNvPicPr>
            <a:picLocks noChangeAspect="1"/>
          </p:cNvPicPr>
          <p:nvPr/>
        </p:nvPicPr>
        <p:blipFill>
          <a:blip r:embed="rId14" cstate="email">
            <a:extLst>
              <a:ext uri="{28A0092B-C50C-407E-A947-70E740481C1C}">
                <a14:useLocalDpi xmlns:a14="http://schemas.microsoft.com/office/drawing/2010/main" val="0"/>
              </a:ext>
            </a:extLst>
          </a:blip>
          <a:srcRect l="38168" r="10146"/>
          <a:stretch>
            <a:fillRect/>
          </a:stretch>
        </p:blipFill>
        <p:spPr bwMode="auto">
          <a:xfrm>
            <a:off x="1" y="821532"/>
            <a:ext cx="4924425" cy="116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72" r:id="rId1"/>
    <p:sldLayoutId id="2147488225" r:id="rId2"/>
    <p:sldLayoutId id="2147488226" r:id="rId3"/>
    <p:sldLayoutId id="2147488227" r:id="rId4"/>
    <p:sldLayoutId id="2147488273" r:id="rId5"/>
    <p:sldLayoutId id="2147488228" r:id="rId6"/>
    <p:sldLayoutId id="2147488229" r:id="rId7"/>
    <p:sldLayoutId id="2147488230" r:id="rId8"/>
    <p:sldLayoutId id="2147488274" r:id="rId9"/>
    <p:sldLayoutId id="2147488231" r:id="rId10"/>
    <p:sldLayoutId id="2147488232" r:id="rId11"/>
  </p:sldLayoutIdLst>
  <p:transition spd="slow">
    <p:wipe dir="r"/>
  </p:transition>
  <p:txStyles>
    <p:titleStyle>
      <a:lvl1pPr algn="l" rtl="0" eaLnBrk="0" fontAlgn="base" hangingPunct="0">
        <a:spcBef>
          <a:spcPct val="0"/>
        </a:spcBef>
        <a:spcAft>
          <a:spcPct val="0"/>
        </a:spcAft>
        <a:defRPr sz="2400" b="1" kern="1200">
          <a:solidFill>
            <a:schemeClr val="tx2"/>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2"/>
          </a:solidFill>
          <a:latin typeface="Arial" charset="0"/>
          <a:ea typeface="ＭＳ Ｐゴシック" charset="0"/>
          <a:cs typeface="Arial" charset="0"/>
        </a:defRPr>
      </a:lvl5pPr>
      <a:lvl6pPr marL="457131" algn="l" rtl="0" eaLnBrk="1" fontAlgn="base" hangingPunct="1">
        <a:spcBef>
          <a:spcPct val="0"/>
        </a:spcBef>
        <a:spcAft>
          <a:spcPct val="0"/>
        </a:spcAft>
        <a:defRPr sz="2800" b="1">
          <a:solidFill>
            <a:srgbClr val="3E841C"/>
          </a:solidFill>
          <a:latin typeface="Arial" charset="0"/>
          <a:cs typeface="Arial" charset="0"/>
        </a:defRPr>
      </a:lvl6pPr>
      <a:lvl7pPr marL="914264" algn="l" rtl="0" eaLnBrk="1" fontAlgn="base" hangingPunct="1">
        <a:spcBef>
          <a:spcPct val="0"/>
        </a:spcBef>
        <a:spcAft>
          <a:spcPct val="0"/>
        </a:spcAft>
        <a:defRPr sz="2800" b="1">
          <a:solidFill>
            <a:srgbClr val="3E841C"/>
          </a:solidFill>
          <a:latin typeface="Arial" charset="0"/>
          <a:cs typeface="Arial" charset="0"/>
        </a:defRPr>
      </a:lvl7pPr>
      <a:lvl8pPr marL="1371396" algn="l" rtl="0" eaLnBrk="1" fontAlgn="base" hangingPunct="1">
        <a:spcBef>
          <a:spcPct val="0"/>
        </a:spcBef>
        <a:spcAft>
          <a:spcPct val="0"/>
        </a:spcAft>
        <a:defRPr sz="2800" b="1">
          <a:solidFill>
            <a:srgbClr val="3E841C"/>
          </a:solidFill>
          <a:latin typeface="Arial" charset="0"/>
          <a:cs typeface="Arial" charset="0"/>
        </a:defRPr>
      </a:lvl8pPr>
      <a:lvl9pPr marL="1828528" algn="l" rtl="0" eaLnBrk="1" fontAlgn="base" hangingPunct="1">
        <a:spcBef>
          <a:spcPct val="0"/>
        </a:spcBef>
        <a:spcAft>
          <a:spcPct val="0"/>
        </a:spcAft>
        <a:defRPr sz="2800" b="1">
          <a:solidFill>
            <a:srgbClr val="3E841C"/>
          </a:solidFill>
          <a:latin typeface="Arial" charset="0"/>
          <a:cs typeface="Arial" charset="0"/>
        </a:defRPr>
      </a:lvl9pPr>
    </p:titleStyle>
    <p:bodyStyle>
      <a:lvl1pPr marL="244475" indent="-244475" algn="l" rtl="0" eaLnBrk="0" fontAlgn="base" hangingPunct="0">
        <a:spcBef>
          <a:spcPct val="0"/>
        </a:spcBef>
        <a:spcAft>
          <a:spcPts val="600"/>
        </a:spcAft>
        <a:buClr>
          <a:srgbClr val="404040"/>
        </a:buClr>
        <a:buFont typeface="Wingdings" charset="0"/>
        <a:buChar char="§"/>
        <a:defRPr sz="1900" kern="1200">
          <a:solidFill>
            <a:srgbClr val="404040"/>
          </a:solidFill>
          <a:latin typeface="Arial" pitchFamily="34" charset="0"/>
          <a:ea typeface="ＭＳ Ｐゴシック" charset="0"/>
          <a:cs typeface="Arial" pitchFamily="34" charset="0"/>
        </a:defRPr>
      </a:lvl1pPr>
      <a:lvl2pPr marL="520700" indent="-258763" algn="l" rtl="0" eaLnBrk="0" fontAlgn="base" hangingPunct="0">
        <a:spcBef>
          <a:spcPct val="0"/>
        </a:spcBef>
        <a:spcAft>
          <a:spcPts val="600"/>
        </a:spcAft>
        <a:buClr>
          <a:srgbClr val="404040"/>
        </a:buClr>
        <a:buFont typeface="Arial" charset="0"/>
        <a:buChar char="–"/>
        <a:defRPr sz="1600" kern="1200">
          <a:solidFill>
            <a:srgbClr val="404040"/>
          </a:solidFill>
          <a:latin typeface="Arial" pitchFamily="34" charset="0"/>
          <a:ea typeface="Arial" charset="0"/>
          <a:cs typeface="Arial" pitchFamily="34" charset="0"/>
        </a:defRPr>
      </a:lvl2pPr>
      <a:lvl3pPr marL="738188" indent="-207963" algn="l" rtl="0" eaLnBrk="0" fontAlgn="base" hangingPunct="0">
        <a:spcBef>
          <a:spcPct val="0"/>
        </a:spcBef>
        <a:spcAft>
          <a:spcPts val="600"/>
        </a:spcAft>
        <a:buClr>
          <a:srgbClr val="404040"/>
        </a:buClr>
        <a:buFont typeface="Wingdings" charset="0"/>
        <a:buChar char="§"/>
        <a:defRPr sz="1500" kern="1200">
          <a:solidFill>
            <a:srgbClr val="404040"/>
          </a:solidFill>
          <a:latin typeface="Arial" pitchFamily="34" charset="0"/>
          <a:ea typeface="Arial" charset="0"/>
          <a:cs typeface="Arial" pitchFamily="34" charset="0"/>
        </a:defRPr>
      </a:lvl3pPr>
      <a:lvl4pPr marL="977900" indent="-238125" algn="l" rtl="0" eaLnBrk="0" fontAlgn="base" hangingPunct="0">
        <a:spcBef>
          <a:spcPct val="0"/>
        </a:spcBef>
        <a:spcAft>
          <a:spcPts val="600"/>
        </a:spcAft>
        <a:buClr>
          <a:srgbClr val="404040"/>
        </a:buClr>
        <a:buFont typeface="Arial" charset="0"/>
        <a:buChar char="–"/>
        <a:defRPr sz="1200" kern="1200">
          <a:solidFill>
            <a:srgbClr val="404040"/>
          </a:solidFill>
          <a:latin typeface="Arial" pitchFamily="34" charset="0"/>
          <a:ea typeface="Arial" charset="0"/>
          <a:cs typeface="Arial" pitchFamily="34" charset="0"/>
        </a:defRPr>
      </a:lvl4pPr>
      <a:lvl5pPr marL="1166813" indent="-179388" algn="l" rtl="0" eaLnBrk="0" fontAlgn="base" hangingPunct="0">
        <a:spcBef>
          <a:spcPct val="0"/>
        </a:spcBef>
        <a:spcAft>
          <a:spcPts val="600"/>
        </a:spcAft>
        <a:buClr>
          <a:srgbClr val="404040"/>
        </a:buClr>
        <a:buFont typeface="Wingdings" charset="0"/>
        <a:buChar char="§"/>
        <a:defRPr sz="1200" kern="1200">
          <a:solidFill>
            <a:srgbClr val="404040"/>
          </a:solidFill>
          <a:latin typeface="Arial" pitchFamily="34" charset="0"/>
          <a:ea typeface="Arial" charset="0"/>
          <a:cs typeface="Arial" pitchFamily="34" charset="0"/>
        </a:defRPr>
      </a:lvl5pPr>
      <a:lvl6pPr marL="2514224" indent="-228568"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6" indent="-228568"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8" indent="-228568"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8"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5842" name="Title Placeholder 1"/>
          <p:cNvSpPr>
            <a:spLocks noGrp="1"/>
          </p:cNvSpPr>
          <p:nvPr>
            <p:ph type="title"/>
          </p:nvPr>
        </p:nvSpPr>
        <p:spPr bwMode="auto">
          <a:xfrm>
            <a:off x="422276" y="107156"/>
            <a:ext cx="8507413" cy="696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35843" name="Text Placeholder 2"/>
          <p:cNvSpPr>
            <a:spLocks noGrp="1"/>
          </p:cNvSpPr>
          <p:nvPr>
            <p:ph type="body" idx="1"/>
          </p:nvPr>
        </p:nvSpPr>
        <p:spPr bwMode="auto">
          <a:xfrm>
            <a:off x="422276" y="1006079"/>
            <a:ext cx="8507413" cy="362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5844" name="Picture 7"/>
          <p:cNvPicPr>
            <a:picLocks noChangeAspect="1"/>
          </p:cNvPicPr>
          <p:nvPr userDrawn="1"/>
        </p:nvPicPr>
        <p:blipFill>
          <a:blip r:embed="rId15" cstate="email">
            <a:extLst>
              <a:ext uri="{28A0092B-C50C-407E-A947-70E740481C1C}">
                <a14:useLocalDpi xmlns:a14="http://schemas.microsoft.com/office/drawing/2010/main" val="0"/>
              </a:ext>
            </a:extLst>
          </a:blip>
          <a:srcRect r="57596"/>
          <a:stretch>
            <a:fillRect/>
          </a:stretch>
        </p:blipFill>
        <p:spPr bwMode="auto">
          <a:xfrm>
            <a:off x="5572127" y="773907"/>
            <a:ext cx="3571875" cy="92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8"/>
          <p:cNvPicPr>
            <a:picLocks noChangeAspect="1"/>
          </p:cNvPicPr>
          <p:nvPr userDrawn="1"/>
        </p:nvPicPr>
        <p:blipFill>
          <a:blip r:embed="rId16" cstate="email">
            <a:extLst>
              <a:ext uri="{28A0092B-C50C-407E-A947-70E740481C1C}">
                <a14:useLocalDpi xmlns:a14="http://schemas.microsoft.com/office/drawing/2010/main" val="0"/>
              </a:ext>
            </a:extLst>
          </a:blip>
          <a:srcRect l="38168" r="10146"/>
          <a:stretch>
            <a:fillRect/>
          </a:stretch>
        </p:blipFill>
        <p:spPr bwMode="auto">
          <a:xfrm>
            <a:off x="1" y="821532"/>
            <a:ext cx="4924425" cy="116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75" r:id="rId1"/>
    <p:sldLayoutId id="2147488233" r:id="rId2"/>
    <p:sldLayoutId id="2147488234" r:id="rId3"/>
    <p:sldLayoutId id="2147488235" r:id="rId4"/>
    <p:sldLayoutId id="2147488276" r:id="rId5"/>
    <p:sldLayoutId id="2147488236" r:id="rId6"/>
    <p:sldLayoutId id="2147488277" r:id="rId7"/>
    <p:sldLayoutId id="2147488237" r:id="rId8"/>
    <p:sldLayoutId id="2147488238" r:id="rId9"/>
    <p:sldLayoutId id="2147488239" r:id="rId10"/>
    <p:sldLayoutId id="2147488278" r:id="rId11"/>
    <p:sldLayoutId id="2147488240" r:id="rId12"/>
    <p:sldLayoutId id="2147488279" r:id="rId13"/>
  </p:sldLayoutIdLst>
  <p:transition spd="slow">
    <p:wipe dir="r"/>
  </p:transition>
  <p:txStyles>
    <p:titleStyle>
      <a:lvl1pPr algn="l" rtl="0" eaLnBrk="0" fontAlgn="base" hangingPunct="0">
        <a:spcBef>
          <a:spcPct val="0"/>
        </a:spcBef>
        <a:spcAft>
          <a:spcPct val="0"/>
        </a:spcAft>
        <a:defRPr sz="2800" b="1" kern="1200">
          <a:solidFill>
            <a:schemeClr val="tx2"/>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rgbClr val="3E841C"/>
          </a:solidFill>
          <a:latin typeface="Arial" charset="0"/>
          <a:cs typeface="Arial" charset="0"/>
        </a:defRPr>
      </a:lvl6pPr>
      <a:lvl7pPr marL="914400" algn="l" rtl="0" eaLnBrk="1" fontAlgn="base" hangingPunct="1">
        <a:spcBef>
          <a:spcPct val="0"/>
        </a:spcBef>
        <a:spcAft>
          <a:spcPct val="0"/>
        </a:spcAft>
        <a:defRPr sz="2800" b="1">
          <a:solidFill>
            <a:srgbClr val="3E841C"/>
          </a:solidFill>
          <a:latin typeface="Arial" charset="0"/>
          <a:cs typeface="Arial" charset="0"/>
        </a:defRPr>
      </a:lvl7pPr>
      <a:lvl8pPr marL="1371600" algn="l" rtl="0" eaLnBrk="1" fontAlgn="base" hangingPunct="1">
        <a:spcBef>
          <a:spcPct val="0"/>
        </a:spcBef>
        <a:spcAft>
          <a:spcPct val="0"/>
        </a:spcAft>
        <a:defRPr sz="2800" b="1">
          <a:solidFill>
            <a:srgbClr val="3E841C"/>
          </a:solidFill>
          <a:latin typeface="Arial" charset="0"/>
          <a:cs typeface="Arial" charset="0"/>
        </a:defRPr>
      </a:lvl8pPr>
      <a:lvl9pPr marL="1828800" algn="l" rtl="0" eaLnBrk="1" fontAlgn="base" hangingPunct="1">
        <a:spcBef>
          <a:spcPct val="0"/>
        </a:spcBef>
        <a:spcAft>
          <a:spcPct val="0"/>
        </a:spcAft>
        <a:defRPr sz="2800" b="1">
          <a:solidFill>
            <a:srgbClr val="3E841C"/>
          </a:solidFill>
          <a:latin typeface="Arial" charset="0"/>
          <a:cs typeface="Arial" charset="0"/>
        </a:defRPr>
      </a:lvl9pPr>
    </p:titleStyle>
    <p:bodyStyle>
      <a:lvl1pPr marL="246063" indent="-246063" algn="l" rtl="0" eaLnBrk="0" fontAlgn="base" hangingPunct="0">
        <a:spcBef>
          <a:spcPct val="0"/>
        </a:spcBef>
        <a:spcAft>
          <a:spcPts val="600"/>
        </a:spcAft>
        <a:buClr>
          <a:srgbClr val="404040"/>
        </a:buClr>
        <a:buFont typeface="Wingdings" charset="0"/>
        <a:buChar char="§"/>
        <a:defRPr sz="2000" kern="1200">
          <a:solidFill>
            <a:srgbClr val="404040"/>
          </a:solidFill>
          <a:latin typeface="Arial" pitchFamily="34" charset="0"/>
          <a:ea typeface="ＭＳ Ｐゴシック" charset="0"/>
          <a:cs typeface="Arial" pitchFamily="34" charset="0"/>
        </a:defRPr>
      </a:lvl1pPr>
      <a:lvl2pPr marL="522288" indent="-260350" algn="l" rtl="0" eaLnBrk="0" fontAlgn="base" hangingPunct="0">
        <a:spcBef>
          <a:spcPct val="0"/>
        </a:spcBef>
        <a:spcAft>
          <a:spcPts val="600"/>
        </a:spcAft>
        <a:buClr>
          <a:srgbClr val="404040"/>
        </a:buClr>
        <a:buFont typeface="Arial" charset="0"/>
        <a:buChar char="–"/>
        <a:defRPr kern="1200">
          <a:solidFill>
            <a:srgbClr val="404040"/>
          </a:solidFill>
          <a:latin typeface="Arial" pitchFamily="34" charset="0"/>
          <a:ea typeface="Arial" charset="0"/>
          <a:cs typeface="Arial" pitchFamily="34" charset="0"/>
        </a:defRPr>
      </a:lvl2pPr>
      <a:lvl3pPr marL="739775" indent="-209550" algn="l" rtl="0" eaLnBrk="0" fontAlgn="base" hangingPunct="0">
        <a:spcBef>
          <a:spcPct val="0"/>
        </a:spcBef>
        <a:spcAft>
          <a:spcPts val="600"/>
        </a:spcAft>
        <a:buClr>
          <a:srgbClr val="404040"/>
        </a:buClr>
        <a:buFont typeface="Wingdings" charset="0"/>
        <a:buChar char="§"/>
        <a:defRPr sz="1600" kern="1200">
          <a:solidFill>
            <a:srgbClr val="404040"/>
          </a:solidFill>
          <a:latin typeface="Arial" pitchFamily="34" charset="0"/>
          <a:ea typeface="Arial" charset="0"/>
          <a:cs typeface="Arial" pitchFamily="34" charset="0"/>
        </a:defRPr>
      </a:lvl3pPr>
      <a:lvl4pPr marL="979488" indent="-239713" algn="l" rtl="0" eaLnBrk="0" fontAlgn="base" hangingPunct="0">
        <a:spcBef>
          <a:spcPct val="0"/>
        </a:spcBef>
        <a:spcAft>
          <a:spcPts val="600"/>
        </a:spcAft>
        <a:buClr>
          <a:srgbClr val="404040"/>
        </a:buClr>
        <a:buFont typeface="Arial" charset="0"/>
        <a:buChar char="–"/>
        <a:defRPr sz="1400" kern="1200">
          <a:solidFill>
            <a:srgbClr val="404040"/>
          </a:solidFill>
          <a:latin typeface="Arial" pitchFamily="34" charset="0"/>
          <a:ea typeface="Arial" charset="0"/>
          <a:cs typeface="Arial" pitchFamily="34" charset="0"/>
        </a:defRPr>
      </a:lvl4pPr>
      <a:lvl5pPr marL="1168400" indent="-180975" algn="l" rtl="0" eaLnBrk="0" fontAlgn="base" hangingPunct="0">
        <a:spcBef>
          <a:spcPct val="0"/>
        </a:spcBef>
        <a:spcAft>
          <a:spcPts val="600"/>
        </a:spcAft>
        <a:buClr>
          <a:srgbClr val="404040"/>
        </a:buClr>
        <a:buFont typeface="Wingdings" charset="0"/>
        <a:buChar char="§"/>
        <a:defRPr sz="1400" kern="1200">
          <a:solidFill>
            <a:srgbClr val="404040"/>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22276" y="107156"/>
            <a:ext cx="8507413" cy="696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41987" name="Text Placeholder 2"/>
          <p:cNvSpPr>
            <a:spLocks noGrp="1"/>
          </p:cNvSpPr>
          <p:nvPr>
            <p:ph type="body" idx="1"/>
          </p:nvPr>
        </p:nvSpPr>
        <p:spPr bwMode="auto">
          <a:xfrm>
            <a:off x="215900" y="1006079"/>
            <a:ext cx="8713788" cy="362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1988" name="Picture 7"/>
          <p:cNvPicPr>
            <a:picLocks noChangeAspect="1"/>
          </p:cNvPicPr>
          <p:nvPr/>
        </p:nvPicPr>
        <p:blipFill>
          <a:blip r:embed="rId10" cstate="email">
            <a:extLst>
              <a:ext uri="{28A0092B-C50C-407E-A947-70E740481C1C}">
                <a14:useLocalDpi xmlns:a14="http://schemas.microsoft.com/office/drawing/2010/main" val="0"/>
              </a:ext>
            </a:extLst>
          </a:blip>
          <a:srcRect r="57596"/>
          <a:stretch>
            <a:fillRect/>
          </a:stretch>
        </p:blipFill>
        <p:spPr bwMode="auto">
          <a:xfrm>
            <a:off x="5572127" y="773907"/>
            <a:ext cx="3571875" cy="92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8"/>
          <p:cNvPicPr>
            <a:picLocks noChangeAspect="1"/>
          </p:cNvPicPr>
          <p:nvPr/>
        </p:nvPicPr>
        <p:blipFill>
          <a:blip r:embed="rId11" cstate="email">
            <a:extLst>
              <a:ext uri="{28A0092B-C50C-407E-A947-70E740481C1C}">
                <a14:useLocalDpi xmlns:a14="http://schemas.microsoft.com/office/drawing/2010/main" val="0"/>
              </a:ext>
            </a:extLst>
          </a:blip>
          <a:srcRect l="38168" r="10146"/>
          <a:stretch>
            <a:fillRect/>
          </a:stretch>
        </p:blipFill>
        <p:spPr bwMode="auto">
          <a:xfrm>
            <a:off x="1" y="821532"/>
            <a:ext cx="4924425" cy="116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80" r:id="rId1"/>
    <p:sldLayoutId id="2147488241" r:id="rId2"/>
    <p:sldLayoutId id="2147488242" r:id="rId3"/>
    <p:sldLayoutId id="2147488243" r:id="rId4"/>
    <p:sldLayoutId id="2147488281" r:id="rId5"/>
    <p:sldLayoutId id="2147488282" r:id="rId6"/>
    <p:sldLayoutId id="2147488283" r:id="rId7"/>
    <p:sldLayoutId id="2147488284" r:id="rId8"/>
  </p:sldLayoutIdLst>
  <p:transition spd="slow">
    <p:wipe dir="r"/>
  </p:transition>
  <p:txStyles>
    <p:titleStyle>
      <a:lvl1pPr algn="l" rtl="0" eaLnBrk="0" fontAlgn="base" hangingPunct="0">
        <a:spcBef>
          <a:spcPct val="0"/>
        </a:spcBef>
        <a:spcAft>
          <a:spcPct val="0"/>
        </a:spcAft>
        <a:defRPr sz="2800" b="1" kern="1200">
          <a:solidFill>
            <a:schemeClr val="tx2"/>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2800" b="1">
          <a:solidFill>
            <a:schemeClr val="tx2"/>
          </a:solidFill>
          <a:latin typeface="Arial" charset="0"/>
          <a:ea typeface="ＭＳ Ｐゴシック" charset="0"/>
          <a:cs typeface="Arial" charset="0"/>
        </a:defRPr>
      </a:lvl5pPr>
      <a:lvl6pPr marL="536433" algn="l" rtl="0" eaLnBrk="1" fontAlgn="base" hangingPunct="1">
        <a:spcBef>
          <a:spcPct val="0"/>
        </a:spcBef>
        <a:spcAft>
          <a:spcPct val="0"/>
        </a:spcAft>
        <a:defRPr sz="3300" b="1">
          <a:solidFill>
            <a:srgbClr val="3E841C"/>
          </a:solidFill>
          <a:latin typeface="Arial" charset="0"/>
          <a:cs typeface="Arial" charset="0"/>
        </a:defRPr>
      </a:lvl6pPr>
      <a:lvl7pPr marL="1072866" algn="l" rtl="0" eaLnBrk="1" fontAlgn="base" hangingPunct="1">
        <a:spcBef>
          <a:spcPct val="0"/>
        </a:spcBef>
        <a:spcAft>
          <a:spcPct val="0"/>
        </a:spcAft>
        <a:defRPr sz="3300" b="1">
          <a:solidFill>
            <a:srgbClr val="3E841C"/>
          </a:solidFill>
          <a:latin typeface="Arial" charset="0"/>
          <a:cs typeface="Arial" charset="0"/>
        </a:defRPr>
      </a:lvl7pPr>
      <a:lvl8pPr marL="1609298" algn="l" rtl="0" eaLnBrk="1" fontAlgn="base" hangingPunct="1">
        <a:spcBef>
          <a:spcPct val="0"/>
        </a:spcBef>
        <a:spcAft>
          <a:spcPct val="0"/>
        </a:spcAft>
        <a:defRPr sz="3300" b="1">
          <a:solidFill>
            <a:srgbClr val="3E841C"/>
          </a:solidFill>
          <a:latin typeface="Arial" charset="0"/>
          <a:cs typeface="Arial" charset="0"/>
        </a:defRPr>
      </a:lvl8pPr>
      <a:lvl9pPr marL="2145731" algn="l" rtl="0" eaLnBrk="1" fontAlgn="base" hangingPunct="1">
        <a:spcBef>
          <a:spcPct val="0"/>
        </a:spcBef>
        <a:spcAft>
          <a:spcPct val="0"/>
        </a:spcAft>
        <a:defRPr sz="3300" b="1">
          <a:solidFill>
            <a:srgbClr val="3E841C"/>
          </a:solidFill>
          <a:latin typeface="Arial" charset="0"/>
          <a:cs typeface="Arial" charset="0"/>
        </a:defRPr>
      </a:lvl9pPr>
    </p:titleStyle>
    <p:bodyStyle>
      <a:lvl1pPr marL="287338" indent="-287338" algn="l" rtl="0" eaLnBrk="0" fontAlgn="base" hangingPunct="0">
        <a:spcBef>
          <a:spcPct val="0"/>
        </a:spcBef>
        <a:spcAft>
          <a:spcPts val="700"/>
        </a:spcAft>
        <a:buClr>
          <a:srgbClr val="404040"/>
        </a:buClr>
        <a:buFont typeface="Wingdings" charset="0"/>
        <a:buChar char="§"/>
        <a:defRPr sz="2100" kern="1200">
          <a:solidFill>
            <a:srgbClr val="404040"/>
          </a:solidFill>
          <a:latin typeface="Arial" pitchFamily="34" charset="0"/>
          <a:ea typeface="ＭＳ Ｐゴシック" charset="0"/>
          <a:cs typeface="Arial" pitchFamily="34" charset="0"/>
        </a:defRPr>
      </a:lvl1pPr>
      <a:lvl2pPr marL="612775" indent="-304800" algn="l" rtl="0" eaLnBrk="0" fontAlgn="base" hangingPunct="0">
        <a:spcBef>
          <a:spcPct val="0"/>
        </a:spcBef>
        <a:spcAft>
          <a:spcPts val="700"/>
        </a:spcAft>
        <a:buClr>
          <a:srgbClr val="404040"/>
        </a:buClr>
        <a:buFont typeface="Arial" charset="0"/>
        <a:buChar char="–"/>
        <a:defRPr sz="1900" kern="1200">
          <a:solidFill>
            <a:srgbClr val="404040"/>
          </a:solidFill>
          <a:latin typeface="Arial" pitchFamily="34" charset="0"/>
          <a:ea typeface="Arial" charset="0"/>
          <a:cs typeface="Arial" pitchFamily="34" charset="0"/>
        </a:defRPr>
      </a:lvl2pPr>
      <a:lvl3pPr marL="866775" indent="-244475" algn="l" rtl="0" eaLnBrk="0" fontAlgn="base" hangingPunct="0">
        <a:spcBef>
          <a:spcPct val="0"/>
        </a:spcBef>
        <a:spcAft>
          <a:spcPts val="700"/>
        </a:spcAft>
        <a:buClr>
          <a:srgbClr val="404040"/>
        </a:buClr>
        <a:buFont typeface="Wingdings" charset="0"/>
        <a:buChar char="§"/>
        <a:defRPr sz="1600" kern="1200">
          <a:solidFill>
            <a:srgbClr val="404040"/>
          </a:solidFill>
          <a:latin typeface="Arial" pitchFamily="34" charset="0"/>
          <a:ea typeface="Arial" charset="0"/>
          <a:cs typeface="Arial" pitchFamily="34" charset="0"/>
        </a:defRPr>
      </a:lvl3pPr>
      <a:lvl4pPr marL="1147763" indent="-280988" algn="l" rtl="0" eaLnBrk="0" fontAlgn="base" hangingPunct="0">
        <a:spcBef>
          <a:spcPct val="0"/>
        </a:spcBef>
        <a:spcAft>
          <a:spcPts val="700"/>
        </a:spcAft>
        <a:buClr>
          <a:srgbClr val="404040"/>
        </a:buClr>
        <a:buFont typeface="Arial" charset="0"/>
        <a:buChar char="–"/>
        <a:defRPr sz="1400" kern="1200">
          <a:solidFill>
            <a:srgbClr val="404040"/>
          </a:solidFill>
          <a:latin typeface="Arial" pitchFamily="34" charset="0"/>
          <a:ea typeface="Arial" charset="0"/>
          <a:cs typeface="Arial" pitchFamily="34" charset="0"/>
        </a:defRPr>
      </a:lvl4pPr>
      <a:lvl5pPr marL="1370013" indent="-211138" algn="l" rtl="0" eaLnBrk="0" fontAlgn="base" hangingPunct="0">
        <a:spcBef>
          <a:spcPct val="0"/>
        </a:spcBef>
        <a:spcAft>
          <a:spcPts val="700"/>
        </a:spcAft>
        <a:buClr>
          <a:srgbClr val="404040"/>
        </a:buClr>
        <a:buFont typeface="Wingdings" charset="0"/>
        <a:buChar char="§"/>
        <a:defRPr sz="1400" kern="1200">
          <a:solidFill>
            <a:srgbClr val="404040"/>
          </a:solidFill>
          <a:latin typeface="Arial" pitchFamily="34" charset="0"/>
          <a:ea typeface="Arial" charset="0"/>
          <a:cs typeface="Arial" pitchFamily="34" charset="0"/>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wmf"/><Relationship Id="rId9"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tlmdx.org/data/abstract/aasld/2021/Paper_25432_abstract_16705_0.png" TargetMode="External"/><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31.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re 1"/>
          <p:cNvSpPr>
            <a:spLocks noGrp="1"/>
          </p:cNvSpPr>
          <p:nvPr>
            <p:ph type="ctrTitle"/>
          </p:nvPr>
        </p:nvSpPr>
        <p:spPr>
          <a:xfrm>
            <a:off x="467544" y="1545637"/>
            <a:ext cx="8208714" cy="1102519"/>
          </a:xfrm>
        </p:spPr>
        <p:txBody>
          <a:bodyPr/>
          <a:lstStyle/>
          <a:p>
            <a:r>
              <a:rPr lang="en-US" sz="4000" b="1" dirty="0">
                <a:solidFill>
                  <a:schemeClr val="tx2"/>
                </a:solidFill>
                <a:latin typeface="Calibri" charset="0"/>
              </a:rPr>
              <a:t>Take-home messages</a:t>
            </a:r>
            <a:br>
              <a:rPr lang="en-US" sz="4000" b="1" dirty="0">
                <a:solidFill>
                  <a:schemeClr val="tx2"/>
                </a:solidFill>
                <a:latin typeface="Calibri" charset="0"/>
              </a:rPr>
            </a:br>
            <a:r>
              <a:rPr lang="en-US" sz="4000" b="1" dirty="0">
                <a:solidFill>
                  <a:schemeClr val="tx2"/>
                </a:solidFill>
                <a:latin typeface="Calibri" charset="0"/>
              </a:rPr>
              <a:t>from Monday  27</a:t>
            </a:r>
            <a:r>
              <a:rPr lang="en-US" sz="4000" b="1" baseline="30000" dirty="0">
                <a:solidFill>
                  <a:schemeClr val="tx2"/>
                </a:solidFill>
                <a:latin typeface="Calibri" charset="0"/>
              </a:rPr>
              <a:t>th</a:t>
            </a:r>
            <a:r>
              <a:rPr lang="en-US" sz="4000" b="1" dirty="0">
                <a:solidFill>
                  <a:schemeClr val="tx2"/>
                </a:solidFill>
                <a:latin typeface="Calibri" charset="0"/>
              </a:rPr>
              <a:t> March 2023 </a:t>
            </a:r>
          </a:p>
        </p:txBody>
      </p:sp>
      <p:pic>
        <p:nvPicPr>
          <p:cNvPr id="49154" name="Image 4" descr="logo st joseph.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388" y="4245769"/>
            <a:ext cx="876300" cy="835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5" name="Image 5" descr="st joseph.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87450" y="4373166"/>
            <a:ext cx="1314450" cy="683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ous-titre 2"/>
          <p:cNvSpPr txBox="1">
            <a:spLocks/>
          </p:cNvSpPr>
          <p:nvPr/>
        </p:nvSpPr>
        <p:spPr bwMode="auto">
          <a:xfrm>
            <a:off x="215454" y="3349228"/>
            <a:ext cx="8928546"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400" b="1" dirty="0">
                <a:ea typeface="+mn-ea"/>
                <a:cs typeface="+mn-cs"/>
              </a:rPr>
              <a:t>Marc Bourliere , MD		                   15</a:t>
            </a:r>
            <a:r>
              <a:rPr lang="en-US" sz="2400" b="1" baseline="30000" dirty="0">
                <a:ea typeface="+mn-ea"/>
                <a:cs typeface="+mn-cs"/>
              </a:rPr>
              <a:t>th</a:t>
            </a:r>
            <a:r>
              <a:rPr lang="en-US" sz="2400" b="1" dirty="0">
                <a:ea typeface="+mn-ea"/>
                <a:cs typeface="+mn-cs"/>
              </a:rPr>
              <a:t> PHC</a:t>
            </a:r>
            <a:endParaRPr lang="en-US" sz="2400" b="1" dirty="0"/>
          </a:p>
          <a:p>
            <a:pPr algn="l">
              <a:defRPr/>
            </a:pPr>
            <a:r>
              <a:rPr lang="en-US" sz="2400" b="1" dirty="0" err="1">
                <a:ea typeface="+mn-ea"/>
                <a:cs typeface="+mn-cs"/>
              </a:rPr>
              <a:t>Hôpital</a:t>
            </a:r>
            <a:r>
              <a:rPr lang="en-US" sz="2400" b="1" dirty="0">
                <a:ea typeface="+mn-ea"/>
                <a:cs typeface="+mn-cs"/>
              </a:rPr>
              <a:t> Saint Joseph 		                   Paris (Virtual) 		           </a:t>
            </a:r>
          </a:p>
          <a:p>
            <a:pPr algn="l">
              <a:defRPr/>
            </a:pPr>
            <a:r>
              <a:rPr lang="en-US" sz="2400" b="1" dirty="0">
                <a:ea typeface="+mn-ea"/>
                <a:cs typeface="+mn-cs"/>
              </a:rPr>
              <a:t>				                   27-29</a:t>
            </a:r>
            <a:r>
              <a:rPr lang="en-US" sz="2400" b="1" baseline="30000" dirty="0">
                <a:ea typeface="+mn-ea"/>
                <a:cs typeface="+mn-cs"/>
              </a:rPr>
              <a:t>th</a:t>
            </a:r>
            <a:r>
              <a:rPr lang="en-US" sz="2400" b="1" dirty="0">
                <a:ea typeface="+mn-ea"/>
                <a:cs typeface="+mn-cs"/>
              </a:rPr>
              <a:t> March  2023</a:t>
            </a:r>
          </a:p>
          <a:p>
            <a:pPr algn="l">
              <a:defRPr/>
            </a:pPr>
            <a:r>
              <a:rPr lang="en-US" sz="2400" b="1" dirty="0">
                <a:ea typeface="+mn-ea"/>
                <a:cs typeface="+mn-cs"/>
              </a:rPr>
              <a:t>				           			</a:t>
            </a:r>
          </a:p>
        </p:txBody>
      </p:sp>
      <p:pic>
        <p:nvPicPr>
          <p:cNvPr id="49157" name="Image 1" descr="ANRS logo.jp2"/>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27784" y="4398279"/>
            <a:ext cx="1944218" cy="71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103D9A-61C7-B856-D99E-DF7BCE69170E}"/>
              </a:ext>
            </a:extLst>
          </p:cNvPr>
          <p:cNvSpPr>
            <a:spLocks noGrp="1"/>
          </p:cNvSpPr>
          <p:nvPr>
            <p:ph type="title"/>
          </p:nvPr>
        </p:nvSpPr>
        <p:spPr>
          <a:xfrm>
            <a:off x="2195736" y="205979"/>
            <a:ext cx="5184576" cy="857250"/>
          </a:xfrm>
        </p:spPr>
        <p:txBody>
          <a:bodyPr/>
          <a:lstStyle/>
          <a:p>
            <a:r>
              <a:rPr lang="en-US" sz="3200" b="1" dirty="0"/>
              <a:t>Stop NUCs  controversy </a:t>
            </a:r>
          </a:p>
        </p:txBody>
      </p:sp>
      <p:pic>
        <p:nvPicPr>
          <p:cNvPr id="5" name="Espace réservé du contenu 4">
            <a:extLst>
              <a:ext uri="{FF2B5EF4-FFF2-40B4-BE49-F238E27FC236}">
                <a16:creationId xmlns:a16="http://schemas.microsoft.com/office/drawing/2014/main" id="{A26C18AC-5C46-4A51-CE87-A2775617AC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05979"/>
            <a:ext cx="1025107" cy="1537661"/>
          </a:xfrm>
        </p:spPr>
      </p:pic>
      <p:pic>
        <p:nvPicPr>
          <p:cNvPr id="7" name="Image 6">
            <a:extLst>
              <a:ext uri="{FF2B5EF4-FFF2-40B4-BE49-F238E27FC236}">
                <a16:creationId xmlns:a16="http://schemas.microsoft.com/office/drawing/2014/main" id="{6651551B-6DD1-3092-88AB-2BB474F24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312" y="154117"/>
            <a:ext cx="1323082" cy="1818223"/>
          </a:xfrm>
          <a:prstGeom prst="rect">
            <a:avLst/>
          </a:prstGeom>
        </p:spPr>
      </p:pic>
      <p:graphicFrame>
        <p:nvGraphicFramePr>
          <p:cNvPr id="3" name="Tabla 4">
            <a:extLst>
              <a:ext uri="{FF2B5EF4-FFF2-40B4-BE49-F238E27FC236}">
                <a16:creationId xmlns:a16="http://schemas.microsoft.com/office/drawing/2014/main" id="{C96F9FE9-DC74-E060-6350-BAB0EEA551E7}"/>
              </a:ext>
            </a:extLst>
          </p:cNvPr>
          <p:cNvGraphicFramePr>
            <a:graphicFrameLocks/>
          </p:cNvGraphicFramePr>
          <p:nvPr>
            <p:extLst>
              <p:ext uri="{D42A27DB-BD31-4B8C-83A1-F6EECF244321}">
                <p14:modId xmlns:p14="http://schemas.microsoft.com/office/powerpoint/2010/main" val="3145086389"/>
              </p:ext>
            </p:extLst>
          </p:nvPr>
        </p:nvGraphicFramePr>
        <p:xfrm>
          <a:off x="971600" y="2069348"/>
          <a:ext cx="7434826" cy="2203626"/>
        </p:xfrm>
        <a:graphic>
          <a:graphicData uri="http://schemas.openxmlformats.org/drawingml/2006/table">
            <a:tbl>
              <a:tblPr firstRow="1" bandRow="1">
                <a:tableStyleId>{5C22544A-7EE6-4342-B048-85BDC9FD1C3A}</a:tableStyleId>
              </a:tblPr>
              <a:tblGrid>
                <a:gridCol w="3717413">
                  <a:extLst>
                    <a:ext uri="{9D8B030D-6E8A-4147-A177-3AD203B41FA5}">
                      <a16:colId xmlns:a16="http://schemas.microsoft.com/office/drawing/2014/main" val="3539677113"/>
                    </a:ext>
                  </a:extLst>
                </a:gridCol>
                <a:gridCol w="3717413">
                  <a:extLst>
                    <a:ext uri="{9D8B030D-6E8A-4147-A177-3AD203B41FA5}">
                      <a16:colId xmlns:a16="http://schemas.microsoft.com/office/drawing/2014/main" val="1232522920"/>
                    </a:ext>
                  </a:extLst>
                </a:gridCol>
              </a:tblGrid>
              <a:tr h="441936">
                <a:tc>
                  <a:txBody>
                    <a:bodyPr/>
                    <a:lstStyle/>
                    <a:p>
                      <a:r>
                        <a:rPr lang="en-US" sz="1800" b="1" dirty="0"/>
                        <a:t>Pros</a:t>
                      </a:r>
                    </a:p>
                  </a:txBody>
                  <a:tcPr/>
                </a:tc>
                <a:tc>
                  <a:txBody>
                    <a:bodyPr/>
                    <a:lstStyle/>
                    <a:p>
                      <a:r>
                        <a:rPr lang="en-US" sz="1800" b="1" dirty="0"/>
                        <a:t>Cons</a:t>
                      </a:r>
                    </a:p>
                  </a:txBody>
                  <a:tcPr/>
                </a:tc>
                <a:extLst>
                  <a:ext uri="{0D108BD9-81ED-4DB2-BD59-A6C34878D82A}">
                    <a16:rowId xmlns:a16="http://schemas.microsoft.com/office/drawing/2014/main" val="3049193594"/>
                  </a:ext>
                </a:extLst>
              </a:tr>
              <a:tr h="441936">
                <a:tc>
                  <a:txBody>
                    <a:bodyPr/>
                    <a:lstStyle/>
                    <a:p>
                      <a:r>
                        <a:rPr lang="en-US" sz="1800" b="1" dirty="0"/>
                        <a:t>HBsAg loss increase survival</a:t>
                      </a:r>
                    </a:p>
                  </a:txBody>
                  <a:tcPr/>
                </a:tc>
                <a:tc>
                  <a:txBody>
                    <a:bodyPr/>
                    <a:lstStyle/>
                    <a:p>
                      <a:r>
                        <a:rPr lang="en-US" sz="1800" b="1" dirty="0"/>
                        <a:t>HBV DNA rebound</a:t>
                      </a:r>
                    </a:p>
                  </a:txBody>
                  <a:tcPr/>
                </a:tc>
                <a:extLst>
                  <a:ext uri="{0D108BD9-81ED-4DB2-BD59-A6C34878D82A}">
                    <a16:rowId xmlns:a16="http://schemas.microsoft.com/office/drawing/2014/main" val="2045390167"/>
                  </a:ext>
                </a:extLst>
              </a:tr>
              <a:tr h="441936">
                <a:tc>
                  <a:txBody>
                    <a:bodyPr/>
                    <a:lstStyle/>
                    <a:p>
                      <a:r>
                        <a:rPr lang="en-US" sz="1800" b="1" dirty="0"/>
                        <a:t>State of inactive carrier</a:t>
                      </a:r>
                    </a:p>
                  </a:txBody>
                  <a:tcPr/>
                </a:tc>
                <a:tc>
                  <a:txBody>
                    <a:bodyPr/>
                    <a:lstStyle/>
                    <a:p>
                      <a:r>
                        <a:rPr lang="en-US" sz="1800" b="1" dirty="0"/>
                        <a:t>ALT flares</a:t>
                      </a:r>
                    </a:p>
                  </a:txBody>
                  <a:tcPr/>
                </a:tc>
                <a:extLst>
                  <a:ext uri="{0D108BD9-81ED-4DB2-BD59-A6C34878D82A}">
                    <a16:rowId xmlns:a16="http://schemas.microsoft.com/office/drawing/2014/main" val="4235909904"/>
                  </a:ext>
                </a:extLst>
              </a:tr>
              <a:tr h="441936">
                <a:tc>
                  <a:txBody>
                    <a:bodyPr/>
                    <a:lstStyle/>
                    <a:p>
                      <a:r>
                        <a:rPr lang="en-US" sz="1800" b="1" dirty="0"/>
                        <a:t>Long term therapy off in 50%</a:t>
                      </a:r>
                    </a:p>
                  </a:txBody>
                  <a:tcPr/>
                </a:tc>
                <a:tc>
                  <a:txBody>
                    <a:bodyPr/>
                    <a:lstStyle/>
                    <a:p>
                      <a:r>
                        <a:rPr lang="en-US" sz="1800" b="1" dirty="0"/>
                        <a:t>Hepatic decompensation</a:t>
                      </a:r>
                    </a:p>
                  </a:txBody>
                  <a:tcPr/>
                </a:tc>
                <a:extLst>
                  <a:ext uri="{0D108BD9-81ED-4DB2-BD59-A6C34878D82A}">
                    <a16:rowId xmlns:a16="http://schemas.microsoft.com/office/drawing/2014/main" val="921902157"/>
                  </a:ext>
                </a:extLst>
              </a:tr>
              <a:tr h="435882">
                <a:tc>
                  <a:txBody>
                    <a:bodyPr/>
                    <a:lstStyle/>
                    <a:p>
                      <a:r>
                        <a:rPr lang="en-US" sz="1800" b="1" dirty="0"/>
                        <a:t>Reduced Costs</a:t>
                      </a:r>
                    </a:p>
                  </a:txBody>
                  <a:tcPr/>
                </a:tc>
                <a:tc>
                  <a:txBody>
                    <a:bodyPr/>
                    <a:lstStyle/>
                    <a:p>
                      <a:endParaRPr lang="en-US" sz="1800" b="1" dirty="0"/>
                    </a:p>
                  </a:txBody>
                  <a:tcPr/>
                </a:tc>
                <a:extLst>
                  <a:ext uri="{0D108BD9-81ED-4DB2-BD59-A6C34878D82A}">
                    <a16:rowId xmlns:a16="http://schemas.microsoft.com/office/drawing/2014/main" val="2297054040"/>
                  </a:ext>
                </a:extLst>
              </a:tr>
            </a:tbl>
          </a:graphicData>
        </a:graphic>
      </p:graphicFrame>
      <p:sp>
        <p:nvSpPr>
          <p:cNvPr id="4" name="CuadroTexto 4">
            <a:extLst>
              <a:ext uri="{FF2B5EF4-FFF2-40B4-BE49-F238E27FC236}">
                <a16:creationId xmlns:a16="http://schemas.microsoft.com/office/drawing/2014/main" id="{31D2203A-3378-24B6-BF12-28D53312CD0B}"/>
              </a:ext>
            </a:extLst>
          </p:cNvPr>
          <p:cNvSpPr txBox="1"/>
          <p:nvPr/>
        </p:nvSpPr>
        <p:spPr>
          <a:xfrm>
            <a:off x="1523544" y="4272974"/>
            <a:ext cx="5568736" cy="1107996"/>
          </a:xfrm>
          <a:prstGeom prst="rect">
            <a:avLst/>
          </a:prstGeom>
          <a:noFill/>
        </p:spPr>
        <p:txBody>
          <a:bodyPr wrap="square">
            <a:spAutoFit/>
          </a:bodyPr>
          <a:lstStyle/>
          <a:p>
            <a:pPr algn="ctr"/>
            <a:r>
              <a:rPr lang="en-US" sz="2400" b="1" dirty="0"/>
              <a:t>Careful selection of patients</a:t>
            </a:r>
          </a:p>
          <a:p>
            <a:pPr algn="ctr"/>
            <a:r>
              <a:rPr lang="en-US" sz="2400" b="1" dirty="0">
                <a:latin typeface="Calibri" panose="020F0502020204030204" pitchFamily="34" charset="0"/>
              </a:rPr>
              <a:t>Active retreatment plan</a:t>
            </a:r>
            <a:endParaRPr lang="es-ES" sz="2400" dirty="0">
              <a:latin typeface="Arial" panose="020B0604020202020204" pitchFamily="34" charset="0"/>
            </a:endParaRPr>
          </a:p>
          <a:p>
            <a:endParaRPr lang="en-US" sz="1600" b="1" dirty="0"/>
          </a:p>
        </p:txBody>
      </p:sp>
    </p:spTree>
    <p:extLst>
      <p:ext uri="{BB962C8B-B14F-4D97-AF65-F5344CB8AC3E}">
        <p14:creationId xmlns:p14="http://schemas.microsoft.com/office/powerpoint/2010/main" val="83155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103D9A-61C7-B856-D99E-DF7BCE69170E}"/>
              </a:ext>
            </a:extLst>
          </p:cNvPr>
          <p:cNvSpPr>
            <a:spLocks noGrp="1"/>
          </p:cNvSpPr>
          <p:nvPr>
            <p:ph type="title"/>
          </p:nvPr>
        </p:nvSpPr>
        <p:spPr>
          <a:xfrm>
            <a:off x="2195736" y="205979"/>
            <a:ext cx="5184576" cy="857250"/>
          </a:xfrm>
        </p:spPr>
        <p:txBody>
          <a:bodyPr/>
          <a:lstStyle/>
          <a:p>
            <a:r>
              <a:rPr lang="en-US" sz="3200" b="1" dirty="0"/>
              <a:t>Stop NUCs  controversy </a:t>
            </a:r>
          </a:p>
        </p:txBody>
      </p:sp>
      <p:pic>
        <p:nvPicPr>
          <p:cNvPr id="5" name="Espace réservé du contenu 4">
            <a:extLst>
              <a:ext uri="{FF2B5EF4-FFF2-40B4-BE49-F238E27FC236}">
                <a16:creationId xmlns:a16="http://schemas.microsoft.com/office/drawing/2014/main" id="{A26C18AC-5C46-4A51-CE87-A2775617AC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05979"/>
            <a:ext cx="1025107" cy="1537661"/>
          </a:xfrm>
        </p:spPr>
      </p:pic>
      <p:pic>
        <p:nvPicPr>
          <p:cNvPr id="7" name="Image 6">
            <a:extLst>
              <a:ext uri="{FF2B5EF4-FFF2-40B4-BE49-F238E27FC236}">
                <a16:creationId xmlns:a16="http://schemas.microsoft.com/office/drawing/2014/main" id="{6651551B-6DD1-3092-88AB-2BB474F24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312" y="154117"/>
            <a:ext cx="1323082" cy="1818223"/>
          </a:xfrm>
          <a:prstGeom prst="rect">
            <a:avLst/>
          </a:prstGeom>
        </p:spPr>
      </p:pic>
      <p:sp>
        <p:nvSpPr>
          <p:cNvPr id="8" name="ZoneTexte 7">
            <a:extLst>
              <a:ext uri="{FF2B5EF4-FFF2-40B4-BE49-F238E27FC236}">
                <a16:creationId xmlns:a16="http://schemas.microsoft.com/office/drawing/2014/main" id="{E46633E3-0464-EF68-195E-45A1FCD69B40}"/>
              </a:ext>
            </a:extLst>
          </p:cNvPr>
          <p:cNvSpPr txBox="1"/>
          <p:nvPr/>
        </p:nvSpPr>
        <p:spPr>
          <a:xfrm>
            <a:off x="2030278" y="1049010"/>
            <a:ext cx="5083443" cy="923330"/>
          </a:xfrm>
          <a:prstGeom prst="rect">
            <a:avLst/>
          </a:prstGeom>
          <a:noFill/>
        </p:spPr>
        <p:txBody>
          <a:bodyPr wrap="none" rtlCol="0">
            <a:spAutoFit/>
          </a:bodyPr>
          <a:lstStyle/>
          <a:p>
            <a:pPr algn="ctr"/>
            <a:r>
              <a:rPr lang="en-US" dirty="0"/>
              <a:t>Possible in selected patients </a:t>
            </a:r>
          </a:p>
          <a:p>
            <a:pPr algn="ctr"/>
            <a:r>
              <a:rPr lang="en-US" dirty="0"/>
              <a:t>HBeAg negative patients without cirrhosis </a:t>
            </a:r>
          </a:p>
          <a:p>
            <a:pPr algn="ctr"/>
            <a:r>
              <a:rPr lang="en-US" dirty="0"/>
              <a:t>Low level of HBsAg at the time of stopping NUC</a:t>
            </a:r>
          </a:p>
        </p:txBody>
      </p:sp>
      <p:pic>
        <p:nvPicPr>
          <p:cNvPr id="9" name="Immagine 18">
            <a:extLst>
              <a:ext uri="{FF2B5EF4-FFF2-40B4-BE49-F238E27FC236}">
                <a16:creationId xmlns:a16="http://schemas.microsoft.com/office/drawing/2014/main" id="{30949F40-B974-8226-552D-4DD397E3ADBE}"/>
              </a:ext>
            </a:extLst>
          </p:cNvPr>
          <p:cNvPicPr>
            <a:picLocks noChangeAspect="1"/>
          </p:cNvPicPr>
          <p:nvPr/>
        </p:nvPicPr>
        <p:blipFill>
          <a:blip r:embed="rId4"/>
          <a:stretch>
            <a:fillRect/>
          </a:stretch>
        </p:blipFill>
        <p:spPr>
          <a:xfrm>
            <a:off x="2915108" y="2097120"/>
            <a:ext cx="3102341" cy="2173328"/>
          </a:xfrm>
          <a:prstGeom prst="rect">
            <a:avLst/>
          </a:prstGeom>
        </p:spPr>
      </p:pic>
      <p:grpSp>
        <p:nvGrpSpPr>
          <p:cNvPr id="10" name="Groupe 9">
            <a:extLst>
              <a:ext uri="{FF2B5EF4-FFF2-40B4-BE49-F238E27FC236}">
                <a16:creationId xmlns:a16="http://schemas.microsoft.com/office/drawing/2014/main" id="{32DBBBAF-AF64-E72E-D345-6F5D30507970}"/>
              </a:ext>
            </a:extLst>
          </p:cNvPr>
          <p:cNvGrpSpPr/>
          <p:nvPr/>
        </p:nvGrpSpPr>
        <p:grpSpPr>
          <a:xfrm>
            <a:off x="64133" y="1930482"/>
            <a:ext cx="2734579" cy="2796089"/>
            <a:chOff x="1022750" y="1605184"/>
            <a:chExt cx="4897539" cy="4464325"/>
          </a:xfrm>
        </p:grpSpPr>
        <p:sp>
          <p:nvSpPr>
            <p:cNvPr id="11" name="CasellaDiTesto 10">
              <a:extLst>
                <a:ext uri="{FF2B5EF4-FFF2-40B4-BE49-F238E27FC236}">
                  <a16:creationId xmlns:a16="http://schemas.microsoft.com/office/drawing/2014/main" id="{635283F9-9207-CE12-E94F-106DA8BF2C52}"/>
                </a:ext>
              </a:extLst>
            </p:cNvPr>
            <p:cNvSpPr txBox="1"/>
            <p:nvPr/>
          </p:nvSpPr>
          <p:spPr>
            <a:xfrm>
              <a:off x="1022750" y="5634753"/>
              <a:ext cx="4593862" cy="4347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*Caucasian patients=174 (11%)</a:t>
              </a:r>
            </a:p>
          </p:txBody>
        </p:sp>
        <p:grpSp>
          <p:nvGrpSpPr>
            <p:cNvPr id="12" name="Groupe 11">
              <a:extLst>
                <a:ext uri="{FF2B5EF4-FFF2-40B4-BE49-F238E27FC236}">
                  <a16:creationId xmlns:a16="http://schemas.microsoft.com/office/drawing/2014/main" id="{5F6FCC06-1812-D7A4-C65F-C0EB659828D1}"/>
                </a:ext>
              </a:extLst>
            </p:cNvPr>
            <p:cNvGrpSpPr/>
            <p:nvPr/>
          </p:nvGrpSpPr>
          <p:grpSpPr>
            <a:xfrm>
              <a:off x="1027522" y="1605184"/>
              <a:ext cx="4892767" cy="3857625"/>
              <a:chOff x="1027522" y="1605184"/>
              <a:chExt cx="4892767" cy="3857625"/>
            </a:xfrm>
          </p:grpSpPr>
          <p:pic>
            <p:nvPicPr>
              <p:cNvPr id="13" name="Immagine 16">
                <a:extLst>
                  <a:ext uri="{FF2B5EF4-FFF2-40B4-BE49-F238E27FC236}">
                    <a16:creationId xmlns:a16="http://schemas.microsoft.com/office/drawing/2014/main" id="{886411EA-7ADB-6E14-77C9-7319D6C50D45}"/>
                  </a:ext>
                </a:extLst>
              </p:cNvPr>
              <p:cNvPicPr>
                <a:picLocks noChangeAspect="1"/>
              </p:cNvPicPr>
              <p:nvPr/>
            </p:nvPicPr>
            <p:blipFill>
              <a:blip r:embed="rId5"/>
              <a:stretch>
                <a:fillRect/>
              </a:stretch>
            </p:blipFill>
            <p:spPr>
              <a:xfrm>
                <a:off x="1027522" y="1605184"/>
                <a:ext cx="4713401" cy="3857625"/>
              </a:xfrm>
              <a:prstGeom prst="rect">
                <a:avLst/>
              </a:prstGeom>
            </p:spPr>
          </p:pic>
          <p:sp>
            <p:nvSpPr>
              <p:cNvPr id="14" name="Ovale 1">
                <a:extLst>
                  <a:ext uri="{FF2B5EF4-FFF2-40B4-BE49-F238E27FC236}">
                    <a16:creationId xmlns:a16="http://schemas.microsoft.com/office/drawing/2014/main" id="{0E12495B-3B93-DD92-4C7B-65C0E9B3365D}"/>
                  </a:ext>
                </a:extLst>
              </p:cNvPr>
              <p:cNvSpPr/>
              <p:nvPr/>
            </p:nvSpPr>
            <p:spPr>
              <a:xfrm>
                <a:off x="4921874" y="2895600"/>
                <a:ext cx="819049" cy="676275"/>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ccia a destra 2">
                <a:extLst>
                  <a:ext uri="{FF2B5EF4-FFF2-40B4-BE49-F238E27FC236}">
                    <a16:creationId xmlns:a16="http://schemas.microsoft.com/office/drawing/2014/main" id="{FEC2B9D7-42AF-7888-0823-C8BDD7C9C273}"/>
                  </a:ext>
                </a:extLst>
              </p:cNvPr>
              <p:cNvSpPr/>
              <p:nvPr/>
            </p:nvSpPr>
            <p:spPr>
              <a:xfrm rot="8091562">
                <a:off x="5637422" y="2647688"/>
                <a:ext cx="244710" cy="321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6" name="CasellaDiTesto 7">
            <a:extLst>
              <a:ext uri="{FF2B5EF4-FFF2-40B4-BE49-F238E27FC236}">
                <a16:creationId xmlns:a16="http://schemas.microsoft.com/office/drawing/2014/main" id="{57479B57-DE23-ED0D-34FB-3B37659F9417}"/>
              </a:ext>
            </a:extLst>
          </p:cNvPr>
          <p:cNvSpPr txBox="1"/>
          <p:nvPr/>
        </p:nvSpPr>
        <p:spPr>
          <a:xfrm>
            <a:off x="135934" y="4877981"/>
            <a:ext cx="2550491"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err="1">
                <a:ln>
                  <a:noFill/>
                </a:ln>
                <a:solidFill>
                  <a:srgbClr val="00339A"/>
                </a:solidFill>
                <a:effectLst/>
                <a:uLnTx/>
                <a:uFillTx/>
                <a:latin typeface="Arial"/>
                <a:ea typeface="+mn-ea"/>
                <a:cs typeface="+mn-cs"/>
              </a:rPr>
              <a:t>Hirode</a:t>
            </a:r>
            <a:r>
              <a:rPr kumimoji="0" lang="en-US" sz="1000" b="1" i="1" u="none" strike="noStrike" kern="1200" cap="none" spc="0" normalizeH="0" baseline="0" noProof="0" dirty="0">
                <a:ln>
                  <a:noFill/>
                </a:ln>
                <a:solidFill>
                  <a:srgbClr val="00339A"/>
                </a:solidFill>
                <a:effectLst/>
                <a:uLnTx/>
                <a:uFillTx/>
                <a:latin typeface="Arial"/>
                <a:ea typeface="+mn-ea"/>
                <a:cs typeface="+mn-cs"/>
              </a:rPr>
              <a:t> G et al, Gastroenterology 2022</a:t>
            </a:r>
          </a:p>
        </p:txBody>
      </p:sp>
      <p:grpSp>
        <p:nvGrpSpPr>
          <p:cNvPr id="17" name="Groupe 16">
            <a:extLst>
              <a:ext uri="{FF2B5EF4-FFF2-40B4-BE49-F238E27FC236}">
                <a16:creationId xmlns:a16="http://schemas.microsoft.com/office/drawing/2014/main" id="{8D0E5E3A-EEE9-23D4-6C34-3417A744B56C}"/>
              </a:ext>
            </a:extLst>
          </p:cNvPr>
          <p:cNvGrpSpPr/>
          <p:nvPr/>
        </p:nvGrpSpPr>
        <p:grpSpPr>
          <a:xfrm>
            <a:off x="6219577" y="2421909"/>
            <a:ext cx="2853371" cy="2168514"/>
            <a:chOff x="3740673" y="1148536"/>
            <a:chExt cx="8060802" cy="4865765"/>
          </a:xfrm>
        </p:grpSpPr>
        <p:pic>
          <p:nvPicPr>
            <p:cNvPr id="18" name="Immagine 9">
              <a:extLst>
                <a:ext uri="{FF2B5EF4-FFF2-40B4-BE49-F238E27FC236}">
                  <a16:creationId xmlns:a16="http://schemas.microsoft.com/office/drawing/2014/main" id="{698EF02B-7FF2-DC5C-0D59-655ED63637AF}"/>
                </a:ext>
              </a:extLst>
            </p:cNvPr>
            <p:cNvPicPr>
              <a:picLocks noChangeAspect="1"/>
            </p:cNvPicPr>
            <p:nvPr/>
          </p:nvPicPr>
          <p:blipFill>
            <a:blip r:embed="rId6"/>
            <a:stretch>
              <a:fillRect/>
            </a:stretch>
          </p:blipFill>
          <p:spPr>
            <a:xfrm>
              <a:off x="3740673" y="1148536"/>
              <a:ext cx="8060802" cy="4776013"/>
            </a:xfrm>
            <a:prstGeom prst="rect">
              <a:avLst/>
            </a:prstGeom>
          </p:spPr>
        </p:pic>
        <p:sp>
          <p:nvSpPr>
            <p:cNvPr id="19" name="Rettangolo 1">
              <a:extLst>
                <a:ext uri="{FF2B5EF4-FFF2-40B4-BE49-F238E27FC236}">
                  <a16:creationId xmlns:a16="http://schemas.microsoft.com/office/drawing/2014/main" id="{905E055F-428D-06D3-306A-6C5736DF7B03}"/>
                </a:ext>
              </a:extLst>
            </p:cNvPr>
            <p:cNvSpPr/>
            <p:nvPr/>
          </p:nvSpPr>
          <p:spPr>
            <a:xfrm>
              <a:off x="4788817" y="4251489"/>
              <a:ext cx="810706" cy="2639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w="0"/>
                  <a:solidFill>
                    <a:srgbClr val="000000"/>
                  </a:solidFill>
                  <a:effectLst/>
                  <a:uLnTx/>
                  <a:uFillTx/>
                  <a:latin typeface="Arial"/>
                  <a:ea typeface="+mn-ea"/>
                  <a:cs typeface="+mn-cs"/>
                </a:rPr>
                <a:t>TDF</a:t>
              </a:r>
              <a:endParaRPr kumimoji="0" lang="en-US" sz="800" b="1" i="0" u="none" strike="noStrike" kern="1200" cap="none" spc="0" normalizeH="0" baseline="0" noProof="0" dirty="0">
                <a:ln w="0"/>
                <a:solidFill>
                  <a:srgbClr val="000000"/>
                </a:solidFill>
                <a:effectLst/>
                <a:uLnTx/>
                <a:uFillTx/>
                <a:latin typeface="Arial"/>
                <a:ea typeface="+mn-ea"/>
                <a:cs typeface="+mn-cs"/>
              </a:endParaRPr>
            </a:p>
          </p:txBody>
        </p:sp>
        <p:sp>
          <p:nvSpPr>
            <p:cNvPr id="20" name="Rettangolo 8">
              <a:extLst>
                <a:ext uri="{FF2B5EF4-FFF2-40B4-BE49-F238E27FC236}">
                  <a16:creationId xmlns:a16="http://schemas.microsoft.com/office/drawing/2014/main" id="{242C47F1-4FEE-F0B8-E1A8-C62802E6170A}"/>
                </a:ext>
              </a:extLst>
            </p:cNvPr>
            <p:cNvSpPr/>
            <p:nvPr/>
          </p:nvSpPr>
          <p:spPr>
            <a:xfrm>
              <a:off x="7863525" y="4253061"/>
              <a:ext cx="2892458" cy="2639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w="0"/>
                  <a:solidFill>
                    <a:srgbClr val="000000"/>
                  </a:solidFill>
                  <a:effectLst/>
                  <a:uLnTx/>
                  <a:uFillTx/>
                  <a:latin typeface="Arial"/>
                  <a:ea typeface="+mn-ea"/>
                  <a:cs typeface="+mn-cs"/>
                </a:rPr>
                <a:t>TDF</a:t>
              </a:r>
              <a:endParaRPr kumimoji="0" lang="en-US" sz="800" b="1" i="0" u="none" strike="noStrike" kern="1200" cap="none" spc="0" normalizeH="0" baseline="0" noProof="0" dirty="0">
                <a:ln w="0"/>
                <a:solidFill>
                  <a:srgbClr val="000000"/>
                </a:solidFill>
                <a:effectLst/>
                <a:uLnTx/>
                <a:uFillTx/>
                <a:latin typeface="Arial"/>
                <a:ea typeface="+mn-ea"/>
                <a:cs typeface="+mn-cs"/>
              </a:endParaRPr>
            </a:p>
          </p:txBody>
        </p:sp>
        <p:sp>
          <p:nvSpPr>
            <p:cNvPr id="21" name="CasellaDiTesto 10">
              <a:extLst>
                <a:ext uri="{FF2B5EF4-FFF2-40B4-BE49-F238E27FC236}">
                  <a16:creationId xmlns:a16="http://schemas.microsoft.com/office/drawing/2014/main" id="{B2F64ABD-82B0-DF8B-7087-DECAE620A906}"/>
                </a:ext>
              </a:extLst>
            </p:cNvPr>
            <p:cNvSpPr txBox="1"/>
            <p:nvPr/>
          </p:nvSpPr>
          <p:spPr>
            <a:xfrm>
              <a:off x="7073489" y="3017760"/>
              <a:ext cx="490196" cy="5483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dirty="0">
                  <a:ln>
                    <a:noFill/>
                  </a:ln>
                  <a:solidFill>
                    <a:srgbClr val="000000"/>
                  </a:solidFill>
                  <a:effectLst/>
                  <a:uLnTx/>
                  <a:uFillTx/>
                  <a:latin typeface="Arial"/>
                  <a:ea typeface="+mn-ea"/>
                  <a:cs typeface="+mn-cs"/>
                </a:rPr>
                <a:t>5</a:t>
              </a:r>
              <a:r>
                <a:rPr kumimoji="0" lang="en-US" sz="400" b="0" i="0" u="none" strike="noStrike" kern="1200" cap="none" spc="0" normalizeH="0" baseline="0" noProof="0" dirty="0">
                  <a:ln>
                    <a:noFill/>
                  </a:ln>
                  <a:solidFill>
                    <a:srgbClr val="000000"/>
                  </a:solidFill>
                  <a:effectLst/>
                  <a:uLnTx/>
                  <a:uFillTx/>
                  <a:latin typeface="Arial"/>
                  <a:ea typeface="+mn-ea"/>
                  <a:cs typeface="+mn-cs"/>
                </a:rPr>
                <a:t>31</a:t>
              </a:r>
            </a:p>
          </p:txBody>
        </p:sp>
        <p:sp>
          <p:nvSpPr>
            <p:cNvPr id="22" name="CasellaDiTesto 14">
              <a:extLst>
                <a:ext uri="{FF2B5EF4-FFF2-40B4-BE49-F238E27FC236}">
                  <a16:creationId xmlns:a16="http://schemas.microsoft.com/office/drawing/2014/main" id="{F95F6157-1F80-7244-008E-07EF3FF7B14C}"/>
                </a:ext>
              </a:extLst>
            </p:cNvPr>
            <p:cNvSpPr txBox="1"/>
            <p:nvPr/>
          </p:nvSpPr>
          <p:spPr>
            <a:xfrm>
              <a:off x="6613147" y="3443541"/>
              <a:ext cx="490196" cy="4265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dirty="0">
                  <a:ln>
                    <a:noFill/>
                  </a:ln>
                  <a:solidFill>
                    <a:srgbClr val="000000"/>
                  </a:solidFill>
                  <a:effectLst/>
                  <a:uLnTx/>
                  <a:uFillTx/>
                  <a:latin typeface="Arial"/>
                  <a:ea typeface="+mn-ea"/>
                  <a:cs typeface="+mn-cs"/>
                </a:rPr>
                <a:t>60</a:t>
              </a:r>
              <a:endParaRPr kumimoji="0" lang="en-US" sz="4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CasellaDiTesto 15">
              <a:extLst>
                <a:ext uri="{FF2B5EF4-FFF2-40B4-BE49-F238E27FC236}">
                  <a16:creationId xmlns:a16="http://schemas.microsoft.com/office/drawing/2014/main" id="{C6F7F08D-035E-D66B-E6B1-DDD3C548672E}"/>
                </a:ext>
              </a:extLst>
            </p:cNvPr>
            <p:cNvSpPr txBox="1"/>
            <p:nvPr/>
          </p:nvSpPr>
          <p:spPr>
            <a:xfrm>
              <a:off x="7650094" y="2708245"/>
              <a:ext cx="490196" cy="6702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 b="0" i="0" u="none" strike="noStrike" kern="1200" cap="none" spc="0" normalizeH="0" baseline="0" noProof="0" dirty="0">
                  <a:ln>
                    <a:noFill/>
                  </a:ln>
                  <a:solidFill>
                    <a:srgbClr val="000000"/>
                  </a:solidFill>
                  <a:effectLst/>
                  <a:uLnTx/>
                  <a:uFillTx/>
                  <a:latin typeface="Arial"/>
                  <a:ea typeface="+mn-ea"/>
                  <a:cs typeface="+mn-cs"/>
                </a:rPr>
                <a:t>1900</a:t>
              </a:r>
              <a:endParaRPr kumimoji="0" lang="en-US" sz="4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Rettangolo 2">
              <a:extLst>
                <a:ext uri="{FF2B5EF4-FFF2-40B4-BE49-F238E27FC236}">
                  <a16:creationId xmlns:a16="http://schemas.microsoft.com/office/drawing/2014/main" id="{67904867-5813-2863-4A51-AF786640A174}"/>
                </a:ext>
              </a:extLst>
            </p:cNvPr>
            <p:cNvSpPr/>
            <p:nvPr/>
          </p:nvSpPr>
          <p:spPr>
            <a:xfrm>
              <a:off x="10331777" y="4858464"/>
              <a:ext cx="820132" cy="1155837"/>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Freccia in giù 3">
              <a:extLst>
                <a:ext uri="{FF2B5EF4-FFF2-40B4-BE49-F238E27FC236}">
                  <a16:creationId xmlns:a16="http://schemas.microsoft.com/office/drawing/2014/main" id="{947CDB29-EA9B-FCB3-3CB2-76891E1030F5}"/>
                </a:ext>
              </a:extLst>
            </p:cNvPr>
            <p:cNvSpPr/>
            <p:nvPr/>
          </p:nvSpPr>
          <p:spPr>
            <a:xfrm rot="5400000">
              <a:off x="11263989" y="5383533"/>
              <a:ext cx="147373" cy="17148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C00000"/>
                </a:solidFill>
                <a:effectLst/>
                <a:uLnTx/>
                <a:uFillTx/>
                <a:latin typeface="Arial"/>
                <a:ea typeface="+mn-ea"/>
                <a:cs typeface="+mn-cs"/>
              </a:endParaRPr>
            </a:p>
          </p:txBody>
        </p:sp>
      </p:grpSp>
    </p:spTree>
    <p:extLst>
      <p:ext uri="{BB962C8B-B14F-4D97-AF65-F5344CB8AC3E}">
        <p14:creationId xmlns:p14="http://schemas.microsoft.com/office/powerpoint/2010/main" val="413101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2CA08A-95B4-C396-9744-BE1C42C418A7}"/>
              </a:ext>
            </a:extLst>
          </p:cNvPr>
          <p:cNvSpPr>
            <a:spLocks noGrp="1"/>
          </p:cNvSpPr>
          <p:nvPr>
            <p:ph type="title"/>
          </p:nvPr>
        </p:nvSpPr>
        <p:spPr/>
        <p:txBody>
          <a:bodyPr/>
          <a:lstStyle/>
          <a:p>
            <a:r>
              <a:rPr lang="en-US" sz="3200" b="1" dirty="0">
                <a:solidFill>
                  <a:schemeClr val="tx2"/>
                </a:solidFill>
              </a:rPr>
              <a:t>New drugs for HBV cure </a:t>
            </a:r>
          </a:p>
        </p:txBody>
      </p:sp>
      <p:pic>
        <p:nvPicPr>
          <p:cNvPr id="5" name="Image 4">
            <a:extLst>
              <a:ext uri="{FF2B5EF4-FFF2-40B4-BE49-F238E27FC236}">
                <a16:creationId xmlns:a16="http://schemas.microsoft.com/office/drawing/2014/main" id="{FAAB69BA-2FA5-B043-AE90-022C6E456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7202" y="51470"/>
            <a:ext cx="1137057" cy="1512168"/>
          </a:xfrm>
          <a:prstGeom prst="rect">
            <a:avLst/>
          </a:prstGeom>
        </p:spPr>
      </p:pic>
      <p:grpSp>
        <p:nvGrpSpPr>
          <p:cNvPr id="6" name="Groupe 5">
            <a:extLst>
              <a:ext uri="{FF2B5EF4-FFF2-40B4-BE49-F238E27FC236}">
                <a16:creationId xmlns:a16="http://schemas.microsoft.com/office/drawing/2014/main" id="{116C64EF-0BCB-469C-E159-EEDD8ADE6F9B}"/>
              </a:ext>
            </a:extLst>
          </p:cNvPr>
          <p:cNvGrpSpPr/>
          <p:nvPr/>
        </p:nvGrpSpPr>
        <p:grpSpPr>
          <a:xfrm>
            <a:off x="471064" y="1491630"/>
            <a:ext cx="7283152" cy="3213425"/>
            <a:chOff x="79202" y="1443442"/>
            <a:chExt cx="11976724" cy="5400668"/>
          </a:xfrm>
        </p:grpSpPr>
        <p:sp>
          <p:nvSpPr>
            <p:cNvPr id="7" name="TextBox 189">
              <a:extLst>
                <a:ext uri="{FF2B5EF4-FFF2-40B4-BE49-F238E27FC236}">
                  <a16:creationId xmlns:a16="http://schemas.microsoft.com/office/drawing/2014/main" id="{F5F4C1CE-D3E6-0971-8DC0-3968FE68311F}"/>
                </a:ext>
              </a:extLst>
            </p:cNvPr>
            <p:cNvSpPr txBox="1">
              <a:spLocks noChangeAspect="1"/>
            </p:cNvSpPr>
            <p:nvPr/>
          </p:nvSpPr>
          <p:spPr>
            <a:xfrm>
              <a:off x="6789726" y="2548033"/>
              <a:ext cx="349319" cy="258633"/>
            </a:xfrm>
            <a:prstGeom prst="rect">
              <a:avLst/>
            </a:prstGeom>
            <a:solidFill>
              <a:sysClr val="window" lastClr="FFFFFF"/>
            </a:solidFill>
          </p:spPr>
          <p:txBody>
            <a:bodyPr wrap="square" rtlCol="0">
              <a:spAutoFit/>
            </a:bodyPr>
            <a:lstStyle/>
            <a:p>
              <a:pPr marL="0" marR="0" lvl="0" indent="0" algn="l" defTabSz="781881" rtl="0" eaLnBrk="1" fontAlgn="auto" latinLnBrk="0" hangingPunct="1">
                <a:lnSpc>
                  <a:spcPct val="100000"/>
                </a:lnSpc>
                <a:spcBef>
                  <a:spcPts val="0"/>
                </a:spcBef>
                <a:spcAft>
                  <a:spcPts val="0"/>
                </a:spcAft>
                <a:buClrTx/>
                <a:buSzTx/>
                <a:buFontTx/>
                <a:buNone/>
                <a:tabLst/>
                <a:defRPr/>
              </a:pPr>
              <a:r>
                <a:rPr kumimoji="0" lang="en-GB" sz="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a:t>
              </a:r>
            </a:p>
          </p:txBody>
        </p:sp>
        <p:sp>
          <p:nvSpPr>
            <p:cNvPr id="8" name="TextBox 2">
              <a:extLst>
                <a:ext uri="{FF2B5EF4-FFF2-40B4-BE49-F238E27FC236}">
                  <a16:creationId xmlns:a16="http://schemas.microsoft.com/office/drawing/2014/main" id="{AD54BB37-8705-CB58-864A-1EC8C47709FA}"/>
                </a:ext>
              </a:extLst>
            </p:cNvPr>
            <p:cNvSpPr txBox="1">
              <a:spLocks noChangeAspect="1" noChangeArrowheads="1"/>
            </p:cNvSpPr>
            <p:nvPr/>
          </p:nvSpPr>
          <p:spPr bwMode="auto">
            <a:xfrm>
              <a:off x="3309508" y="2595219"/>
              <a:ext cx="232970" cy="284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C0FEF9"/>
                </a:solidFill>
                <a:effectLst/>
                <a:uLnTx/>
                <a:uFillTx/>
                <a:latin typeface="Arial" panose="020B0604020202020204"/>
                <a:ea typeface="ＭＳ Ｐゴシック" charset="0"/>
              </a:endParaRPr>
            </a:p>
          </p:txBody>
        </p:sp>
        <p:sp>
          <p:nvSpPr>
            <p:cNvPr id="9" name="Rectangle 18">
              <a:extLst>
                <a:ext uri="{FF2B5EF4-FFF2-40B4-BE49-F238E27FC236}">
                  <a16:creationId xmlns:a16="http://schemas.microsoft.com/office/drawing/2014/main" id="{E6732CB7-7DCB-347F-1B72-A117A487477B}"/>
                </a:ext>
              </a:extLst>
            </p:cNvPr>
            <p:cNvSpPr>
              <a:spLocks noChangeAspect="1" noChangeArrowheads="1"/>
            </p:cNvSpPr>
            <p:nvPr/>
          </p:nvSpPr>
          <p:spPr bwMode="auto">
            <a:xfrm>
              <a:off x="3587586" y="3218285"/>
              <a:ext cx="135272" cy="126125"/>
            </a:xfrm>
            <a:prstGeom prst="rect">
              <a:avLst/>
            </a:prstGeom>
            <a:solidFill>
              <a:sysClr val="window" lastClr="FFFFFF"/>
            </a:soli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Calibri" panose="020F0502020204030204"/>
                <a:ea typeface="+mn-ea"/>
                <a:cs typeface="Arial" charset="0"/>
              </a:endParaRPr>
            </a:p>
          </p:txBody>
        </p:sp>
        <p:cxnSp>
          <p:nvCxnSpPr>
            <p:cNvPr id="10" name="Straight Connector 20">
              <a:extLst>
                <a:ext uri="{FF2B5EF4-FFF2-40B4-BE49-F238E27FC236}">
                  <a16:creationId xmlns:a16="http://schemas.microsoft.com/office/drawing/2014/main" id="{A3DC57C2-4550-EF79-68D0-151144B3F060}"/>
                </a:ext>
              </a:extLst>
            </p:cNvPr>
            <p:cNvCxnSpPr>
              <a:cxnSpLocks noChangeAspect="1" noChangeShapeType="1"/>
            </p:cNvCxnSpPr>
            <p:nvPr/>
          </p:nvCxnSpPr>
          <p:spPr bwMode="auto">
            <a:xfrm>
              <a:off x="3720076" y="3265794"/>
              <a:ext cx="236731" cy="1503"/>
            </a:xfrm>
            <a:prstGeom prst="line">
              <a:avLst/>
            </a:prstGeom>
            <a:noFill/>
            <a:ln w="28575">
              <a:solidFill>
                <a:srgbClr val="C50F3C"/>
              </a:solidFill>
              <a:round/>
              <a:headEnd type="none" w="sm" len="sm"/>
              <a:tailEnd type="none" w="sm" len="sm"/>
            </a:ln>
            <a:extLst>
              <a:ext uri="{909E8E84-426E-40dd-AFC4-6F175D3DCCD1}">
                <a14:hiddenFill xmlns="" xmlns:a14="http://schemas.microsoft.com/office/drawing/2010/main">
                  <a:noFill/>
                </a14:hiddenFill>
              </a:ext>
            </a:extLst>
          </p:spPr>
        </p:cxnSp>
        <p:grpSp>
          <p:nvGrpSpPr>
            <p:cNvPr id="11" name="Group 15">
              <a:extLst>
                <a:ext uri="{FF2B5EF4-FFF2-40B4-BE49-F238E27FC236}">
                  <a16:creationId xmlns:a16="http://schemas.microsoft.com/office/drawing/2014/main" id="{C2BA1B01-9950-E112-EA19-B7EBE30FE81C}"/>
                </a:ext>
              </a:extLst>
            </p:cNvPr>
            <p:cNvGrpSpPr>
              <a:grpSpLocks noChangeAspect="1"/>
            </p:cNvGrpSpPr>
            <p:nvPr/>
          </p:nvGrpSpPr>
          <p:grpSpPr bwMode="auto">
            <a:xfrm>
              <a:off x="3613865" y="2431446"/>
              <a:ext cx="3418890" cy="1807763"/>
              <a:chOff x="7252489" y="449945"/>
              <a:chExt cx="3371192" cy="1911278"/>
            </a:xfrm>
          </p:grpSpPr>
          <p:pic>
            <p:nvPicPr>
              <p:cNvPr id="170" name="Picture 10" descr="Screen shot 2011-04-02 at 9.46.06 AM.png">
                <a:extLst>
                  <a:ext uri="{FF2B5EF4-FFF2-40B4-BE49-F238E27FC236}">
                    <a16:creationId xmlns:a16="http://schemas.microsoft.com/office/drawing/2014/main" id="{47B1E018-3F03-3FC6-4BB6-E35A24A8F11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52489" y="449945"/>
                <a:ext cx="3371192" cy="19112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71" name="Rectangle 170">
                <a:extLst>
                  <a:ext uri="{FF2B5EF4-FFF2-40B4-BE49-F238E27FC236}">
                    <a16:creationId xmlns:a16="http://schemas.microsoft.com/office/drawing/2014/main" id="{BA30A8E5-F3A9-76E8-2387-79E526172640}"/>
                  </a:ext>
                </a:extLst>
              </p:cNvPr>
              <p:cNvSpPr/>
              <p:nvPr/>
            </p:nvSpPr>
            <p:spPr>
              <a:xfrm>
                <a:off x="7252725" y="449986"/>
                <a:ext cx="350914" cy="1855771"/>
              </a:xfrm>
              <a:prstGeom prst="rect">
                <a:avLst/>
              </a:prstGeom>
              <a:solidFill>
                <a:srgbClr val="FFFFFF"/>
              </a:solidFill>
              <a:ln w="9525" cap="flat" cmpd="sng" algn="ctr">
                <a:noFill/>
                <a:prstDash val="solid"/>
              </a:ln>
              <a:effectLst/>
            </p:spPr>
            <p:txBody>
              <a:bodyPr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white"/>
                  </a:solidFill>
                  <a:effectLst/>
                  <a:uLnTx/>
                  <a:uFillTx/>
                  <a:latin typeface="Arial" panose="020B0604020202020204"/>
                  <a:ea typeface="+mn-ea"/>
                  <a:cs typeface="Arial"/>
                </a:endParaRPr>
              </a:p>
            </p:txBody>
          </p:sp>
        </p:grpSp>
        <p:grpSp>
          <p:nvGrpSpPr>
            <p:cNvPr id="12" name="Group 16">
              <a:extLst>
                <a:ext uri="{FF2B5EF4-FFF2-40B4-BE49-F238E27FC236}">
                  <a16:creationId xmlns:a16="http://schemas.microsoft.com/office/drawing/2014/main" id="{5D3AAD4E-1172-985D-B709-663B91AD413C}"/>
                </a:ext>
              </a:extLst>
            </p:cNvPr>
            <p:cNvGrpSpPr>
              <a:grpSpLocks noChangeAspect="1"/>
            </p:cNvGrpSpPr>
            <p:nvPr/>
          </p:nvGrpSpPr>
          <p:grpSpPr bwMode="auto">
            <a:xfrm>
              <a:off x="4403408" y="1839610"/>
              <a:ext cx="665470" cy="558946"/>
              <a:chOff x="3816584" y="891457"/>
              <a:chExt cx="655334" cy="590995"/>
            </a:xfrm>
          </p:grpSpPr>
          <p:pic>
            <p:nvPicPr>
              <p:cNvPr id="164" name="Picture 1956" descr="j0278848">
                <a:extLst>
                  <a:ext uri="{FF2B5EF4-FFF2-40B4-BE49-F238E27FC236}">
                    <a16:creationId xmlns:a16="http://schemas.microsoft.com/office/drawing/2014/main" id="{15E150F0-AAF5-921F-B35F-45A704C3B41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4583812">
                <a:off x="4045800" y="1161386"/>
                <a:ext cx="308239" cy="244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 name="Picture 1957" descr="j0278848">
                <a:extLst>
                  <a:ext uri="{FF2B5EF4-FFF2-40B4-BE49-F238E27FC236}">
                    <a16:creationId xmlns:a16="http://schemas.microsoft.com/office/drawing/2014/main" id="{44C4DD2C-2ADA-39CB-4B6E-DF3071FF7F4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7868278">
                <a:off x="4199383" y="931939"/>
                <a:ext cx="257570" cy="287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 name="Picture 1958" descr="j0278848">
                <a:extLst>
                  <a:ext uri="{FF2B5EF4-FFF2-40B4-BE49-F238E27FC236}">
                    <a16:creationId xmlns:a16="http://schemas.microsoft.com/office/drawing/2014/main" id="{4E265E4C-6CD5-71B4-BAFB-158393A7C4A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447982">
                <a:off x="3816584" y="1195325"/>
                <a:ext cx="257201" cy="287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 name="Text Box 1959">
                <a:extLst>
                  <a:ext uri="{FF2B5EF4-FFF2-40B4-BE49-F238E27FC236}">
                    <a16:creationId xmlns:a16="http://schemas.microsoft.com/office/drawing/2014/main" id="{61187114-5665-98C6-B57B-E5511674A9A0}"/>
                  </a:ext>
                </a:extLst>
              </p:cNvPr>
              <p:cNvSpPr txBox="1">
                <a:spLocks noChangeArrowheads="1"/>
              </p:cNvSpPr>
              <p:nvPr/>
            </p:nvSpPr>
            <p:spPr bwMode="auto">
              <a:xfrm rot="19982393">
                <a:off x="3822294" y="891457"/>
                <a:ext cx="509316" cy="27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781881" rtl="0" eaLnBrk="1" fontAlgn="auto" latinLnBrk="0" hangingPunct="1">
                  <a:lnSpc>
                    <a:spcPct val="100000"/>
                  </a:lnSpc>
                  <a:spcBef>
                    <a:spcPts val="0"/>
                  </a:spcBef>
                  <a:spcAft>
                    <a:spcPts val="0"/>
                  </a:spcAft>
                  <a:buClrTx/>
                  <a:buSzTx/>
                  <a:buFontTx/>
                  <a:buNone/>
                  <a:tabLst/>
                  <a:defRPr/>
                </a:pPr>
                <a:r>
                  <a:rPr kumimoji="0" lang="en-US" sz="200" b="1" i="1" u="none" strike="noStrike" kern="0" cap="none" spc="0" normalizeH="0" baseline="0" noProof="0" dirty="0">
                    <a:ln>
                      <a:noFill/>
                    </a:ln>
                    <a:solidFill>
                      <a:srgbClr val="A50021"/>
                    </a:solidFill>
                    <a:effectLst/>
                    <a:uLnTx/>
                    <a:uFillTx/>
                    <a:latin typeface="Arial" panose="020B0604020202020204"/>
                    <a:ea typeface="ＭＳ Ｐゴシック" charset="0"/>
                  </a:rPr>
                  <a:t>Integrated </a:t>
                </a:r>
              </a:p>
              <a:p>
                <a:pPr marL="0" marR="0" lvl="0" indent="0" algn="l" defTabSz="781881" rtl="0" eaLnBrk="1" fontAlgn="auto" latinLnBrk="0" hangingPunct="1">
                  <a:lnSpc>
                    <a:spcPct val="100000"/>
                  </a:lnSpc>
                  <a:spcBef>
                    <a:spcPts val="0"/>
                  </a:spcBef>
                  <a:spcAft>
                    <a:spcPts val="0"/>
                  </a:spcAft>
                  <a:buClrTx/>
                  <a:buSzTx/>
                  <a:buFontTx/>
                  <a:buNone/>
                  <a:tabLst/>
                  <a:defRPr/>
                </a:pPr>
                <a:r>
                  <a:rPr kumimoji="0" lang="en-US" sz="200" b="1" i="1" u="none" strike="noStrike" kern="0" cap="none" spc="0" normalizeH="0" baseline="0" noProof="0" dirty="0">
                    <a:ln>
                      <a:noFill/>
                    </a:ln>
                    <a:solidFill>
                      <a:srgbClr val="A50021"/>
                    </a:solidFill>
                    <a:effectLst/>
                    <a:uLnTx/>
                    <a:uFillTx/>
                    <a:latin typeface="Arial" panose="020B0604020202020204"/>
                    <a:ea typeface="ＭＳ Ｐゴシック" charset="0"/>
                  </a:rPr>
                  <a:t>HBV DNA</a:t>
                </a:r>
              </a:p>
            </p:txBody>
          </p:sp>
          <p:sp>
            <p:nvSpPr>
              <p:cNvPr id="168" name="Line 1962">
                <a:extLst>
                  <a:ext uri="{FF2B5EF4-FFF2-40B4-BE49-F238E27FC236}">
                    <a16:creationId xmlns:a16="http://schemas.microsoft.com/office/drawing/2014/main" id="{6160195F-B142-0F79-B9AF-F402D31A9E4A}"/>
                  </a:ext>
                </a:extLst>
              </p:cNvPr>
              <p:cNvSpPr>
                <a:spLocks noChangeShapeType="1"/>
              </p:cNvSpPr>
              <p:nvPr/>
            </p:nvSpPr>
            <p:spPr bwMode="auto">
              <a:xfrm rot="-610041">
                <a:off x="4266862" y="1131285"/>
                <a:ext cx="74694" cy="170306"/>
              </a:xfrm>
              <a:prstGeom prst="line">
                <a:avLst/>
              </a:prstGeom>
              <a:noFill/>
              <a:ln w="57150">
                <a:solidFill>
                  <a:srgbClr val="A50021"/>
                </a:solidFill>
                <a:round/>
                <a:headEnd/>
                <a:tailEnd/>
              </a:ln>
              <a:extLst>
                <a:ext uri="{909E8E84-426E-40dd-AFC4-6F175D3DCCD1}">
                  <a14:hiddenFill xmlns="" xmlns:a14="http://schemas.microsoft.com/office/drawing/2010/main">
                    <a:noFill/>
                  </a14:hiddenFill>
                </a:ext>
              </a:extLst>
            </p:spPr>
            <p:txBody>
              <a:body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9" name="Line 1963">
                <a:extLst>
                  <a:ext uri="{FF2B5EF4-FFF2-40B4-BE49-F238E27FC236}">
                    <a16:creationId xmlns:a16="http://schemas.microsoft.com/office/drawing/2014/main" id="{99397A55-6D4D-7FE6-AD43-65643D17A83E}"/>
                  </a:ext>
                </a:extLst>
              </p:cNvPr>
              <p:cNvSpPr>
                <a:spLocks noChangeShapeType="1"/>
              </p:cNvSpPr>
              <p:nvPr/>
            </p:nvSpPr>
            <p:spPr bwMode="auto">
              <a:xfrm rot="598977">
                <a:off x="4073080" y="1300183"/>
                <a:ext cx="64124" cy="159749"/>
              </a:xfrm>
              <a:prstGeom prst="line">
                <a:avLst/>
              </a:prstGeom>
              <a:noFill/>
              <a:ln w="57150">
                <a:solidFill>
                  <a:srgbClr val="A50021"/>
                </a:solidFill>
                <a:round/>
                <a:headEnd/>
                <a:tailEnd/>
              </a:ln>
              <a:extLst>
                <a:ext uri="{909E8E84-426E-40dd-AFC4-6F175D3DCCD1}">
                  <a14:hiddenFill xmlns="" xmlns:a14="http://schemas.microsoft.com/office/drawing/2010/main">
                    <a:noFill/>
                  </a14:hiddenFill>
                </a:ext>
              </a:extLst>
            </p:spPr>
            <p:txBody>
              <a:body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E15ECF5D-5CE7-4A10-3048-3E60DD804801}"/>
                </a:ext>
              </a:extLst>
            </p:cNvPr>
            <p:cNvSpPr>
              <a:spLocks noChangeAspect="1"/>
            </p:cNvSpPr>
            <p:nvPr/>
          </p:nvSpPr>
          <p:spPr bwMode="auto">
            <a:xfrm rot="5400000">
              <a:off x="3212940" y="3016214"/>
              <a:ext cx="123124" cy="82129"/>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latin typeface="Arial" panose="020B0604020202020204"/>
                <a:ea typeface="+mn-ea"/>
                <a:cs typeface="Arial"/>
              </a:endParaRPr>
            </a:p>
          </p:txBody>
        </p:sp>
        <p:pic>
          <p:nvPicPr>
            <p:cNvPr id="14" name="Picture 58">
              <a:extLst>
                <a:ext uri="{FF2B5EF4-FFF2-40B4-BE49-F238E27FC236}">
                  <a16:creationId xmlns:a16="http://schemas.microsoft.com/office/drawing/2014/main" id="{1DBE64AA-21F0-446D-E9FA-442033EBB31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08204" y="2595272"/>
              <a:ext cx="610343" cy="518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58">
              <a:extLst>
                <a:ext uri="{FF2B5EF4-FFF2-40B4-BE49-F238E27FC236}">
                  <a16:creationId xmlns:a16="http://schemas.microsoft.com/office/drawing/2014/main" id="{F543524C-79FE-EFF7-8E69-7715258F9B6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09664" y="3472127"/>
              <a:ext cx="610342" cy="518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39">
              <a:extLst>
                <a:ext uri="{FF2B5EF4-FFF2-40B4-BE49-F238E27FC236}">
                  <a16:creationId xmlns:a16="http://schemas.microsoft.com/office/drawing/2014/main" id="{B43B1DAB-1D64-D5D5-357C-05F2E092C266}"/>
                </a:ext>
              </a:extLst>
            </p:cNvPr>
            <p:cNvSpPr>
              <a:spLocks noChangeAspect="1" noChangeArrowheads="1"/>
            </p:cNvSpPr>
            <p:nvPr/>
          </p:nvSpPr>
          <p:spPr bwMode="auto">
            <a:xfrm flipV="1">
              <a:off x="3230672" y="2987648"/>
              <a:ext cx="310789" cy="184687"/>
            </a:xfrm>
            <a:prstGeom prst="rect">
              <a:avLst/>
            </a:prstGeom>
            <a:solidFill>
              <a:srgbClr val="FFFFFF"/>
            </a:solidFill>
            <a:ln>
              <a:noFill/>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17" name="Rounded Rectangle 12">
              <a:extLst>
                <a:ext uri="{FF2B5EF4-FFF2-40B4-BE49-F238E27FC236}">
                  <a16:creationId xmlns:a16="http://schemas.microsoft.com/office/drawing/2014/main" id="{31963536-2E0C-605E-5580-1E6CFD07224E}"/>
                </a:ext>
              </a:extLst>
            </p:cNvPr>
            <p:cNvSpPr>
              <a:spLocks noChangeAspect="1"/>
            </p:cNvSpPr>
            <p:nvPr/>
          </p:nvSpPr>
          <p:spPr bwMode="auto">
            <a:xfrm>
              <a:off x="3724654" y="1804266"/>
              <a:ext cx="4280431" cy="2692152"/>
            </a:xfrm>
            <a:prstGeom prst="roundRect">
              <a:avLst/>
            </a:prstGeom>
            <a:noFill/>
            <a:ln w="76200" cap="flat" cmpd="sng" algn="ctr">
              <a:solidFill>
                <a:sysClr val="window" lastClr="FFFFFF">
                  <a:lumMod val="75000"/>
                </a:sysClr>
              </a:solidFill>
              <a:prstDash val="solid"/>
            </a:ln>
            <a:effectLst/>
          </p:spPr>
          <p:txBody>
            <a:bodyPr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white"/>
                </a:solidFill>
                <a:effectLst/>
                <a:uLnTx/>
                <a:uFillTx/>
                <a:latin typeface="Arial" panose="020B0604020202020204"/>
                <a:ea typeface="+mn-ea"/>
                <a:cs typeface="Arial"/>
              </a:endParaRPr>
            </a:p>
          </p:txBody>
        </p:sp>
        <p:pic>
          <p:nvPicPr>
            <p:cNvPr id="18" name="Picture 18">
              <a:extLst>
                <a:ext uri="{FF2B5EF4-FFF2-40B4-BE49-F238E27FC236}">
                  <a16:creationId xmlns:a16="http://schemas.microsoft.com/office/drawing/2014/main" id="{C7BBE958-E325-D203-948D-8BB3745DD38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433710" y="4074833"/>
              <a:ext cx="193248" cy="16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5180395A-3640-7C27-746B-4F5F3615D4EA}"/>
                </a:ext>
              </a:extLst>
            </p:cNvPr>
            <p:cNvSpPr>
              <a:spLocks noChangeAspect="1"/>
            </p:cNvSpPr>
            <p:nvPr/>
          </p:nvSpPr>
          <p:spPr>
            <a:xfrm>
              <a:off x="4785076" y="2531460"/>
              <a:ext cx="783464" cy="9586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0" name="TextBox 44">
              <a:extLst>
                <a:ext uri="{FF2B5EF4-FFF2-40B4-BE49-F238E27FC236}">
                  <a16:creationId xmlns:a16="http://schemas.microsoft.com/office/drawing/2014/main" id="{FA28F3FA-C4F5-D239-82D6-CB43FD009E18}"/>
                </a:ext>
              </a:extLst>
            </p:cNvPr>
            <p:cNvSpPr txBox="1">
              <a:spLocks noChangeAspect="1"/>
            </p:cNvSpPr>
            <p:nvPr/>
          </p:nvSpPr>
          <p:spPr>
            <a:xfrm>
              <a:off x="4661923" y="2345217"/>
              <a:ext cx="1436424" cy="336224"/>
            </a:xfrm>
            <a:prstGeom prst="rect">
              <a:avLst/>
            </a:prstGeom>
            <a:solidFill>
              <a:schemeClr val="bg1"/>
            </a:solidFill>
          </p:spPr>
          <p:txBody>
            <a:bodyPr wrap="square" rtlCol="0">
              <a:spAutoFit/>
            </a:bodyPr>
            <a:lstStyle/>
            <a:p>
              <a:pPr marL="0" marR="0" lvl="0" indent="0" algn="l" defTabSz="781881"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nuclear cccDNA</a:t>
              </a:r>
            </a:p>
          </p:txBody>
        </p:sp>
        <p:sp>
          <p:nvSpPr>
            <p:cNvPr id="21" name="Rectangle 20">
              <a:extLst>
                <a:ext uri="{FF2B5EF4-FFF2-40B4-BE49-F238E27FC236}">
                  <a16:creationId xmlns:a16="http://schemas.microsoft.com/office/drawing/2014/main" id="{3B9538B9-B207-1BD3-8003-800710D412DD}"/>
                </a:ext>
              </a:extLst>
            </p:cNvPr>
            <p:cNvSpPr>
              <a:spLocks noChangeAspect="1"/>
            </p:cNvSpPr>
            <p:nvPr/>
          </p:nvSpPr>
          <p:spPr>
            <a:xfrm>
              <a:off x="5982439" y="2536570"/>
              <a:ext cx="771389" cy="9586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2" name="TextBox 167">
              <a:extLst>
                <a:ext uri="{FF2B5EF4-FFF2-40B4-BE49-F238E27FC236}">
                  <a16:creationId xmlns:a16="http://schemas.microsoft.com/office/drawing/2014/main" id="{D8A8E435-E3D7-4A33-C8E8-C4A0A25FA0B8}"/>
                </a:ext>
              </a:extLst>
            </p:cNvPr>
            <p:cNvSpPr txBox="1">
              <a:spLocks noChangeAspect="1"/>
            </p:cNvSpPr>
            <p:nvPr/>
          </p:nvSpPr>
          <p:spPr>
            <a:xfrm>
              <a:off x="5944542" y="2143302"/>
              <a:ext cx="1374177" cy="517268"/>
            </a:xfrm>
            <a:prstGeom prst="rect">
              <a:avLst/>
            </a:prstGeom>
            <a:solidFill>
              <a:sysClr val="window" lastClr="FFFFFF"/>
            </a:solidFill>
          </p:spPr>
          <p:txBody>
            <a:bodyPr wrap="square" rtlCol="0">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subgenomic RNAs</a:t>
              </a:r>
            </a:p>
          </p:txBody>
        </p:sp>
        <p:sp>
          <p:nvSpPr>
            <p:cNvPr id="23" name="TextBox 169">
              <a:extLst>
                <a:ext uri="{FF2B5EF4-FFF2-40B4-BE49-F238E27FC236}">
                  <a16:creationId xmlns:a16="http://schemas.microsoft.com/office/drawing/2014/main" id="{F9253C98-D127-9608-2637-6C8318BCAB67}"/>
                </a:ext>
              </a:extLst>
            </p:cNvPr>
            <p:cNvSpPr txBox="1">
              <a:spLocks noChangeAspect="1"/>
            </p:cNvSpPr>
            <p:nvPr/>
          </p:nvSpPr>
          <p:spPr>
            <a:xfrm>
              <a:off x="2326772" y="3036970"/>
              <a:ext cx="1352699" cy="517268"/>
            </a:xfrm>
            <a:prstGeom prst="rect">
              <a:avLst/>
            </a:prstGeom>
            <a:noFill/>
          </p:spPr>
          <p:txBody>
            <a:bodyPr wrap="square" rtlCol="0">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enveloped </a:t>
              </a:r>
            </a:p>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RC-DNA virion</a:t>
              </a:r>
            </a:p>
          </p:txBody>
        </p:sp>
        <p:sp>
          <p:nvSpPr>
            <p:cNvPr id="24" name="Rectangle 23">
              <a:extLst>
                <a:ext uri="{FF2B5EF4-FFF2-40B4-BE49-F238E27FC236}">
                  <a16:creationId xmlns:a16="http://schemas.microsoft.com/office/drawing/2014/main" id="{5C786C42-A380-4887-B40E-0EE3B40415FC}"/>
                </a:ext>
              </a:extLst>
            </p:cNvPr>
            <p:cNvSpPr>
              <a:spLocks noChangeAspect="1"/>
            </p:cNvSpPr>
            <p:nvPr/>
          </p:nvSpPr>
          <p:spPr>
            <a:xfrm>
              <a:off x="4043124" y="3436360"/>
              <a:ext cx="446566" cy="503257"/>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5" name="TextBox 172">
              <a:extLst>
                <a:ext uri="{FF2B5EF4-FFF2-40B4-BE49-F238E27FC236}">
                  <a16:creationId xmlns:a16="http://schemas.microsoft.com/office/drawing/2014/main" id="{20A44E15-C668-BF4D-F3F6-1710934A3B23}"/>
                </a:ext>
              </a:extLst>
            </p:cNvPr>
            <p:cNvSpPr txBox="1">
              <a:spLocks noChangeAspect="1"/>
            </p:cNvSpPr>
            <p:nvPr/>
          </p:nvSpPr>
          <p:spPr>
            <a:xfrm>
              <a:off x="3693946" y="3525673"/>
              <a:ext cx="1261620" cy="698310"/>
            </a:xfrm>
            <a:prstGeom prst="rect">
              <a:avLst/>
            </a:prstGeom>
            <a:noFill/>
          </p:spPr>
          <p:txBody>
            <a:bodyPr wrap="square" rtlCol="0">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mature  </a:t>
              </a:r>
            </a:p>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RC-DNA</a:t>
              </a:r>
            </a:p>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nucleocapsid</a:t>
              </a:r>
            </a:p>
          </p:txBody>
        </p:sp>
        <p:sp>
          <p:nvSpPr>
            <p:cNvPr id="26" name="TextBox 175">
              <a:extLst>
                <a:ext uri="{FF2B5EF4-FFF2-40B4-BE49-F238E27FC236}">
                  <a16:creationId xmlns:a16="http://schemas.microsoft.com/office/drawing/2014/main" id="{7AA90742-C9C6-CAA3-8217-4B749E8EB408}"/>
                </a:ext>
              </a:extLst>
            </p:cNvPr>
            <p:cNvSpPr txBox="1">
              <a:spLocks noChangeAspect="1"/>
            </p:cNvSpPr>
            <p:nvPr/>
          </p:nvSpPr>
          <p:spPr>
            <a:xfrm>
              <a:off x="6378732" y="3088130"/>
              <a:ext cx="607260" cy="206907"/>
            </a:xfrm>
            <a:prstGeom prst="rect">
              <a:avLst/>
            </a:prstGeom>
            <a:solidFill>
              <a:sysClr val="window" lastClr="FFFFFF"/>
            </a:solidFill>
          </p:spPr>
          <p:txBody>
            <a:bodyPr wrap="square" rtlCol="0">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GB" sz="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pgRNA</a:t>
              </a:r>
            </a:p>
          </p:txBody>
        </p:sp>
        <p:sp>
          <p:nvSpPr>
            <p:cNvPr id="27" name="Rectangle 26">
              <a:extLst>
                <a:ext uri="{FF2B5EF4-FFF2-40B4-BE49-F238E27FC236}">
                  <a16:creationId xmlns:a16="http://schemas.microsoft.com/office/drawing/2014/main" id="{6CBECBA3-8641-2468-24D4-4BF3DE30EDE3}"/>
                </a:ext>
              </a:extLst>
            </p:cNvPr>
            <p:cNvSpPr>
              <a:spLocks noChangeAspect="1"/>
            </p:cNvSpPr>
            <p:nvPr/>
          </p:nvSpPr>
          <p:spPr>
            <a:xfrm>
              <a:off x="6046154" y="2658043"/>
              <a:ext cx="189494" cy="88455"/>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7AD09633-9B74-830B-A653-9392653DB51B}"/>
                </a:ext>
              </a:extLst>
            </p:cNvPr>
            <p:cNvSpPr>
              <a:spLocks noChangeAspect="1"/>
            </p:cNvSpPr>
            <p:nvPr/>
          </p:nvSpPr>
          <p:spPr>
            <a:xfrm>
              <a:off x="5931043" y="2762955"/>
              <a:ext cx="189494" cy="88455"/>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69D0A71C-7166-4C0F-E171-50279ACBCD98}"/>
                </a:ext>
              </a:extLst>
            </p:cNvPr>
            <p:cNvSpPr>
              <a:spLocks noChangeAspect="1"/>
            </p:cNvSpPr>
            <p:nvPr/>
          </p:nvSpPr>
          <p:spPr>
            <a:xfrm>
              <a:off x="5854799" y="2877039"/>
              <a:ext cx="189494" cy="88455"/>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30" name="TextBox 56">
              <a:extLst>
                <a:ext uri="{FF2B5EF4-FFF2-40B4-BE49-F238E27FC236}">
                  <a16:creationId xmlns:a16="http://schemas.microsoft.com/office/drawing/2014/main" id="{25976760-EDF6-C1C9-8F94-9B23F6875247}"/>
                </a:ext>
              </a:extLst>
            </p:cNvPr>
            <p:cNvSpPr txBox="1">
              <a:spLocks noChangeAspect="1"/>
            </p:cNvSpPr>
            <p:nvPr/>
          </p:nvSpPr>
          <p:spPr>
            <a:xfrm>
              <a:off x="6215694" y="2609067"/>
              <a:ext cx="430734" cy="206907"/>
            </a:xfrm>
            <a:prstGeom prst="rect">
              <a:avLst/>
            </a:prstGeom>
            <a:noFill/>
          </p:spPr>
          <p:txBody>
            <a:bodyPr wrap="square" rtlCol="0">
              <a:spAutoFit/>
            </a:bodyPr>
            <a:lstStyle/>
            <a:p>
              <a:pPr marL="0" marR="0" lvl="0" indent="0" algn="l" defTabSz="781881" rtl="0" eaLnBrk="1" fontAlgn="auto" latinLnBrk="0" hangingPunct="1">
                <a:lnSpc>
                  <a:spcPct val="100000"/>
                </a:lnSpc>
                <a:spcBef>
                  <a:spcPts val="0"/>
                </a:spcBef>
                <a:spcAft>
                  <a:spcPts val="0"/>
                </a:spcAft>
                <a:buClrTx/>
                <a:buSzTx/>
                <a:buFontTx/>
                <a:buNone/>
                <a:tabLst/>
                <a:defRPr/>
              </a:pPr>
              <a:r>
                <a:rPr kumimoji="0" lang="en-GB" sz="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cap</a:t>
              </a:r>
            </a:p>
          </p:txBody>
        </p:sp>
        <p:sp>
          <p:nvSpPr>
            <p:cNvPr id="31" name="TextBox 181">
              <a:extLst>
                <a:ext uri="{FF2B5EF4-FFF2-40B4-BE49-F238E27FC236}">
                  <a16:creationId xmlns:a16="http://schemas.microsoft.com/office/drawing/2014/main" id="{1D767666-CDD6-E49F-360A-24EE2E98C200}"/>
                </a:ext>
              </a:extLst>
            </p:cNvPr>
            <p:cNvSpPr txBox="1">
              <a:spLocks noChangeAspect="1"/>
            </p:cNvSpPr>
            <p:nvPr/>
          </p:nvSpPr>
          <p:spPr>
            <a:xfrm>
              <a:off x="6115159" y="2724002"/>
              <a:ext cx="466911" cy="206907"/>
            </a:xfrm>
            <a:prstGeom prst="rect">
              <a:avLst/>
            </a:prstGeom>
            <a:noFill/>
          </p:spPr>
          <p:txBody>
            <a:bodyPr wrap="square" rtlCol="0">
              <a:spAutoFit/>
            </a:bodyPr>
            <a:lstStyle/>
            <a:p>
              <a:pPr marL="0" marR="0" lvl="0" indent="0" algn="l" defTabSz="781881" rtl="0" eaLnBrk="1" fontAlgn="auto" latinLnBrk="0" hangingPunct="1">
                <a:lnSpc>
                  <a:spcPct val="100000"/>
                </a:lnSpc>
                <a:spcBef>
                  <a:spcPts val="0"/>
                </a:spcBef>
                <a:spcAft>
                  <a:spcPts val="0"/>
                </a:spcAft>
                <a:buClrTx/>
                <a:buSzTx/>
                <a:buFontTx/>
                <a:buNone/>
                <a:tabLst/>
                <a:defRPr/>
              </a:pPr>
              <a:r>
                <a:rPr kumimoji="0" lang="en-GB" sz="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cap</a:t>
              </a:r>
            </a:p>
          </p:txBody>
        </p:sp>
        <p:sp>
          <p:nvSpPr>
            <p:cNvPr id="32" name="TextBox 182">
              <a:extLst>
                <a:ext uri="{FF2B5EF4-FFF2-40B4-BE49-F238E27FC236}">
                  <a16:creationId xmlns:a16="http://schemas.microsoft.com/office/drawing/2014/main" id="{E26DE153-705C-DB90-FABD-470FC6EA5DA8}"/>
                </a:ext>
              </a:extLst>
            </p:cNvPr>
            <p:cNvSpPr txBox="1">
              <a:spLocks noChangeAspect="1"/>
            </p:cNvSpPr>
            <p:nvPr/>
          </p:nvSpPr>
          <p:spPr>
            <a:xfrm>
              <a:off x="6025969" y="2838633"/>
              <a:ext cx="389425" cy="206907"/>
            </a:xfrm>
            <a:prstGeom prst="rect">
              <a:avLst/>
            </a:prstGeom>
            <a:noFill/>
          </p:spPr>
          <p:txBody>
            <a:bodyPr wrap="square" rtlCol="0">
              <a:spAutoFit/>
            </a:bodyPr>
            <a:lstStyle/>
            <a:p>
              <a:pPr marL="0" marR="0" lvl="0" indent="0" algn="l" defTabSz="781881" rtl="0" eaLnBrk="1" fontAlgn="auto" latinLnBrk="0" hangingPunct="1">
                <a:lnSpc>
                  <a:spcPct val="100000"/>
                </a:lnSpc>
                <a:spcBef>
                  <a:spcPts val="0"/>
                </a:spcBef>
                <a:spcAft>
                  <a:spcPts val="0"/>
                </a:spcAft>
                <a:buClrTx/>
                <a:buSzTx/>
                <a:buFontTx/>
                <a:buNone/>
                <a:tabLst/>
                <a:defRPr/>
              </a:pPr>
              <a:r>
                <a:rPr kumimoji="0" lang="en-GB" sz="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cap</a:t>
              </a:r>
            </a:p>
          </p:txBody>
        </p:sp>
        <p:sp>
          <p:nvSpPr>
            <p:cNvPr id="33" name="Rectangle 32">
              <a:extLst>
                <a:ext uri="{FF2B5EF4-FFF2-40B4-BE49-F238E27FC236}">
                  <a16:creationId xmlns:a16="http://schemas.microsoft.com/office/drawing/2014/main" id="{EB285808-2253-44DB-78B2-119EBBF7B185}"/>
                </a:ext>
              </a:extLst>
            </p:cNvPr>
            <p:cNvSpPr>
              <a:spLocks noChangeAspect="1"/>
            </p:cNvSpPr>
            <p:nvPr/>
          </p:nvSpPr>
          <p:spPr>
            <a:xfrm>
              <a:off x="5758393" y="3208819"/>
              <a:ext cx="186078" cy="126508"/>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34" name="TextBox 183">
              <a:extLst>
                <a:ext uri="{FF2B5EF4-FFF2-40B4-BE49-F238E27FC236}">
                  <a16:creationId xmlns:a16="http://schemas.microsoft.com/office/drawing/2014/main" id="{61FA708C-6ECD-DA59-0334-A986F02F56C0}"/>
                </a:ext>
              </a:extLst>
            </p:cNvPr>
            <p:cNvSpPr txBox="1">
              <a:spLocks noChangeAspect="1"/>
            </p:cNvSpPr>
            <p:nvPr/>
          </p:nvSpPr>
          <p:spPr>
            <a:xfrm>
              <a:off x="5745650" y="3217689"/>
              <a:ext cx="413048" cy="206907"/>
            </a:xfrm>
            <a:prstGeom prst="rect">
              <a:avLst/>
            </a:prstGeom>
            <a:solidFill>
              <a:sysClr val="window" lastClr="FFFFFF"/>
            </a:solidFill>
          </p:spPr>
          <p:txBody>
            <a:bodyPr wrap="square" rtlCol="0">
              <a:spAutoFit/>
            </a:bodyPr>
            <a:lstStyle/>
            <a:p>
              <a:pPr marL="0" marR="0" lvl="0" indent="0" algn="l" defTabSz="781881" rtl="0" eaLnBrk="1" fontAlgn="auto" latinLnBrk="0" hangingPunct="1">
                <a:lnSpc>
                  <a:spcPct val="100000"/>
                </a:lnSpc>
                <a:spcBef>
                  <a:spcPts val="0"/>
                </a:spcBef>
                <a:spcAft>
                  <a:spcPts val="0"/>
                </a:spcAft>
                <a:buClrTx/>
                <a:buSzTx/>
                <a:buFontTx/>
                <a:buNone/>
                <a:tabLst/>
                <a:defRPr/>
              </a:pPr>
              <a:r>
                <a:rPr kumimoji="0" lang="en-GB" sz="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cap</a:t>
              </a:r>
            </a:p>
          </p:txBody>
        </p:sp>
        <p:sp>
          <p:nvSpPr>
            <p:cNvPr id="35" name="TextBox 186">
              <a:extLst>
                <a:ext uri="{FF2B5EF4-FFF2-40B4-BE49-F238E27FC236}">
                  <a16:creationId xmlns:a16="http://schemas.microsoft.com/office/drawing/2014/main" id="{77922219-BE99-B389-A87F-11B0EF63E485}"/>
                </a:ext>
              </a:extLst>
            </p:cNvPr>
            <p:cNvSpPr txBox="1">
              <a:spLocks noChangeAspect="1"/>
            </p:cNvSpPr>
            <p:nvPr/>
          </p:nvSpPr>
          <p:spPr>
            <a:xfrm>
              <a:off x="6729311" y="3228148"/>
              <a:ext cx="349319" cy="258633"/>
            </a:xfrm>
            <a:prstGeom prst="rect">
              <a:avLst/>
            </a:prstGeom>
            <a:solidFill>
              <a:sysClr val="window" lastClr="FFFFFF"/>
            </a:solidFill>
          </p:spPr>
          <p:txBody>
            <a:bodyPr wrap="square" rtlCol="0">
              <a:spAutoFit/>
            </a:bodyPr>
            <a:lstStyle/>
            <a:p>
              <a:pPr marL="0" marR="0" lvl="0" indent="0" algn="l" defTabSz="781881" rtl="0" eaLnBrk="1" fontAlgn="auto" latinLnBrk="0" hangingPunct="1">
                <a:lnSpc>
                  <a:spcPct val="100000"/>
                </a:lnSpc>
                <a:spcBef>
                  <a:spcPts val="0"/>
                </a:spcBef>
                <a:spcAft>
                  <a:spcPts val="0"/>
                </a:spcAft>
                <a:buClrTx/>
                <a:buSzTx/>
                <a:buFontTx/>
                <a:buNone/>
                <a:tabLst/>
                <a:defRPr/>
              </a:pPr>
              <a:r>
                <a:rPr kumimoji="0" lang="en-GB" sz="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a:t>
              </a:r>
            </a:p>
          </p:txBody>
        </p:sp>
        <p:sp>
          <p:nvSpPr>
            <p:cNvPr id="36" name="TextBox 189">
              <a:extLst>
                <a:ext uri="{FF2B5EF4-FFF2-40B4-BE49-F238E27FC236}">
                  <a16:creationId xmlns:a16="http://schemas.microsoft.com/office/drawing/2014/main" id="{B17F1F1C-3B22-1590-E80D-B5420FDCF2C5}"/>
                </a:ext>
              </a:extLst>
            </p:cNvPr>
            <p:cNvSpPr txBox="1">
              <a:spLocks noChangeAspect="1"/>
            </p:cNvSpPr>
            <p:nvPr/>
          </p:nvSpPr>
          <p:spPr>
            <a:xfrm>
              <a:off x="6730190" y="2604548"/>
              <a:ext cx="349319" cy="258633"/>
            </a:xfrm>
            <a:prstGeom prst="rect">
              <a:avLst/>
            </a:prstGeom>
            <a:solidFill>
              <a:sysClr val="window" lastClr="FFFFFF"/>
            </a:solidFill>
          </p:spPr>
          <p:txBody>
            <a:bodyPr wrap="square" rtlCol="0">
              <a:spAutoFit/>
            </a:bodyPr>
            <a:lstStyle/>
            <a:p>
              <a:pPr marL="0" marR="0" lvl="0" indent="0" algn="l" defTabSz="781881" rtl="0" eaLnBrk="1" fontAlgn="auto" latinLnBrk="0" hangingPunct="1">
                <a:lnSpc>
                  <a:spcPct val="100000"/>
                </a:lnSpc>
                <a:spcBef>
                  <a:spcPts val="0"/>
                </a:spcBef>
                <a:spcAft>
                  <a:spcPts val="0"/>
                </a:spcAft>
                <a:buClrTx/>
                <a:buSzTx/>
                <a:buFontTx/>
                <a:buNone/>
                <a:tabLst/>
                <a:defRPr/>
              </a:pPr>
              <a:r>
                <a:rPr kumimoji="0" lang="en-GB" sz="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a:t>
              </a:r>
            </a:p>
          </p:txBody>
        </p:sp>
        <p:sp>
          <p:nvSpPr>
            <p:cNvPr id="37" name="TextBox 191">
              <a:extLst>
                <a:ext uri="{FF2B5EF4-FFF2-40B4-BE49-F238E27FC236}">
                  <a16:creationId xmlns:a16="http://schemas.microsoft.com/office/drawing/2014/main" id="{E161EC4F-7A62-955A-85C5-DF843621C9C2}"/>
                </a:ext>
              </a:extLst>
            </p:cNvPr>
            <p:cNvSpPr txBox="1">
              <a:spLocks noChangeAspect="1"/>
            </p:cNvSpPr>
            <p:nvPr/>
          </p:nvSpPr>
          <p:spPr>
            <a:xfrm>
              <a:off x="6719281" y="2817074"/>
              <a:ext cx="349319" cy="258633"/>
            </a:xfrm>
            <a:prstGeom prst="rect">
              <a:avLst/>
            </a:prstGeom>
            <a:noFill/>
          </p:spPr>
          <p:txBody>
            <a:bodyPr wrap="square" rtlCol="0">
              <a:spAutoFit/>
            </a:bodyPr>
            <a:lstStyle/>
            <a:p>
              <a:pPr marL="0" marR="0" lvl="0" indent="0" algn="l" defTabSz="781881" rtl="0" eaLnBrk="1" fontAlgn="auto" latinLnBrk="0" hangingPunct="1">
                <a:lnSpc>
                  <a:spcPct val="100000"/>
                </a:lnSpc>
                <a:spcBef>
                  <a:spcPts val="0"/>
                </a:spcBef>
                <a:spcAft>
                  <a:spcPts val="0"/>
                </a:spcAft>
                <a:buClrTx/>
                <a:buSzTx/>
                <a:buFontTx/>
                <a:buNone/>
                <a:tabLst/>
                <a:defRPr/>
              </a:pPr>
              <a:r>
                <a:rPr kumimoji="0" lang="en-GB" sz="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a:t>
              </a:r>
            </a:p>
          </p:txBody>
        </p:sp>
        <p:sp>
          <p:nvSpPr>
            <p:cNvPr id="38" name="Rectangle 37">
              <a:extLst>
                <a:ext uri="{FF2B5EF4-FFF2-40B4-BE49-F238E27FC236}">
                  <a16:creationId xmlns:a16="http://schemas.microsoft.com/office/drawing/2014/main" id="{47AF42F1-E844-484A-BB80-230C2F58176E}"/>
                </a:ext>
              </a:extLst>
            </p:cNvPr>
            <p:cNvSpPr>
              <a:spLocks noChangeAspect="1"/>
            </p:cNvSpPr>
            <p:nvPr/>
          </p:nvSpPr>
          <p:spPr>
            <a:xfrm>
              <a:off x="6151700" y="3528499"/>
              <a:ext cx="620792" cy="246144"/>
            </a:xfrm>
            <a:prstGeom prst="rect">
              <a:avLst/>
            </a:prstGeom>
            <a:solidFill>
              <a:sysClr val="window" lastClr="FFFFFF"/>
            </a:solidFill>
            <a:ln w="25400" cap="flat" cmpd="sng" algn="ctr">
              <a:noFill/>
              <a:prstDash val="solid"/>
            </a:ln>
            <a:effectLst/>
          </p:spPr>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39" name="TextBox 192">
              <a:extLst>
                <a:ext uri="{FF2B5EF4-FFF2-40B4-BE49-F238E27FC236}">
                  <a16:creationId xmlns:a16="http://schemas.microsoft.com/office/drawing/2014/main" id="{1691E409-5663-3B72-7129-A526ED9249B5}"/>
                </a:ext>
              </a:extLst>
            </p:cNvPr>
            <p:cNvSpPr txBox="1">
              <a:spLocks noChangeAspect="1"/>
            </p:cNvSpPr>
            <p:nvPr/>
          </p:nvSpPr>
          <p:spPr>
            <a:xfrm>
              <a:off x="6239908" y="3385568"/>
              <a:ext cx="1375750" cy="698310"/>
            </a:xfrm>
            <a:prstGeom prst="rect">
              <a:avLst/>
            </a:prstGeom>
            <a:solidFill>
              <a:sysClr val="window" lastClr="FFFFFF"/>
            </a:solidFill>
          </p:spPr>
          <p:txBody>
            <a:bodyPr wrap="square" rtlCol="0">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GB" sz="7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core protein + P protein</a:t>
              </a:r>
            </a:p>
          </p:txBody>
        </p:sp>
        <p:sp>
          <p:nvSpPr>
            <p:cNvPr id="40" name="TextBox 173">
              <a:extLst>
                <a:ext uri="{FF2B5EF4-FFF2-40B4-BE49-F238E27FC236}">
                  <a16:creationId xmlns:a16="http://schemas.microsoft.com/office/drawing/2014/main" id="{F7765062-BF73-F81F-A972-EF8E81A74A98}"/>
                </a:ext>
              </a:extLst>
            </p:cNvPr>
            <p:cNvSpPr txBox="1">
              <a:spLocks noChangeAspect="1"/>
            </p:cNvSpPr>
            <p:nvPr/>
          </p:nvSpPr>
          <p:spPr>
            <a:xfrm>
              <a:off x="4931508" y="3847270"/>
              <a:ext cx="1296002" cy="517268"/>
            </a:xfrm>
            <a:prstGeom prst="rect">
              <a:avLst/>
            </a:prstGeom>
            <a:solidFill>
              <a:sysClr val="window" lastClr="FFFFFF"/>
            </a:solidFill>
          </p:spPr>
          <p:txBody>
            <a:bodyPr wrap="square" rtlCol="0">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immature  RNA</a:t>
              </a:r>
            </a:p>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nucleocapsid</a:t>
              </a:r>
            </a:p>
          </p:txBody>
        </p:sp>
        <p:cxnSp>
          <p:nvCxnSpPr>
            <p:cNvPr id="41" name="Straight Arrow Connector 15">
              <a:extLst>
                <a:ext uri="{FF2B5EF4-FFF2-40B4-BE49-F238E27FC236}">
                  <a16:creationId xmlns:a16="http://schemas.microsoft.com/office/drawing/2014/main" id="{3CAFE89F-0BD5-AD95-2464-64AD7E5D0A8A}"/>
                </a:ext>
              </a:extLst>
            </p:cNvPr>
            <p:cNvCxnSpPr>
              <a:cxnSpLocks/>
            </p:cNvCxnSpPr>
            <p:nvPr/>
          </p:nvCxnSpPr>
          <p:spPr bwMode="auto">
            <a:xfrm>
              <a:off x="3349757" y="2942750"/>
              <a:ext cx="736454" cy="9307"/>
            </a:xfrm>
            <a:prstGeom prst="straightConnector1">
              <a:avLst/>
            </a:prstGeom>
            <a:noFill/>
            <a:ln w="28575" cap="flat" cmpd="sng" algn="ctr">
              <a:solidFill>
                <a:srgbClr val="54565B"/>
              </a:solidFill>
              <a:prstDash val="solid"/>
              <a:tailEnd type="arrow"/>
            </a:ln>
            <a:effectLst/>
          </p:spPr>
        </p:cxnSp>
        <p:cxnSp>
          <p:nvCxnSpPr>
            <p:cNvPr id="42" name="Straight Arrow Connector 15">
              <a:extLst>
                <a:ext uri="{FF2B5EF4-FFF2-40B4-BE49-F238E27FC236}">
                  <a16:creationId xmlns:a16="http://schemas.microsoft.com/office/drawing/2014/main" id="{1101D884-1DB0-EE4E-CB23-00C88783C81B}"/>
                </a:ext>
              </a:extLst>
            </p:cNvPr>
            <p:cNvCxnSpPr>
              <a:cxnSpLocks/>
            </p:cNvCxnSpPr>
            <p:nvPr/>
          </p:nvCxnSpPr>
          <p:spPr bwMode="auto">
            <a:xfrm flipH="1">
              <a:off x="3407042" y="3357040"/>
              <a:ext cx="612777" cy="257347"/>
            </a:xfrm>
            <a:prstGeom prst="straightConnector1">
              <a:avLst/>
            </a:prstGeom>
            <a:noFill/>
            <a:ln w="28575" cap="flat" cmpd="sng" algn="ctr">
              <a:solidFill>
                <a:srgbClr val="54565B"/>
              </a:solidFill>
              <a:prstDash val="solid"/>
              <a:tailEnd type="arrow"/>
            </a:ln>
            <a:effectLst/>
          </p:spPr>
        </p:cxnSp>
        <p:grpSp>
          <p:nvGrpSpPr>
            <p:cNvPr id="43" name="Groupe 121">
              <a:extLst>
                <a:ext uri="{FF2B5EF4-FFF2-40B4-BE49-F238E27FC236}">
                  <a16:creationId xmlns:a16="http://schemas.microsoft.com/office/drawing/2014/main" id="{B4A051CE-970E-0E1F-45FA-984464B03C87}"/>
                </a:ext>
              </a:extLst>
            </p:cNvPr>
            <p:cNvGrpSpPr/>
            <p:nvPr/>
          </p:nvGrpSpPr>
          <p:grpSpPr>
            <a:xfrm>
              <a:off x="8870803" y="1610177"/>
              <a:ext cx="3011690" cy="2596250"/>
              <a:chOff x="6276490" y="1951796"/>
              <a:chExt cx="2641503" cy="2277129"/>
            </a:xfrm>
          </p:grpSpPr>
          <p:grpSp>
            <p:nvGrpSpPr>
              <p:cNvPr id="89" name="Group 30">
                <a:extLst>
                  <a:ext uri="{FF2B5EF4-FFF2-40B4-BE49-F238E27FC236}">
                    <a16:creationId xmlns:a16="http://schemas.microsoft.com/office/drawing/2014/main" id="{DEA2B3EB-EBCE-DF22-741D-192DF4C52E0F}"/>
                  </a:ext>
                </a:extLst>
              </p:cNvPr>
              <p:cNvGrpSpPr/>
              <p:nvPr/>
            </p:nvGrpSpPr>
            <p:grpSpPr>
              <a:xfrm>
                <a:off x="6276490" y="1951796"/>
                <a:ext cx="1435980" cy="2277129"/>
                <a:chOff x="6766773" y="1776624"/>
                <a:chExt cx="1914639" cy="3036173"/>
              </a:xfrm>
            </p:grpSpPr>
            <p:grpSp>
              <p:nvGrpSpPr>
                <p:cNvPr id="100" name="Group 17">
                  <a:extLst>
                    <a:ext uri="{FF2B5EF4-FFF2-40B4-BE49-F238E27FC236}">
                      <a16:creationId xmlns:a16="http://schemas.microsoft.com/office/drawing/2014/main" id="{F1E27348-C9FA-48F6-8749-2EBD045924C0}"/>
                    </a:ext>
                  </a:extLst>
                </p:cNvPr>
                <p:cNvGrpSpPr/>
                <p:nvPr/>
              </p:nvGrpSpPr>
              <p:grpSpPr>
                <a:xfrm>
                  <a:off x="7210931" y="4038600"/>
                  <a:ext cx="790069" cy="609600"/>
                  <a:chOff x="7287131" y="5181600"/>
                  <a:chExt cx="790069" cy="609600"/>
                </a:xfrm>
              </p:grpSpPr>
              <p:sp>
                <p:nvSpPr>
                  <p:cNvPr id="161" name="Oval 3">
                    <a:extLst>
                      <a:ext uri="{FF2B5EF4-FFF2-40B4-BE49-F238E27FC236}">
                        <a16:creationId xmlns:a16="http://schemas.microsoft.com/office/drawing/2014/main" id="{FD46952A-4E16-520F-9F67-142F48B5D892}"/>
                      </a:ext>
                    </a:extLst>
                  </p:cNvPr>
                  <p:cNvSpPr/>
                  <p:nvPr/>
                </p:nvSpPr>
                <p:spPr>
                  <a:xfrm>
                    <a:off x="7315200" y="5181600"/>
                    <a:ext cx="762000" cy="609600"/>
                  </a:xfrm>
                  <a:prstGeom prst="ellipse">
                    <a:avLst/>
                  </a:prstGeom>
                  <a:solidFill>
                    <a:srgbClr val="901018">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Oval 89">
                    <a:extLst>
                      <a:ext uri="{FF2B5EF4-FFF2-40B4-BE49-F238E27FC236}">
                        <a16:creationId xmlns:a16="http://schemas.microsoft.com/office/drawing/2014/main" id="{11054318-8742-53BE-898D-B06413373CA2}"/>
                      </a:ext>
                    </a:extLst>
                  </p:cNvPr>
                  <p:cNvSpPr>
                    <a:spLocks noChangeAspect="1"/>
                  </p:cNvSpPr>
                  <p:nvPr/>
                </p:nvSpPr>
                <p:spPr>
                  <a:xfrm>
                    <a:off x="7696200" y="5334000"/>
                    <a:ext cx="288000" cy="288000"/>
                  </a:xfrm>
                  <a:prstGeom prst="ellipse">
                    <a:avLst/>
                  </a:prstGeom>
                  <a:solidFill>
                    <a:schemeClr val="tx1">
                      <a:lumMod val="85000"/>
                      <a:lumOff val="1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59">
                    <a:extLst>
                      <a:ext uri="{FF2B5EF4-FFF2-40B4-BE49-F238E27FC236}">
                        <a16:creationId xmlns:a16="http://schemas.microsoft.com/office/drawing/2014/main" id="{F2C3E280-6D03-5A8A-4301-53CD73A449F0}"/>
                      </a:ext>
                    </a:extLst>
                  </p:cNvPr>
                  <p:cNvSpPr>
                    <a:spLocks noChangeAspect="1" noChangeArrowheads="1"/>
                  </p:cNvSpPr>
                  <p:nvPr/>
                </p:nvSpPr>
                <p:spPr bwMode="auto">
                  <a:xfrm>
                    <a:off x="7287131" y="5334002"/>
                    <a:ext cx="435279" cy="272211"/>
                  </a:xfrm>
                  <a:prstGeom prst="rect">
                    <a:avLst/>
                  </a:prstGeom>
                  <a:noFill/>
                  <a:ln>
                    <a:noFill/>
                  </a:ln>
                  <a:effectLst>
                    <a:prstShdw prst="shdw17" dist="17961" dir="2700000">
                      <a:srgbClr val="5C0000"/>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Calibri" panose="020F0502020204030204"/>
                        <a:ea typeface="+mn-ea"/>
                        <a:cs typeface="Arial"/>
                      </a:rPr>
                      <a:t>KC</a:t>
                    </a:r>
                  </a:p>
                </p:txBody>
              </p:sp>
            </p:grpSp>
            <p:grpSp>
              <p:nvGrpSpPr>
                <p:cNvPr id="101" name="Group 16">
                  <a:extLst>
                    <a:ext uri="{FF2B5EF4-FFF2-40B4-BE49-F238E27FC236}">
                      <a16:creationId xmlns:a16="http://schemas.microsoft.com/office/drawing/2014/main" id="{4EE4627B-9286-D82D-693E-D17B9A727620}"/>
                    </a:ext>
                  </a:extLst>
                </p:cNvPr>
                <p:cNvGrpSpPr/>
                <p:nvPr/>
              </p:nvGrpSpPr>
              <p:grpSpPr>
                <a:xfrm>
                  <a:off x="7772400" y="3429000"/>
                  <a:ext cx="619658" cy="539999"/>
                  <a:chOff x="7924801" y="4419600"/>
                  <a:chExt cx="619658" cy="539999"/>
                </a:xfrm>
              </p:grpSpPr>
              <p:sp>
                <p:nvSpPr>
                  <p:cNvPr id="158" name="Oval 98">
                    <a:extLst>
                      <a:ext uri="{FF2B5EF4-FFF2-40B4-BE49-F238E27FC236}">
                        <a16:creationId xmlns:a16="http://schemas.microsoft.com/office/drawing/2014/main" id="{6F2C5101-0E19-16DF-6232-87ACA5465DD6}"/>
                      </a:ext>
                    </a:extLst>
                  </p:cNvPr>
                  <p:cNvSpPr/>
                  <p:nvPr/>
                </p:nvSpPr>
                <p:spPr>
                  <a:xfrm>
                    <a:off x="7924801" y="4419600"/>
                    <a:ext cx="575999" cy="539999"/>
                  </a:xfrm>
                  <a:prstGeom prst="ellipse">
                    <a:avLst/>
                  </a:prstGeom>
                  <a:solidFill>
                    <a:srgbClr val="B66E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9" name="Oval 99">
                    <a:extLst>
                      <a:ext uri="{FF2B5EF4-FFF2-40B4-BE49-F238E27FC236}">
                        <a16:creationId xmlns:a16="http://schemas.microsoft.com/office/drawing/2014/main" id="{3EB8288B-8D4E-A3D1-9605-66FA55D2703E}"/>
                      </a:ext>
                    </a:extLst>
                  </p:cNvPr>
                  <p:cNvSpPr/>
                  <p:nvPr/>
                </p:nvSpPr>
                <p:spPr>
                  <a:xfrm>
                    <a:off x="8077202" y="4495800"/>
                    <a:ext cx="395997" cy="359997"/>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0" name="Rectangle 59">
                    <a:extLst>
                      <a:ext uri="{FF2B5EF4-FFF2-40B4-BE49-F238E27FC236}">
                        <a16:creationId xmlns:a16="http://schemas.microsoft.com/office/drawing/2014/main" id="{BE81AFBE-3251-B275-F78B-21191D62B46E}"/>
                      </a:ext>
                    </a:extLst>
                  </p:cNvPr>
                  <p:cNvSpPr>
                    <a:spLocks noChangeAspect="1" noChangeArrowheads="1"/>
                  </p:cNvSpPr>
                  <p:nvPr/>
                </p:nvSpPr>
                <p:spPr bwMode="auto">
                  <a:xfrm>
                    <a:off x="8062940" y="4546683"/>
                    <a:ext cx="481519" cy="272212"/>
                  </a:xfrm>
                  <a:prstGeom prst="rect">
                    <a:avLst/>
                  </a:prstGeom>
                  <a:noFill/>
                  <a:ln>
                    <a:noFill/>
                  </a:ln>
                  <a:effectLst>
                    <a:prstShdw prst="shdw17" dist="17961" dir="2700000">
                      <a:srgbClr val="5C0000"/>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Calibri" panose="020F0502020204030204"/>
                        <a:ea typeface="+mn-ea"/>
                        <a:cs typeface="Arial"/>
                      </a:rPr>
                      <a:t>NKT</a:t>
                    </a:r>
                  </a:p>
                </p:txBody>
              </p:sp>
            </p:grpSp>
            <p:grpSp>
              <p:nvGrpSpPr>
                <p:cNvPr id="102" name="Group 13">
                  <a:extLst>
                    <a:ext uri="{FF2B5EF4-FFF2-40B4-BE49-F238E27FC236}">
                      <a16:creationId xmlns:a16="http://schemas.microsoft.com/office/drawing/2014/main" id="{BFF6544F-6EDD-CB70-A738-CB3E9CC84D5B}"/>
                    </a:ext>
                  </a:extLst>
                </p:cNvPr>
                <p:cNvGrpSpPr/>
                <p:nvPr/>
              </p:nvGrpSpPr>
              <p:grpSpPr>
                <a:xfrm>
                  <a:off x="6934200" y="3200400"/>
                  <a:ext cx="566088" cy="503999"/>
                  <a:chOff x="7010400" y="3200400"/>
                  <a:chExt cx="566088" cy="503999"/>
                </a:xfrm>
              </p:grpSpPr>
              <p:sp>
                <p:nvSpPr>
                  <p:cNvPr id="149" name="Oval 102">
                    <a:extLst>
                      <a:ext uri="{FF2B5EF4-FFF2-40B4-BE49-F238E27FC236}">
                        <a16:creationId xmlns:a16="http://schemas.microsoft.com/office/drawing/2014/main" id="{3AC68829-E28F-44DB-0FC8-525D06E42EA1}"/>
                      </a:ext>
                    </a:extLst>
                  </p:cNvPr>
                  <p:cNvSpPr/>
                  <p:nvPr/>
                </p:nvSpPr>
                <p:spPr>
                  <a:xfrm>
                    <a:off x="7010400" y="3200400"/>
                    <a:ext cx="539999" cy="503999"/>
                  </a:xfrm>
                  <a:prstGeom prst="ellipse">
                    <a:avLst/>
                  </a:prstGeom>
                  <a:solidFill>
                    <a:srgbClr val="FF66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Oval 103">
                    <a:extLst>
                      <a:ext uri="{FF2B5EF4-FFF2-40B4-BE49-F238E27FC236}">
                        <a16:creationId xmlns:a16="http://schemas.microsoft.com/office/drawing/2014/main" id="{922AA61E-76DD-048B-FD45-92C9DD4506F2}"/>
                      </a:ext>
                    </a:extLst>
                  </p:cNvPr>
                  <p:cNvSpPr/>
                  <p:nvPr/>
                </p:nvSpPr>
                <p:spPr>
                  <a:xfrm>
                    <a:off x="7215604" y="3276600"/>
                    <a:ext cx="251996" cy="251996"/>
                  </a:xfrm>
                  <a:prstGeom prst="ellipse">
                    <a:avLst/>
                  </a:prstGeom>
                  <a:solidFill>
                    <a:srgbClr val="FF6600">
                      <a:alpha val="7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Oval 108">
                    <a:extLst>
                      <a:ext uri="{FF2B5EF4-FFF2-40B4-BE49-F238E27FC236}">
                        <a16:creationId xmlns:a16="http://schemas.microsoft.com/office/drawing/2014/main" id="{A4EF7196-5F24-CCFC-8892-BC7673CE4963}"/>
                      </a:ext>
                    </a:extLst>
                  </p:cNvPr>
                  <p:cNvSpPr/>
                  <p:nvPr/>
                </p:nvSpPr>
                <p:spPr>
                  <a:xfrm>
                    <a:off x="7086600" y="3352800"/>
                    <a:ext cx="71996" cy="71996"/>
                  </a:xfrm>
                  <a:prstGeom prst="ellipse">
                    <a:avLst/>
                  </a:prstGeom>
                  <a:solidFill>
                    <a:srgbClr val="4E1F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2" name="Oval 109">
                    <a:extLst>
                      <a:ext uri="{FF2B5EF4-FFF2-40B4-BE49-F238E27FC236}">
                        <a16:creationId xmlns:a16="http://schemas.microsoft.com/office/drawing/2014/main" id="{B70FA385-92A5-827E-111E-35936323A843}"/>
                      </a:ext>
                    </a:extLst>
                  </p:cNvPr>
                  <p:cNvSpPr/>
                  <p:nvPr/>
                </p:nvSpPr>
                <p:spPr>
                  <a:xfrm>
                    <a:off x="7027333" y="3424796"/>
                    <a:ext cx="71996" cy="71996"/>
                  </a:xfrm>
                  <a:prstGeom prst="ellipse">
                    <a:avLst/>
                  </a:prstGeom>
                  <a:solidFill>
                    <a:srgbClr val="4E1F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 name="Oval 110">
                    <a:extLst>
                      <a:ext uri="{FF2B5EF4-FFF2-40B4-BE49-F238E27FC236}">
                        <a16:creationId xmlns:a16="http://schemas.microsoft.com/office/drawing/2014/main" id="{5D4880C6-1594-3661-E2AD-E3183FF2709A}"/>
                      </a:ext>
                    </a:extLst>
                  </p:cNvPr>
                  <p:cNvSpPr/>
                  <p:nvPr/>
                </p:nvSpPr>
                <p:spPr>
                  <a:xfrm>
                    <a:off x="7319404" y="3585604"/>
                    <a:ext cx="71996" cy="71996"/>
                  </a:xfrm>
                  <a:prstGeom prst="ellipse">
                    <a:avLst/>
                  </a:prstGeom>
                  <a:solidFill>
                    <a:srgbClr val="4E1F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4" name="Oval 111">
                    <a:extLst>
                      <a:ext uri="{FF2B5EF4-FFF2-40B4-BE49-F238E27FC236}">
                        <a16:creationId xmlns:a16="http://schemas.microsoft.com/office/drawing/2014/main" id="{7195FA32-014A-B689-35D5-DC24D55401E1}"/>
                      </a:ext>
                    </a:extLst>
                  </p:cNvPr>
                  <p:cNvSpPr/>
                  <p:nvPr/>
                </p:nvSpPr>
                <p:spPr>
                  <a:xfrm>
                    <a:off x="7162800" y="3585604"/>
                    <a:ext cx="71996" cy="71996"/>
                  </a:xfrm>
                  <a:prstGeom prst="ellipse">
                    <a:avLst/>
                  </a:prstGeom>
                  <a:solidFill>
                    <a:srgbClr val="4E1F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5" name="Oval 112">
                    <a:extLst>
                      <a:ext uri="{FF2B5EF4-FFF2-40B4-BE49-F238E27FC236}">
                        <a16:creationId xmlns:a16="http://schemas.microsoft.com/office/drawing/2014/main" id="{FD20EDE1-34AD-CBFD-364F-2B5E03E32DCC}"/>
                      </a:ext>
                    </a:extLst>
                  </p:cNvPr>
                  <p:cNvSpPr/>
                  <p:nvPr/>
                </p:nvSpPr>
                <p:spPr>
                  <a:xfrm>
                    <a:off x="7086600" y="3500996"/>
                    <a:ext cx="71996" cy="71996"/>
                  </a:xfrm>
                  <a:prstGeom prst="ellipse">
                    <a:avLst/>
                  </a:prstGeom>
                  <a:solidFill>
                    <a:srgbClr val="4E1F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Oval 113">
                    <a:extLst>
                      <a:ext uri="{FF2B5EF4-FFF2-40B4-BE49-F238E27FC236}">
                        <a16:creationId xmlns:a16="http://schemas.microsoft.com/office/drawing/2014/main" id="{53D172EF-5A41-788B-290F-C60BA15C5566}"/>
                      </a:ext>
                    </a:extLst>
                  </p:cNvPr>
                  <p:cNvSpPr/>
                  <p:nvPr/>
                </p:nvSpPr>
                <p:spPr>
                  <a:xfrm>
                    <a:off x="7162800" y="3505200"/>
                    <a:ext cx="71996" cy="71996"/>
                  </a:xfrm>
                  <a:prstGeom prst="ellipse">
                    <a:avLst/>
                  </a:prstGeom>
                  <a:solidFill>
                    <a:srgbClr val="4E1F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Rectangle 59">
                    <a:extLst>
                      <a:ext uri="{FF2B5EF4-FFF2-40B4-BE49-F238E27FC236}">
                        <a16:creationId xmlns:a16="http://schemas.microsoft.com/office/drawing/2014/main" id="{D5C24AF7-6B5C-7ED5-32E5-8E27A57B9E62}"/>
                      </a:ext>
                    </a:extLst>
                  </p:cNvPr>
                  <p:cNvSpPr>
                    <a:spLocks noChangeAspect="1" noChangeArrowheads="1"/>
                  </p:cNvSpPr>
                  <p:nvPr/>
                </p:nvSpPr>
                <p:spPr bwMode="auto">
                  <a:xfrm>
                    <a:off x="7131962" y="3251285"/>
                    <a:ext cx="444526" cy="272211"/>
                  </a:xfrm>
                  <a:prstGeom prst="rect">
                    <a:avLst/>
                  </a:prstGeom>
                  <a:noFill/>
                  <a:ln>
                    <a:noFill/>
                  </a:ln>
                  <a:effectLst>
                    <a:prstShdw prst="shdw17" dist="17961" dir="2700000">
                      <a:srgbClr val="5C0000"/>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white"/>
                        </a:solidFill>
                        <a:effectLst/>
                        <a:uLnTx/>
                        <a:uFillTx/>
                        <a:latin typeface="Calibri" panose="020F0502020204030204"/>
                        <a:ea typeface="+mn-ea"/>
                        <a:cs typeface="Arial"/>
                      </a:rPr>
                      <a:t>NK</a:t>
                    </a:r>
                  </a:p>
                </p:txBody>
              </p:sp>
            </p:grpSp>
            <p:grpSp>
              <p:nvGrpSpPr>
                <p:cNvPr id="103" name="Group 10">
                  <a:extLst>
                    <a:ext uri="{FF2B5EF4-FFF2-40B4-BE49-F238E27FC236}">
                      <a16:creationId xmlns:a16="http://schemas.microsoft.com/office/drawing/2014/main" id="{BD415DE7-D7B7-B4F0-C4AE-748E1D2FDC03}"/>
                    </a:ext>
                  </a:extLst>
                </p:cNvPr>
                <p:cNvGrpSpPr/>
                <p:nvPr/>
              </p:nvGrpSpPr>
              <p:grpSpPr>
                <a:xfrm>
                  <a:off x="7696200" y="2514600"/>
                  <a:ext cx="609600" cy="762000"/>
                  <a:chOff x="7924800" y="3124200"/>
                  <a:chExt cx="609600" cy="762000"/>
                </a:xfrm>
              </p:grpSpPr>
              <p:grpSp>
                <p:nvGrpSpPr>
                  <p:cNvPr id="145" name="Group 9">
                    <a:extLst>
                      <a:ext uri="{FF2B5EF4-FFF2-40B4-BE49-F238E27FC236}">
                        <a16:creationId xmlns:a16="http://schemas.microsoft.com/office/drawing/2014/main" id="{1235074C-9241-95F2-72ED-14A09959A09E}"/>
                      </a:ext>
                    </a:extLst>
                  </p:cNvPr>
                  <p:cNvGrpSpPr/>
                  <p:nvPr/>
                </p:nvGrpSpPr>
                <p:grpSpPr>
                  <a:xfrm rot="5400000">
                    <a:off x="7848600" y="3200400"/>
                    <a:ext cx="762000" cy="609600"/>
                    <a:chOff x="7772400" y="685800"/>
                    <a:chExt cx="762000" cy="609600"/>
                  </a:xfrm>
                </p:grpSpPr>
                <p:sp>
                  <p:nvSpPr>
                    <p:cNvPr id="147" name="Oval 117">
                      <a:extLst>
                        <a:ext uri="{FF2B5EF4-FFF2-40B4-BE49-F238E27FC236}">
                          <a16:creationId xmlns:a16="http://schemas.microsoft.com/office/drawing/2014/main" id="{64BEF10E-BC99-06C0-24AE-D53D231EB606}"/>
                        </a:ext>
                      </a:extLst>
                    </p:cNvPr>
                    <p:cNvSpPr/>
                    <p:nvPr/>
                  </p:nvSpPr>
                  <p:spPr>
                    <a:xfrm>
                      <a:off x="7772400" y="685800"/>
                      <a:ext cx="762000" cy="609600"/>
                    </a:xfrm>
                    <a:prstGeom prst="ellipse">
                      <a:avLst/>
                    </a:prstGeom>
                    <a:solidFill>
                      <a:schemeClr val="bg2">
                        <a:lumMod val="60000"/>
                        <a:lumOff val="40000"/>
                        <a:alpha val="91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Oval 116">
                      <a:extLst>
                        <a:ext uri="{FF2B5EF4-FFF2-40B4-BE49-F238E27FC236}">
                          <a16:creationId xmlns:a16="http://schemas.microsoft.com/office/drawing/2014/main" id="{C5ACAD47-F0F7-0009-FD12-013946DF3CA1}"/>
                        </a:ext>
                      </a:extLst>
                    </p:cNvPr>
                    <p:cNvSpPr/>
                    <p:nvPr/>
                  </p:nvSpPr>
                  <p:spPr>
                    <a:xfrm>
                      <a:off x="8094004" y="762000"/>
                      <a:ext cx="364196" cy="381000"/>
                    </a:xfrm>
                    <a:prstGeom prst="ellipse">
                      <a:avLst/>
                    </a:prstGeom>
                    <a:solidFill>
                      <a:schemeClr val="bg2">
                        <a:lumMod val="75000"/>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6" name="Rectangle 59">
                    <a:extLst>
                      <a:ext uri="{FF2B5EF4-FFF2-40B4-BE49-F238E27FC236}">
                        <a16:creationId xmlns:a16="http://schemas.microsoft.com/office/drawing/2014/main" id="{6445C2BE-E6CE-D937-55B9-7335B44408E2}"/>
                      </a:ext>
                    </a:extLst>
                  </p:cNvPr>
                  <p:cNvSpPr>
                    <a:spLocks noChangeAspect="1" noChangeArrowheads="1"/>
                  </p:cNvSpPr>
                  <p:nvPr/>
                </p:nvSpPr>
                <p:spPr bwMode="auto">
                  <a:xfrm>
                    <a:off x="8041739" y="3479883"/>
                    <a:ext cx="481519" cy="272211"/>
                  </a:xfrm>
                  <a:prstGeom prst="rect">
                    <a:avLst/>
                  </a:prstGeom>
                  <a:noFill/>
                  <a:ln>
                    <a:noFill/>
                  </a:ln>
                  <a:effectLst>
                    <a:prstShdw prst="shdw17" dist="17961" dir="2700000">
                      <a:srgbClr val="5C0000"/>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black"/>
                        </a:solidFill>
                        <a:effectLst/>
                        <a:uLnTx/>
                        <a:uFillTx/>
                        <a:latin typeface="Calibri" panose="020F0502020204030204"/>
                        <a:ea typeface="+mn-ea"/>
                        <a:cs typeface="Arial"/>
                      </a:rPr>
                      <a:t>pDC</a:t>
                    </a:r>
                  </a:p>
                </p:txBody>
              </p:sp>
            </p:grpSp>
            <p:grpSp>
              <p:nvGrpSpPr>
                <p:cNvPr id="104" name="Group 22">
                  <a:extLst>
                    <a:ext uri="{FF2B5EF4-FFF2-40B4-BE49-F238E27FC236}">
                      <a16:creationId xmlns:a16="http://schemas.microsoft.com/office/drawing/2014/main" id="{DEF62922-D2E3-C931-A1A8-B594D879307C}"/>
                    </a:ext>
                  </a:extLst>
                </p:cNvPr>
                <p:cNvGrpSpPr/>
                <p:nvPr/>
              </p:nvGrpSpPr>
              <p:grpSpPr>
                <a:xfrm>
                  <a:off x="7061330" y="2895600"/>
                  <a:ext cx="734301" cy="601192"/>
                  <a:chOff x="6680330" y="3276600"/>
                  <a:chExt cx="734301" cy="601192"/>
                </a:xfrm>
              </p:grpSpPr>
              <p:grpSp>
                <p:nvGrpSpPr>
                  <p:cNvPr id="136" name="Group 21">
                    <a:extLst>
                      <a:ext uri="{FF2B5EF4-FFF2-40B4-BE49-F238E27FC236}">
                        <a16:creationId xmlns:a16="http://schemas.microsoft.com/office/drawing/2014/main" id="{6441E496-4D56-74A3-1374-20EFB5E04FDC}"/>
                      </a:ext>
                    </a:extLst>
                  </p:cNvPr>
                  <p:cNvGrpSpPr/>
                  <p:nvPr/>
                </p:nvGrpSpPr>
                <p:grpSpPr>
                  <a:xfrm>
                    <a:off x="7010400" y="3505200"/>
                    <a:ext cx="376796" cy="372592"/>
                    <a:chOff x="7010400" y="3505200"/>
                    <a:chExt cx="376796" cy="372592"/>
                  </a:xfrm>
                </p:grpSpPr>
                <p:sp>
                  <p:nvSpPr>
                    <p:cNvPr id="138" name="Oval 119">
                      <a:extLst>
                        <a:ext uri="{FF2B5EF4-FFF2-40B4-BE49-F238E27FC236}">
                          <a16:creationId xmlns:a16="http://schemas.microsoft.com/office/drawing/2014/main" id="{6BD5BAF8-06F9-371F-055A-24AEA6EE950F}"/>
                        </a:ext>
                      </a:extLst>
                    </p:cNvPr>
                    <p:cNvSpPr/>
                    <p:nvPr/>
                  </p:nvSpPr>
                  <p:spPr>
                    <a:xfrm>
                      <a:off x="7239000" y="3505200"/>
                      <a:ext cx="71996" cy="71996"/>
                    </a:xfrm>
                    <a:prstGeom prst="ellipse">
                      <a:avLst/>
                    </a:prstGeom>
                    <a:solidFill>
                      <a:srgbClr val="A2A3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Oval 120">
                      <a:extLst>
                        <a:ext uri="{FF2B5EF4-FFF2-40B4-BE49-F238E27FC236}">
                          <a16:creationId xmlns:a16="http://schemas.microsoft.com/office/drawing/2014/main" id="{01178608-16C0-8491-22D6-01EBA8957144}"/>
                        </a:ext>
                      </a:extLst>
                    </p:cNvPr>
                    <p:cNvSpPr/>
                    <p:nvPr/>
                  </p:nvSpPr>
                  <p:spPr>
                    <a:xfrm>
                      <a:off x="7090804" y="3505200"/>
                      <a:ext cx="71996" cy="71996"/>
                    </a:xfrm>
                    <a:prstGeom prst="ellipse">
                      <a:avLst/>
                    </a:prstGeom>
                    <a:solidFill>
                      <a:srgbClr val="A2A3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Oval 121">
                      <a:extLst>
                        <a:ext uri="{FF2B5EF4-FFF2-40B4-BE49-F238E27FC236}">
                          <a16:creationId xmlns:a16="http://schemas.microsoft.com/office/drawing/2014/main" id="{C04F50F6-0414-C24F-A8F1-828004D4E0B6}"/>
                        </a:ext>
                      </a:extLst>
                    </p:cNvPr>
                    <p:cNvSpPr/>
                    <p:nvPr/>
                  </p:nvSpPr>
                  <p:spPr>
                    <a:xfrm>
                      <a:off x="7010400" y="3505200"/>
                      <a:ext cx="71996" cy="71996"/>
                    </a:xfrm>
                    <a:prstGeom prst="ellipse">
                      <a:avLst/>
                    </a:prstGeom>
                    <a:solidFill>
                      <a:srgbClr val="A2A3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Oval 122">
                      <a:extLst>
                        <a:ext uri="{FF2B5EF4-FFF2-40B4-BE49-F238E27FC236}">
                          <a16:creationId xmlns:a16="http://schemas.microsoft.com/office/drawing/2014/main" id="{6025B335-7E4F-F7CF-1F02-6692FE27970A}"/>
                        </a:ext>
                      </a:extLst>
                    </p:cNvPr>
                    <p:cNvSpPr/>
                    <p:nvPr/>
                  </p:nvSpPr>
                  <p:spPr>
                    <a:xfrm>
                      <a:off x="7162800" y="3657600"/>
                      <a:ext cx="71996" cy="71996"/>
                    </a:xfrm>
                    <a:prstGeom prst="ellipse">
                      <a:avLst/>
                    </a:prstGeom>
                    <a:solidFill>
                      <a:srgbClr val="A2A3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2" name="Oval 123">
                      <a:extLst>
                        <a:ext uri="{FF2B5EF4-FFF2-40B4-BE49-F238E27FC236}">
                          <a16:creationId xmlns:a16="http://schemas.microsoft.com/office/drawing/2014/main" id="{9E12C75E-205D-D37B-69DA-F525A0BDD10F}"/>
                        </a:ext>
                      </a:extLst>
                    </p:cNvPr>
                    <p:cNvSpPr/>
                    <p:nvPr/>
                  </p:nvSpPr>
                  <p:spPr>
                    <a:xfrm>
                      <a:off x="7315200" y="3653396"/>
                      <a:ext cx="71996" cy="71996"/>
                    </a:xfrm>
                    <a:prstGeom prst="ellipse">
                      <a:avLst/>
                    </a:prstGeom>
                    <a:solidFill>
                      <a:srgbClr val="A2A3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 name="Oval 124">
                      <a:extLst>
                        <a:ext uri="{FF2B5EF4-FFF2-40B4-BE49-F238E27FC236}">
                          <a16:creationId xmlns:a16="http://schemas.microsoft.com/office/drawing/2014/main" id="{A5F7EA95-31AD-C2FE-0CEC-DB65026AAE48}"/>
                        </a:ext>
                      </a:extLst>
                    </p:cNvPr>
                    <p:cNvSpPr/>
                    <p:nvPr/>
                  </p:nvSpPr>
                  <p:spPr>
                    <a:xfrm>
                      <a:off x="7162800" y="3805796"/>
                      <a:ext cx="71996" cy="71996"/>
                    </a:xfrm>
                    <a:prstGeom prst="ellipse">
                      <a:avLst/>
                    </a:prstGeom>
                    <a:solidFill>
                      <a:srgbClr val="A2A3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Oval 125">
                      <a:extLst>
                        <a:ext uri="{FF2B5EF4-FFF2-40B4-BE49-F238E27FC236}">
                          <a16:creationId xmlns:a16="http://schemas.microsoft.com/office/drawing/2014/main" id="{3B94645C-8BC6-B41C-20F6-AE386437739B}"/>
                        </a:ext>
                      </a:extLst>
                    </p:cNvPr>
                    <p:cNvSpPr/>
                    <p:nvPr/>
                  </p:nvSpPr>
                  <p:spPr>
                    <a:xfrm>
                      <a:off x="7086600" y="3581400"/>
                      <a:ext cx="71996" cy="71996"/>
                    </a:xfrm>
                    <a:prstGeom prst="ellipse">
                      <a:avLst/>
                    </a:prstGeom>
                    <a:solidFill>
                      <a:srgbClr val="A2A300">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7" name="Rectangle 59">
                    <a:extLst>
                      <a:ext uri="{FF2B5EF4-FFF2-40B4-BE49-F238E27FC236}">
                        <a16:creationId xmlns:a16="http://schemas.microsoft.com/office/drawing/2014/main" id="{5F047517-49C3-EF90-EC79-24241618F60A}"/>
                      </a:ext>
                    </a:extLst>
                  </p:cNvPr>
                  <p:cNvSpPr>
                    <a:spLocks noChangeAspect="1" noChangeArrowheads="1"/>
                  </p:cNvSpPr>
                  <p:nvPr/>
                </p:nvSpPr>
                <p:spPr bwMode="auto">
                  <a:xfrm>
                    <a:off x="6680330" y="3276600"/>
                    <a:ext cx="734301" cy="393196"/>
                  </a:xfrm>
                  <a:prstGeom prst="rect">
                    <a:avLst/>
                  </a:prstGeom>
                  <a:noFill/>
                  <a:ln>
                    <a:noFill/>
                  </a:ln>
                  <a:effectLst>
                    <a:prstShdw prst="shdw17" dist="17961" dir="2700000">
                      <a:srgbClr val="5C0000"/>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Arial"/>
                      </a:rPr>
                      <a:t>IFN-</a:t>
                    </a: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Symbol" charset="2"/>
                      </a:rPr>
                      <a:t>a</a:t>
                    </a:r>
                  </a:p>
                </p:txBody>
              </p:sp>
            </p:grpSp>
            <p:grpSp>
              <p:nvGrpSpPr>
                <p:cNvPr id="105" name="Group 24">
                  <a:extLst>
                    <a:ext uri="{FF2B5EF4-FFF2-40B4-BE49-F238E27FC236}">
                      <a16:creationId xmlns:a16="http://schemas.microsoft.com/office/drawing/2014/main" id="{FB919940-8C3B-6A6F-1B09-9E8F9C156FE8}"/>
                    </a:ext>
                  </a:extLst>
                </p:cNvPr>
                <p:cNvGrpSpPr/>
                <p:nvPr/>
              </p:nvGrpSpPr>
              <p:grpSpPr>
                <a:xfrm>
                  <a:off x="6934200" y="3810000"/>
                  <a:ext cx="1063111" cy="393196"/>
                  <a:chOff x="6553200" y="4191000"/>
                  <a:chExt cx="1063111" cy="393196"/>
                </a:xfrm>
              </p:grpSpPr>
              <p:sp>
                <p:nvSpPr>
                  <p:cNvPr id="127" name="Rectangle 59">
                    <a:extLst>
                      <a:ext uri="{FF2B5EF4-FFF2-40B4-BE49-F238E27FC236}">
                        <a16:creationId xmlns:a16="http://schemas.microsoft.com/office/drawing/2014/main" id="{FE55D2FE-A56D-F5A5-F037-7F80085835C1}"/>
                      </a:ext>
                    </a:extLst>
                  </p:cNvPr>
                  <p:cNvSpPr>
                    <a:spLocks noChangeAspect="1" noChangeArrowheads="1"/>
                  </p:cNvSpPr>
                  <p:nvPr/>
                </p:nvSpPr>
                <p:spPr bwMode="auto">
                  <a:xfrm>
                    <a:off x="6909755" y="4191000"/>
                    <a:ext cx="706556" cy="393196"/>
                  </a:xfrm>
                  <a:prstGeom prst="rect">
                    <a:avLst/>
                  </a:prstGeom>
                  <a:noFill/>
                  <a:ln>
                    <a:noFill/>
                  </a:ln>
                  <a:effectLst>
                    <a:prstShdw prst="shdw17" dist="17961" dir="2700000">
                      <a:srgbClr val="5C0000"/>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Arial"/>
                      </a:rPr>
                      <a:t>IL1-</a:t>
                    </a: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Symbol" charset="2"/>
                      </a:rPr>
                      <a:t>b</a:t>
                    </a:r>
                  </a:p>
                </p:txBody>
              </p:sp>
              <p:grpSp>
                <p:nvGrpSpPr>
                  <p:cNvPr id="128" name="Group 20">
                    <a:extLst>
                      <a:ext uri="{FF2B5EF4-FFF2-40B4-BE49-F238E27FC236}">
                        <a16:creationId xmlns:a16="http://schemas.microsoft.com/office/drawing/2014/main" id="{B120C461-38F0-44B2-D3B0-F459DD2E5B8C}"/>
                      </a:ext>
                    </a:extLst>
                  </p:cNvPr>
                  <p:cNvGrpSpPr/>
                  <p:nvPr/>
                </p:nvGrpSpPr>
                <p:grpSpPr>
                  <a:xfrm>
                    <a:off x="6553200" y="4191000"/>
                    <a:ext cx="376796" cy="300596"/>
                    <a:chOff x="7162800" y="4504208"/>
                    <a:chExt cx="376796" cy="300596"/>
                  </a:xfrm>
                </p:grpSpPr>
                <p:sp>
                  <p:nvSpPr>
                    <p:cNvPr id="129" name="Oval 128">
                      <a:extLst>
                        <a:ext uri="{FF2B5EF4-FFF2-40B4-BE49-F238E27FC236}">
                          <a16:creationId xmlns:a16="http://schemas.microsoft.com/office/drawing/2014/main" id="{7A6EEF76-8E91-E9DF-5749-C3C27616A0B4}"/>
                        </a:ext>
                      </a:extLst>
                    </p:cNvPr>
                    <p:cNvSpPr/>
                    <p:nvPr/>
                  </p:nvSpPr>
                  <p:spPr>
                    <a:xfrm>
                      <a:off x="7391400" y="4504208"/>
                      <a:ext cx="71996" cy="71996"/>
                    </a:xfrm>
                    <a:prstGeom prst="ellipse">
                      <a:avLst/>
                    </a:prstGeom>
                    <a:solidFill>
                      <a:schemeClr val="tx2">
                        <a:lumMod val="75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3473D737-FCBD-5DE3-4029-7FC15D18401A}"/>
                        </a:ext>
                      </a:extLst>
                    </p:cNvPr>
                    <p:cNvSpPr/>
                    <p:nvPr/>
                  </p:nvSpPr>
                  <p:spPr>
                    <a:xfrm>
                      <a:off x="7243204" y="4504208"/>
                      <a:ext cx="71996" cy="71996"/>
                    </a:xfrm>
                    <a:prstGeom prst="ellipse">
                      <a:avLst/>
                    </a:prstGeom>
                    <a:solidFill>
                      <a:schemeClr val="tx2">
                        <a:lumMod val="75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2FB2DCF7-D292-DA4E-B2ED-FA3864E0BDB3}"/>
                        </a:ext>
                      </a:extLst>
                    </p:cNvPr>
                    <p:cNvSpPr/>
                    <p:nvPr/>
                  </p:nvSpPr>
                  <p:spPr>
                    <a:xfrm>
                      <a:off x="7162800" y="4504208"/>
                      <a:ext cx="71996" cy="71996"/>
                    </a:xfrm>
                    <a:prstGeom prst="ellipse">
                      <a:avLst/>
                    </a:prstGeom>
                    <a:solidFill>
                      <a:schemeClr val="tx2">
                        <a:lumMod val="75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4B462F5F-F979-2368-EBD2-8604519DE38C}"/>
                        </a:ext>
                      </a:extLst>
                    </p:cNvPr>
                    <p:cNvSpPr/>
                    <p:nvPr/>
                  </p:nvSpPr>
                  <p:spPr>
                    <a:xfrm>
                      <a:off x="7315200" y="4656608"/>
                      <a:ext cx="71996" cy="71996"/>
                    </a:xfrm>
                    <a:prstGeom prst="ellipse">
                      <a:avLst/>
                    </a:prstGeom>
                    <a:solidFill>
                      <a:schemeClr val="tx2">
                        <a:lumMod val="75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2D789B93-0C13-AD7B-5A70-2BA6BF9E7E5A}"/>
                        </a:ext>
                      </a:extLst>
                    </p:cNvPr>
                    <p:cNvSpPr/>
                    <p:nvPr/>
                  </p:nvSpPr>
                  <p:spPr>
                    <a:xfrm>
                      <a:off x="7467600" y="4652404"/>
                      <a:ext cx="71996" cy="71996"/>
                    </a:xfrm>
                    <a:prstGeom prst="ellipse">
                      <a:avLst/>
                    </a:prstGeom>
                    <a:solidFill>
                      <a:schemeClr val="tx2">
                        <a:lumMod val="75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CFD4EE55-686F-2668-081C-2DCE8BA11939}"/>
                        </a:ext>
                      </a:extLst>
                    </p:cNvPr>
                    <p:cNvSpPr/>
                    <p:nvPr/>
                  </p:nvSpPr>
                  <p:spPr>
                    <a:xfrm>
                      <a:off x="7395604" y="4732808"/>
                      <a:ext cx="71996" cy="71996"/>
                    </a:xfrm>
                    <a:prstGeom prst="ellipse">
                      <a:avLst/>
                    </a:prstGeom>
                    <a:solidFill>
                      <a:schemeClr val="tx2">
                        <a:lumMod val="75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6E5C422D-D4A8-9133-53E6-252F339FCF10}"/>
                        </a:ext>
                      </a:extLst>
                    </p:cNvPr>
                    <p:cNvSpPr/>
                    <p:nvPr/>
                  </p:nvSpPr>
                  <p:spPr>
                    <a:xfrm>
                      <a:off x="7239000" y="4580408"/>
                      <a:ext cx="71996" cy="71996"/>
                    </a:xfrm>
                    <a:prstGeom prst="ellipse">
                      <a:avLst/>
                    </a:prstGeom>
                    <a:solidFill>
                      <a:schemeClr val="tx2">
                        <a:lumMod val="75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06" name="Group 25">
                  <a:extLst>
                    <a:ext uri="{FF2B5EF4-FFF2-40B4-BE49-F238E27FC236}">
                      <a16:creationId xmlns:a16="http://schemas.microsoft.com/office/drawing/2014/main" id="{A5A20909-EE08-5A51-E36A-DF622198E2A4}"/>
                    </a:ext>
                  </a:extLst>
                </p:cNvPr>
                <p:cNvGrpSpPr/>
                <p:nvPr/>
              </p:nvGrpSpPr>
              <p:grpSpPr>
                <a:xfrm>
                  <a:off x="6766773" y="4191000"/>
                  <a:ext cx="561669" cy="621797"/>
                  <a:chOff x="6385773" y="4572000"/>
                  <a:chExt cx="561669" cy="621797"/>
                </a:xfrm>
              </p:grpSpPr>
              <p:grpSp>
                <p:nvGrpSpPr>
                  <p:cNvPr id="118" name="Group 135">
                    <a:extLst>
                      <a:ext uri="{FF2B5EF4-FFF2-40B4-BE49-F238E27FC236}">
                        <a16:creationId xmlns:a16="http://schemas.microsoft.com/office/drawing/2014/main" id="{D727971B-ADD4-19D6-9B5A-EFE0D2946E63}"/>
                      </a:ext>
                    </a:extLst>
                  </p:cNvPr>
                  <p:cNvGrpSpPr/>
                  <p:nvPr/>
                </p:nvGrpSpPr>
                <p:grpSpPr>
                  <a:xfrm flipH="1">
                    <a:off x="6477000" y="4572000"/>
                    <a:ext cx="376796" cy="224396"/>
                    <a:chOff x="7162800" y="4504208"/>
                    <a:chExt cx="376796" cy="224396"/>
                  </a:xfrm>
                  <a:solidFill>
                    <a:schemeClr val="accent6">
                      <a:lumMod val="75000"/>
                    </a:schemeClr>
                  </a:solidFill>
                </p:grpSpPr>
                <p:sp>
                  <p:nvSpPr>
                    <p:cNvPr id="120" name="Oval 136">
                      <a:extLst>
                        <a:ext uri="{FF2B5EF4-FFF2-40B4-BE49-F238E27FC236}">
                          <a16:creationId xmlns:a16="http://schemas.microsoft.com/office/drawing/2014/main" id="{2999304C-5F03-F38A-4F6A-448411F51DC6}"/>
                        </a:ext>
                      </a:extLst>
                    </p:cNvPr>
                    <p:cNvSpPr/>
                    <p:nvPr/>
                  </p:nvSpPr>
                  <p:spPr>
                    <a:xfrm>
                      <a:off x="7391400" y="4504208"/>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Oval 137">
                      <a:extLst>
                        <a:ext uri="{FF2B5EF4-FFF2-40B4-BE49-F238E27FC236}">
                          <a16:creationId xmlns:a16="http://schemas.microsoft.com/office/drawing/2014/main" id="{D65FA286-61AE-4EAF-C3FF-ED009B4B8F6E}"/>
                        </a:ext>
                      </a:extLst>
                    </p:cNvPr>
                    <p:cNvSpPr/>
                    <p:nvPr/>
                  </p:nvSpPr>
                  <p:spPr>
                    <a:xfrm>
                      <a:off x="7243204" y="4504208"/>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Oval 138">
                      <a:extLst>
                        <a:ext uri="{FF2B5EF4-FFF2-40B4-BE49-F238E27FC236}">
                          <a16:creationId xmlns:a16="http://schemas.microsoft.com/office/drawing/2014/main" id="{60A2C7C4-EC97-1D9E-AA9D-CA609126F1BD}"/>
                        </a:ext>
                      </a:extLst>
                    </p:cNvPr>
                    <p:cNvSpPr/>
                    <p:nvPr/>
                  </p:nvSpPr>
                  <p:spPr>
                    <a:xfrm>
                      <a:off x="7162800" y="4504208"/>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Oval 139">
                      <a:extLst>
                        <a:ext uri="{FF2B5EF4-FFF2-40B4-BE49-F238E27FC236}">
                          <a16:creationId xmlns:a16="http://schemas.microsoft.com/office/drawing/2014/main" id="{4070D9CC-3B21-5A02-9439-5A4692DC3065}"/>
                        </a:ext>
                      </a:extLst>
                    </p:cNvPr>
                    <p:cNvSpPr/>
                    <p:nvPr/>
                  </p:nvSpPr>
                  <p:spPr>
                    <a:xfrm>
                      <a:off x="7315200" y="4656608"/>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Oval 140">
                      <a:extLst>
                        <a:ext uri="{FF2B5EF4-FFF2-40B4-BE49-F238E27FC236}">
                          <a16:creationId xmlns:a16="http://schemas.microsoft.com/office/drawing/2014/main" id="{557B34E3-E645-08BC-F822-1FEEC1868454}"/>
                        </a:ext>
                      </a:extLst>
                    </p:cNvPr>
                    <p:cNvSpPr/>
                    <p:nvPr/>
                  </p:nvSpPr>
                  <p:spPr>
                    <a:xfrm>
                      <a:off x="7467600" y="4652404"/>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Oval 141">
                      <a:extLst>
                        <a:ext uri="{FF2B5EF4-FFF2-40B4-BE49-F238E27FC236}">
                          <a16:creationId xmlns:a16="http://schemas.microsoft.com/office/drawing/2014/main" id="{6D5B2B4D-D6FF-D0BF-9723-B83084484552}"/>
                        </a:ext>
                      </a:extLst>
                    </p:cNvPr>
                    <p:cNvSpPr/>
                    <p:nvPr/>
                  </p:nvSpPr>
                  <p:spPr>
                    <a:xfrm>
                      <a:off x="7391400" y="4584612"/>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Oval 142">
                      <a:extLst>
                        <a:ext uri="{FF2B5EF4-FFF2-40B4-BE49-F238E27FC236}">
                          <a16:creationId xmlns:a16="http://schemas.microsoft.com/office/drawing/2014/main" id="{80E552FF-C1B5-FD1C-23FC-9471CFD0F48F}"/>
                        </a:ext>
                      </a:extLst>
                    </p:cNvPr>
                    <p:cNvSpPr/>
                    <p:nvPr/>
                  </p:nvSpPr>
                  <p:spPr>
                    <a:xfrm>
                      <a:off x="7239000" y="4580408"/>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9" name="Rectangle 59">
                    <a:extLst>
                      <a:ext uri="{FF2B5EF4-FFF2-40B4-BE49-F238E27FC236}">
                        <a16:creationId xmlns:a16="http://schemas.microsoft.com/office/drawing/2014/main" id="{BD73AA68-101C-3AA7-C4FD-FEE600B343BE}"/>
                      </a:ext>
                    </a:extLst>
                  </p:cNvPr>
                  <p:cNvSpPr>
                    <a:spLocks noChangeAspect="1" noChangeArrowheads="1"/>
                  </p:cNvSpPr>
                  <p:nvPr/>
                </p:nvSpPr>
                <p:spPr bwMode="auto">
                  <a:xfrm>
                    <a:off x="6385773" y="4800602"/>
                    <a:ext cx="561669" cy="393195"/>
                  </a:xfrm>
                  <a:prstGeom prst="rect">
                    <a:avLst/>
                  </a:prstGeom>
                  <a:noFill/>
                  <a:ln>
                    <a:noFill/>
                  </a:ln>
                  <a:effectLst>
                    <a:prstShdw prst="shdw17" dist="17961" dir="2700000">
                      <a:srgbClr val="5C0000"/>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Arial"/>
                      </a:rPr>
                      <a:t>IL6</a:t>
                    </a:r>
                    <a:endParaRPr kumimoji="0" lang="en-US" sz="700" b="1" i="0" u="none" strike="noStrike" kern="1200" cap="none" spc="0" normalizeH="0" baseline="0" noProof="0" dirty="0">
                      <a:ln>
                        <a:noFill/>
                      </a:ln>
                      <a:solidFill>
                        <a:prstClr val="black"/>
                      </a:solidFill>
                      <a:effectLst/>
                      <a:uLnTx/>
                      <a:uFillTx/>
                      <a:latin typeface="Calibri" panose="020F0502020204030204"/>
                      <a:ea typeface="+mn-ea"/>
                      <a:cs typeface="Symbol" charset="2"/>
                    </a:endParaRPr>
                  </a:p>
                </p:txBody>
              </p:sp>
            </p:grpSp>
            <p:grpSp>
              <p:nvGrpSpPr>
                <p:cNvPr id="107" name="Group 26">
                  <a:extLst>
                    <a:ext uri="{FF2B5EF4-FFF2-40B4-BE49-F238E27FC236}">
                      <a16:creationId xmlns:a16="http://schemas.microsoft.com/office/drawing/2014/main" id="{16BFF8E4-5A2E-D8BA-5B01-AF179A0E7F9E}"/>
                    </a:ext>
                  </a:extLst>
                </p:cNvPr>
                <p:cNvGrpSpPr/>
                <p:nvPr/>
              </p:nvGrpSpPr>
              <p:grpSpPr>
                <a:xfrm>
                  <a:off x="6991363" y="2286000"/>
                  <a:ext cx="666229" cy="601192"/>
                  <a:chOff x="6573474" y="2743200"/>
                  <a:chExt cx="661322" cy="601192"/>
                </a:xfrm>
              </p:grpSpPr>
              <p:grpSp>
                <p:nvGrpSpPr>
                  <p:cNvPr id="109" name="Group 148">
                    <a:extLst>
                      <a:ext uri="{FF2B5EF4-FFF2-40B4-BE49-F238E27FC236}">
                        <a16:creationId xmlns:a16="http://schemas.microsoft.com/office/drawing/2014/main" id="{DBB2DB05-F362-FAD6-04C9-46679F0159D2}"/>
                      </a:ext>
                    </a:extLst>
                  </p:cNvPr>
                  <p:cNvGrpSpPr/>
                  <p:nvPr/>
                </p:nvGrpSpPr>
                <p:grpSpPr>
                  <a:xfrm>
                    <a:off x="6858000" y="2971800"/>
                    <a:ext cx="376796" cy="372592"/>
                    <a:chOff x="7010400" y="3505200"/>
                    <a:chExt cx="376796" cy="372592"/>
                  </a:xfrm>
                  <a:solidFill>
                    <a:srgbClr val="901018"/>
                  </a:solidFill>
                </p:grpSpPr>
                <p:sp>
                  <p:nvSpPr>
                    <p:cNvPr id="111" name="Oval 150">
                      <a:extLst>
                        <a:ext uri="{FF2B5EF4-FFF2-40B4-BE49-F238E27FC236}">
                          <a16:creationId xmlns:a16="http://schemas.microsoft.com/office/drawing/2014/main" id="{3CF0AB44-8482-3B94-E7C2-6EBCA31AA261}"/>
                        </a:ext>
                      </a:extLst>
                    </p:cNvPr>
                    <p:cNvSpPr/>
                    <p:nvPr/>
                  </p:nvSpPr>
                  <p:spPr>
                    <a:xfrm>
                      <a:off x="7239000" y="3505200"/>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Oval 151">
                      <a:extLst>
                        <a:ext uri="{FF2B5EF4-FFF2-40B4-BE49-F238E27FC236}">
                          <a16:creationId xmlns:a16="http://schemas.microsoft.com/office/drawing/2014/main" id="{F8673338-965A-E134-6CCD-0543F1A50BF8}"/>
                        </a:ext>
                      </a:extLst>
                    </p:cNvPr>
                    <p:cNvSpPr/>
                    <p:nvPr/>
                  </p:nvSpPr>
                  <p:spPr>
                    <a:xfrm>
                      <a:off x="7090804" y="3505200"/>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Oval 152">
                      <a:extLst>
                        <a:ext uri="{FF2B5EF4-FFF2-40B4-BE49-F238E27FC236}">
                          <a16:creationId xmlns:a16="http://schemas.microsoft.com/office/drawing/2014/main" id="{C451D2A9-2D09-B336-BDE9-B9A30A2EC5A4}"/>
                        </a:ext>
                      </a:extLst>
                    </p:cNvPr>
                    <p:cNvSpPr/>
                    <p:nvPr/>
                  </p:nvSpPr>
                  <p:spPr>
                    <a:xfrm>
                      <a:off x="7010400" y="3505200"/>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Oval 153">
                      <a:extLst>
                        <a:ext uri="{FF2B5EF4-FFF2-40B4-BE49-F238E27FC236}">
                          <a16:creationId xmlns:a16="http://schemas.microsoft.com/office/drawing/2014/main" id="{3D93344D-C69A-70EE-FB7E-7B4D35A31E81}"/>
                        </a:ext>
                      </a:extLst>
                    </p:cNvPr>
                    <p:cNvSpPr/>
                    <p:nvPr/>
                  </p:nvSpPr>
                  <p:spPr>
                    <a:xfrm>
                      <a:off x="7162800" y="3657600"/>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Oval 154">
                      <a:extLst>
                        <a:ext uri="{FF2B5EF4-FFF2-40B4-BE49-F238E27FC236}">
                          <a16:creationId xmlns:a16="http://schemas.microsoft.com/office/drawing/2014/main" id="{ED3854AA-98DA-CA72-96F6-732D0D51E615}"/>
                        </a:ext>
                      </a:extLst>
                    </p:cNvPr>
                    <p:cNvSpPr/>
                    <p:nvPr/>
                  </p:nvSpPr>
                  <p:spPr>
                    <a:xfrm>
                      <a:off x="7315200" y="3653396"/>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Oval 155">
                      <a:extLst>
                        <a:ext uri="{FF2B5EF4-FFF2-40B4-BE49-F238E27FC236}">
                          <a16:creationId xmlns:a16="http://schemas.microsoft.com/office/drawing/2014/main" id="{7B455DFC-DE06-84A3-87F8-42ECABC6B2A4}"/>
                        </a:ext>
                      </a:extLst>
                    </p:cNvPr>
                    <p:cNvSpPr/>
                    <p:nvPr/>
                  </p:nvSpPr>
                  <p:spPr>
                    <a:xfrm>
                      <a:off x="7162800" y="3805796"/>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Oval 156">
                      <a:extLst>
                        <a:ext uri="{FF2B5EF4-FFF2-40B4-BE49-F238E27FC236}">
                          <a16:creationId xmlns:a16="http://schemas.microsoft.com/office/drawing/2014/main" id="{799F64AD-8C16-44E4-E3C4-DACFD8C4B9DE}"/>
                        </a:ext>
                      </a:extLst>
                    </p:cNvPr>
                    <p:cNvSpPr/>
                    <p:nvPr/>
                  </p:nvSpPr>
                  <p:spPr>
                    <a:xfrm>
                      <a:off x="7086600" y="3581400"/>
                      <a:ext cx="71996" cy="7199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0" name="Rectangle 59">
                    <a:extLst>
                      <a:ext uri="{FF2B5EF4-FFF2-40B4-BE49-F238E27FC236}">
                        <a16:creationId xmlns:a16="http://schemas.microsoft.com/office/drawing/2014/main" id="{2F013E99-09A1-16A7-96C7-6C50D65C6A63}"/>
                      </a:ext>
                    </a:extLst>
                  </p:cNvPr>
                  <p:cNvSpPr>
                    <a:spLocks noChangeAspect="1" noChangeArrowheads="1"/>
                  </p:cNvSpPr>
                  <p:nvPr/>
                </p:nvSpPr>
                <p:spPr bwMode="auto">
                  <a:xfrm>
                    <a:off x="6573474" y="2743200"/>
                    <a:ext cx="643212" cy="393196"/>
                  </a:xfrm>
                  <a:prstGeom prst="rect">
                    <a:avLst/>
                  </a:prstGeom>
                  <a:noFill/>
                  <a:ln>
                    <a:noFill/>
                  </a:ln>
                  <a:effectLst>
                    <a:prstShdw prst="shdw17" dist="17961" dir="2700000">
                      <a:srgbClr val="5C0000"/>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Arial"/>
                      </a:rPr>
                      <a:t>IL12</a:t>
                    </a:r>
                    <a:endParaRPr kumimoji="0" lang="en-US" sz="700" b="1" i="0" u="none" strike="noStrike" kern="1200" cap="none" spc="0" normalizeH="0" baseline="0" noProof="0" dirty="0">
                      <a:ln>
                        <a:noFill/>
                      </a:ln>
                      <a:solidFill>
                        <a:prstClr val="black"/>
                      </a:solidFill>
                      <a:effectLst/>
                      <a:uLnTx/>
                      <a:uFillTx/>
                      <a:latin typeface="Calibri" panose="020F0502020204030204"/>
                      <a:ea typeface="+mn-ea"/>
                      <a:cs typeface="Symbol" charset="2"/>
                    </a:endParaRPr>
                  </a:p>
                </p:txBody>
              </p:sp>
            </p:grpSp>
            <p:sp>
              <p:nvSpPr>
                <p:cNvPr id="108" name="TextBox 83">
                  <a:extLst>
                    <a:ext uri="{FF2B5EF4-FFF2-40B4-BE49-F238E27FC236}">
                      <a16:creationId xmlns:a16="http://schemas.microsoft.com/office/drawing/2014/main" id="{CC2003D4-28EA-2EA0-4B8C-E4B554B17ED2}"/>
                    </a:ext>
                  </a:extLst>
                </p:cNvPr>
                <p:cNvSpPr txBox="1">
                  <a:spLocks noChangeArrowheads="1"/>
                </p:cNvSpPr>
                <p:nvPr/>
              </p:nvSpPr>
              <p:spPr bwMode="auto">
                <a:xfrm>
                  <a:off x="6918868" y="1776624"/>
                  <a:ext cx="1762544" cy="604917"/>
                </a:xfrm>
                <a:prstGeom prst="rect">
                  <a:avLst/>
                </a:prstGeom>
                <a:noFill/>
                <a:ln>
                  <a:noFill/>
                </a:ln>
              </p:spPr>
              <p:txBody>
                <a:bodyPr wrap="square" l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0"/>
                      <a:cs typeface="Arial"/>
                    </a:rPr>
                    <a:t>IFNs and other antiviral cytokines</a:t>
                  </a:r>
                </a:p>
              </p:txBody>
            </p:sp>
          </p:grpSp>
          <p:grpSp>
            <p:nvGrpSpPr>
              <p:cNvPr id="90" name="Group 9">
                <a:extLst>
                  <a:ext uri="{FF2B5EF4-FFF2-40B4-BE49-F238E27FC236}">
                    <a16:creationId xmlns:a16="http://schemas.microsoft.com/office/drawing/2014/main" id="{24E70BA5-141A-D083-611C-A5E8C220F400}"/>
                  </a:ext>
                </a:extLst>
              </p:cNvPr>
              <p:cNvGrpSpPr>
                <a:grpSpLocks/>
              </p:cNvGrpSpPr>
              <p:nvPr/>
            </p:nvGrpSpPr>
            <p:grpSpPr bwMode="auto">
              <a:xfrm>
                <a:off x="7753919" y="2915471"/>
                <a:ext cx="1164074" cy="1239357"/>
                <a:chOff x="3115557" y="5078711"/>
                <a:chExt cx="1552009" cy="1652034"/>
              </a:xfrm>
            </p:grpSpPr>
            <p:grpSp>
              <p:nvGrpSpPr>
                <p:cNvPr id="91" name="Group 8">
                  <a:extLst>
                    <a:ext uri="{FF2B5EF4-FFF2-40B4-BE49-F238E27FC236}">
                      <a16:creationId xmlns:a16="http://schemas.microsoft.com/office/drawing/2014/main" id="{AD81D436-61C4-1EE2-E8D7-5CA982E763A7}"/>
                    </a:ext>
                  </a:extLst>
                </p:cNvPr>
                <p:cNvGrpSpPr>
                  <a:grpSpLocks/>
                </p:cNvGrpSpPr>
                <p:nvPr/>
              </p:nvGrpSpPr>
              <p:grpSpPr bwMode="auto">
                <a:xfrm>
                  <a:off x="3566170" y="5078711"/>
                  <a:ext cx="827821" cy="976572"/>
                  <a:chOff x="3668415" y="5078711"/>
                  <a:chExt cx="827821" cy="976572"/>
                </a:xfrm>
              </p:grpSpPr>
              <p:grpSp>
                <p:nvGrpSpPr>
                  <p:cNvPr id="93" name="Group 19">
                    <a:extLst>
                      <a:ext uri="{FF2B5EF4-FFF2-40B4-BE49-F238E27FC236}">
                        <a16:creationId xmlns:a16="http://schemas.microsoft.com/office/drawing/2014/main" id="{519142F8-027A-6C21-461A-4BB1AF0B7692}"/>
                      </a:ext>
                    </a:extLst>
                  </p:cNvPr>
                  <p:cNvGrpSpPr>
                    <a:grpSpLocks noChangeAspect="1"/>
                  </p:cNvGrpSpPr>
                  <p:nvPr/>
                </p:nvGrpSpPr>
                <p:grpSpPr bwMode="auto">
                  <a:xfrm>
                    <a:off x="3668415" y="5078711"/>
                    <a:ext cx="827821" cy="976572"/>
                    <a:chOff x="4498451" y="5471569"/>
                    <a:chExt cx="463705" cy="547078"/>
                  </a:xfrm>
                </p:grpSpPr>
                <p:pic>
                  <p:nvPicPr>
                    <p:cNvPr id="95" name="Picture 26">
                      <a:extLst>
                        <a:ext uri="{FF2B5EF4-FFF2-40B4-BE49-F238E27FC236}">
                          <a16:creationId xmlns:a16="http://schemas.microsoft.com/office/drawing/2014/main" id="{2231DE5F-519E-A427-6D33-20F026A33DA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6038" r="7924" b="1923"/>
                    <a:stretch>
                      <a:fillRect/>
                    </a:stretch>
                  </p:blipFill>
                  <p:spPr bwMode="auto">
                    <a:xfrm>
                      <a:off x="4498451" y="5617593"/>
                      <a:ext cx="398142" cy="401054"/>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96" name="Rectangle 80">
                      <a:extLst>
                        <a:ext uri="{FF2B5EF4-FFF2-40B4-BE49-F238E27FC236}">
                          <a16:creationId xmlns:a16="http://schemas.microsoft.com/office/drawing/2014/main" id="{8799E12E-B665-5010-FC8D-A159F0301D19}"/>
                        </a:ext>
                      </a:extLst>
                    </p:cNvPr>
                    <p:cNvSpPr>
                      <a:spLocks noChangeArrowheads="1"/>
                    </p:cNvSpPr>
                    <p:nvPr/>
                  </p:nvSpPr>
                  <p:spPr bwMode="auto">
                    <a:xfrm>
                      <a:off x="4830859" y="5769138"/>
                      <a:ext cx="131600" cy="80018"/>
                    </a:xfrm>
                    <a:prstGeom prst="rect">
                      <a:avLst/>
                    </a:prstGeom>
                    <a:noFill/>
                    <a:ln>
                      <a:noFill/>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97" name="Rectangle 96">
                      <a:extLst>
                        <a:ext uri="{FF2B5EF4-FFF2-40B4-BE49-F238E27FC236}">
                          <a16:creationId xmlns:a16="http://schemas.microsoft.com/office/drawing/2014/main" id="{EB51EAEF-3DFA-2A05-D7BA-B3E56E20D2B8}"/>
                        </a:ext>
                      </a:extLst>
                    </p:cNvPr>
                    <p:cNvSpPr>
                      <a:spLocks noChangeArrowheads="1"/>
                    </p:cNvSpPr>
                    <p:nvPr/>
                  </p:nvSpPr>
                  <p:spPr bwMode="auto">
                    <a:xfrm>
                      <a:off x="4636127" y="5471295"/>
                      <a:ext cx="129822" cy="88908"/>
                    </a:xfrm>
                    <a:prstGeom prst="rect">
                      <a:avLst/>
                    </a:prstGeom>
                    <a:noFill/>
                    <a:ln>
                      <a:noFill/>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98" name="AutoShape 88">
                      <a:extLst>
                        <a:ext uri="{FF2B5EF4-FFF2-40B4-BE49-F238E27FC236}">
                          <a16:creationId xmlns:a16="http://schemas.microsoft.com/office/drawing/2014/main" id="{ECEE770A-3D1F-19D4-DEC4-0DEA20CC5E52}"/>
                        </a:ext>
                      </a:extLst>
                    </p:cNvPr>
                    <p:cNvSpPr>
                      <a:spLocks noChangeAspect="1" noChangeArrowheads="1"/>
                    </p:cNvSpPr>
                    <p:nvPr/>
                  </p:nvSpPr>
                  <p:spPr bwMode="auto">
                    <a:xfrm rot="20713462" flipH="1">
                      <a:off x="4617453" y="5498856"/>
                      <a:ext cx="32011" cy="172482"/>
                    </a:xfrm>
                    <a:prstGeom prst="roundRect">
                      <a:avLst>
                        <a:gd name="adj" fmla="val 16667"/>
                      </a:avLst>
                    </a:prstGeom>
                    <a:gradFill rotWithShape="1">
                      <a:gsLst>
                        <a:gs pos="0">
                          <a:srgbClr val="008000"/>
                        </a:gs>
                        <a:gs pos="100000">
                          <a:schemeClr val="bg1"/>
                        </a:gs>
                      </a:gsLst>
                      <a:lin ang="2700000" scaled="1"/>
                    </a:gradFill>
                    <a:ln w="3175">
                      <a:solidFill>
                        <a:schemeClr val="tx1"/>
                      </a:solidFill>
                      <a:round/>
                      <a:headEnd/>
                      <a:tailEnd/>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99" name="AutoShape 89">
                      <a:extLst>
                        <a:ext uri="{FF2B5EF4-FFF2-40B4-BE49-F238E27FC236}">
                          <a16:creationId xmlns:a16="http://schemas.microsoft.com/office/drawing/2014/main" id="{A60BD64A-3133-2ABF-A8D1-4FCFE6036EE3}"/>
                        </a:ext>
                      </a:extLst>
                    </p:cNvPr>
                    <p:cNvSpPr>
                      <a:spLocks noChangeAspect="1" noChangeArrowheads="1"/>
                    </p:cNvSpPr>
                    <p:nvPr/>
                  </p:nvSpPr>
                  <p:spPr bwMode="auto">
                    <a:xfrm rot="693607">
                      <a:off x="4759723" y="5497078"/>
                      <a:ext cx="30232" cy="171594"/>
                    </a:xfrm>
                    <a:prstGeom prst="roundRect">
                      <a:avLst>
                        <a:gd name="adj" fmla="val 16667"/>
                      </a:avLst>
                    </a:prstGeom>
                    <a:gradFill rotWithShape="1">
                      <a:gsLst>
                        <a:gs pos="0">
                          <a:srgbClr val="008000"/>
                        </a:gs>
                        <a:gs pos="100000">
                          <a:schemeClr val="bg1"/>
                        </a:gs>
                      </a:gsLst>
                      <a:lin ang="2700000" scaled="1"/>
                    </a:gradFill>
                    <a:ln w="3175">
                      <a:solidFill>
                        <a:schemeClr val="tx1"/>
                      </a:solidFill>
                      <a:round/>
                      <a:headEnd/>
                      <a:tailEnd/>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grpSp>
              <p:sp>
                <p:nvSpPr>
                  <p:cNvPr id="94" name="Rectangle 59">
                    <a:extLst>
                      <a:ext uri="{FF2B5EF4-FFF2-40B4-BE49-F238E27FC236}">
                        <a16:creationId xmlns:a16="http://schemas.microsoft.com/office/drawing/2014/main" id="{0CA3614C-36BF-B340-D723-34F3A9CE79B8}"/>
                      </a:ext>
                    </a:extLst>
                  </p:cNvPr>
                  <p:cNvSpPr>
                    <a:spLocks noChangeArrowheads="1"/>
                  </p:cNvSpPr>
                  <p:nvPr/>
                </p:nvSpPr>
                <p:spPr bwMode="auto">
                  <a:xfrm>
                    <a:off x="3771019" y="5525776"/>
                    <a:ext cx="530814" cy="362853"/>
                  </a:xfrm>
                  <a:prstGeom prst="rect">
                    <a:avLst/>
                  </a:prstGeom>
                  <a:noFill/>
                  <a:ln>
                    <a:noFill/>
                  </a:ln>
                  <a:effectLst>
                    <a:prstShdw prst="shdw17" dist="17961" dir="2700000">
                      <a:srgbClr val="5C0000"/>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rPr>
                      <a:t>CD8+ </a:t>
                    </a:r>
                  </a:p>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rPr>
                      <a:t>T cell</a:t>
                    </a:r>
                  </a:p>
                </p:txBody>
              </p:sp>
            </p:grpSp>
            <p:sp>
              <p:nvSpPr>
                <p:cNvPr id="92" name="Rectangle 91">
                  <a:extLst>
                    <a:ext uri="{FF2B5EF4-FFF2-40B4-BE49-F238E27FC236}">
                      <a16:creationId xmlns:a16="http://schemas.microsoft.com/office/drawing/2014/main" id="{6F2D6C7D-E18C-BC4F-2002-C63A068CDF11}"/>
                    </a:ext>
                  </a:extLst>
                </p:cNvPr>
                <p:cNvSpPr/>
                <p:nvPr/>
              </p:nvSpPr>
              <p:spPr bwMode="auto">
                <a:xfrm>
                  <a:off x="3115557" y="6125990"/>
                  <a:ext cx="1552009" cy="604755"/>
                </a:xfrm>
                <a:prstGeom prst="rect">
                  <a:avLst/>
                </a:prstGeom>
                <a:solidFill>
                  <a:srgbClr val="EEEEEE"/>
                </a:solidFill>
              </p:spPr>
              <p:txBody>
                <a:bodyPr wrap="squar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Arial"/>
                    </a:rPr>
                    <a:t>T-cell  cytokine response</a:t>
                  </a:r>
                </a:p>
              </p:txBody>
            </p:sp>
          </p:grpSp>
        </p:grpSp>
        <p:grpSp>
          <p:nvGrpSpPr>
            <p:cNvPr id="44" name="Group 28">
              <a:extLst>
                <a:ext uri="{FF2B5EF4-FFF2-40B4-BE49-F238E27FC236}">
                  <a16:creationId xmlns:a16="http://schemas.microsoft.com/office/drawing/2014/main" id="{9A5021A5-5645-8119-5AA3-0D59D2C71374}"/>
                </a:ext>
              </a:extLst>
            </p:cNvPr>
            <p:cNvGrpSpPr/>
            <p:nvPr/>
          </p:nvGrpSpPr>
          <p:grpSpPr>
            <a:xfrm>
              <a:off x="3998177" y="4736681"/>
              <a:ext cx="3793142" cy="1750472"/>
              <a:chOff x="2273597" y="4759687"/>
              <a:chExt cx="4435868" cy="2047076"/>
            </a:xfrm>
          </p:grpSpPr>
          <p:pic>
            <p:nvPicPr>
              <p:cNvPr id="50" name="Picture 58">
                <a:extLst>
                  <a:ext uri="{FF2B5EF4-FFF2-40B4-BE49-F238E27FC236}">
                    <a16:creationId xmlns:a16="http://schemas.microsoft.com/office/drawing/2014/main" id="{D0E8C144-9B9F-2595-88D3-0C979C28B06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027721" y="4844001"/>
                <a:ext cx="539781" cy="490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1" name="Group 170">
                <a:extLst>
                  <a:ext uri="{FF2B5EF4-FFF2-40B4-BE49-F238E27FC236}">
                    <a16:creationId xmlns:a16="http://schemas.microsoft.com/office/drawing/2014/main" id="{687445DF-7F4C-E161-014F-16B1D8394411}"/>
                  </a:ext>
                </a:extLst>
              </p:cNvPr>
              <p:cNvGrpSpPr>
                <a:grpSpLocks noChangeAspect="1"/>
              </p:cNvGrpSpPr>
              <p:nvPr/>
            </p:nvGrpSpPr>
            <p:grpSpPr bwMode="auto">
              <a:xfrm>
                <a:off x="4014714" y="4849297"/>
                <a:ext cx="574708" cy="447662"/>
                <a:chOff x="2444" y="2210"/>
                <a:chExt cx="556" cy="431"/>
              </a:xfrm>
            </p:grpSpPr>
            <p:pic>
              <p:nvPicPr>
                <p:cNvPr id="81" name="Picture 63">
                  <a:extLst>
                    <a:ext uri="{FF2B5EF4-FFF2-40B4-BE49-F238E27FC236}">
                      <a16:creationId xmlns:a16="http://schemas.microsoft.com/office/drawing/2014/main" id="{EF65EDFD-F32A-249B-A56F-2B3D9F8598E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l="61290" r="3114" b="55061"/>
                <a:stretch>
                  <a:fillRect/>
                </a:stretch>
              </p:blipFill>
              <p:spPr bwMode="auto">
                <a:xfrm>
                  <a:off x="2831" y="2245"/>
                  <a:ext cx="169"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63">
                  <a:extLst>
                    <a:ext uri="{FF2B5EF4-FFF2-40B4-BE49-F238E27FC236}">
                      <a16:creationId xmlns:a16="http://schemas.microsoft.com/office/drawing/2014/main" id="{18973EB0-0154-8B19-ADF1-A71C20DB527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l="61290" r="3114" b="55061"/>
                <a:stretch>
                  <a:fillRect/>
                </a:stretch>
              </p:blipFill>
              <p:spPr bwMode="auto">
                <a:xfrm>
                  <a:off x="2655" y="2413"/>
                  <a:ext cx="169"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63">
                  <a:extLst>
                    <a:ext uri="{FF2B5EF4-FFF2-40B4-BE49-F238E27FC236}">
                      <a16:creationId xmlns:a16="http://schemas.microsoft.com/office/drawing/2014/main" id="{3604EF20-83AE-5909-DFB2-A0C9CCE3E85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l="61290" r="3114" b="55061"/>
                <a:stretch>
                  <a:fillRect/>
                </a:stretch>
              </p:blipFill>
              <p:spPr bwMode="auto">
                <a:xfrm>
                  <a:off x="2476" y="2250"/>
                  <a:ext cx="169"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63">
                  <a:extLst>
                    <a:ext uri="{FF2B5EF4-FFF2-40B4-BE49-F238E27FC236}">
                      <a16:creationId xmlns:a16="http://schemas.microsoft.com/office/drawing/2014/main" id="{74B469BD-85B7-09DB-4C24-AB824BA9E0F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l="61290" r="3114" b="55061"/>
                <a:stretch>
                  <a:fillRect/>
                </a:stretch>
              </p:blipFill>
              <p:spPr bwMode="auto">
                <a:xfrm>
                  <a:off x="2656" y="2210"/>
                  <a:ext cx="169"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 name="Rectangle 175">
                  <a:extLst>
                    <a:ext uri="{FF2B5EF4-FFF2-40B4-BE49-F238E27FC236}">
                      <a16:creationId xmlns:a16="http://schemas.microsoft.com/office/drawing/2014/main" id="{8B8709E7-67C9-5474-130C-B385B621E842}"/>
                    </a:ext>
                  </a:extLst>
                </p:cNvPr>
                <p:cNvSpPr>
                  <a:spLocks noChangeArrowheads="1"/>
                </p:cNvSpPr>
                <p:nvPr/>
              </p:nvSpPr>
              <p:spPr bwMode="auto">
                <a:xfrm>
                  <a:off x="2444" y="2429"/>
                  <a:ext cx="55" cy="55"/>
                </a:xfrm>
                <a:prstGeom prst="rect">
                  <a:avLst/>
                </a:prstGeom>
                <a:solidFill>
                  <a:schemeClr val="bg1"/>
                </a:solidFill>
                <a:ln>
                  <a:noFill/>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86" name="Rectangle 176">
                  <a:extLst>
                    <a:ext uri="{FF2B5EF4-FFF2-40B4-BE49-F238E27FC236}">
                      <a16:creationId xmlns:a16="http://schemas.microsoft.com/office/drawing/2014/main" id="{74D85E05-1CD2-F8E0-D0D0-0C08CCA1C825}"/>
                    </a:ext>
                  </a:extLst>
                </p:cNvPr>
                <p:cNvSpPr>
                  <a:spLocks noChangeArrowheads="1"/>
                </p:cNvSpPr>
                <p:nvPr/>
              </p:nvSpPr>
              <p:spPr bwMode="auto">
                <a:xfrm>
                  <a:off x="2615" y="2585"/>
                  <a:ext cx="54" cy="70"/>
                </a:xfrm>
                <a:prstGeom prst="rect">
                  <a:avLst/>
                </a:prstGeom>
                <a:solidFill>
                  <a:schemeClr val="bg1"/>
                </a:solidFill>
                <a:ln>
                  <a:noFill/>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87" name="Rectangle 177">
                  <a:extLst>
                    <a:ext uri="{FF2B5EF4-FFF2-40B4-BE49-F238E27FC236}">
                      <a16:creationId xmlns:a16="http://schemas.microsoft.com/office/drawing/2014/main" id="{57EFF22A-14A2-4489-0EE8-F0FBA02FB380}"/>
                    </a:ext>
                  </a:extLst>
                </p:cNvPr>
                <p:cNvSpPr>
                  <a:spLocks noChangeArrowheads="1"/>
                </p:cNvSpPr>
                <p:nvPr/>
              </p:nvSpPr>
              <p:spPr bwMode="auto">
                <a:xfrm>
                  <a:off x="2644" y="2397"/>
                  <a:ext cx="55" cy="52"/>
                </a:xfrm>
                <a:prstGeom prst="rect">
                  <a:avLst/>
                </a:prstGeom>
                <a:solidFill>
                  <a:schemeClr val="bg1"/>
                </a:solidFill>
                <a:ln>
                  <a:noFill/>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88" name="Rectangle 178">
                  <a:extLst>
                    <a:ext uri="{FF2B5EF4-FFF2-40B4-BE49-F238E27FC236}">
                      <a16:creationId xmlns:a16="http://schemas.microsoft.com/office/drawing/2014/main" id="{C91476C3-FC60-E9A3-23AB-F5B6C3D22740}"/>
                    </a:ext>
                  </a:extLst>
                </p:cNvPr>
                <p:cNvSpPr>
                  <a:spLocks noChangeArrowheads="1"/>
                </p:cNvSpPr>
                <p:nvPr/>
              </p:nvSpPr>
              <p:spPr bwMode="auto">
                <a:xfrm>
                  <a:off x="2804" y="2424"/>
                  <a:ext cx="60" cy="55"/>
                </a:xfrm>
                <a:prstGeom prst="rect">
                  <a:avLst/>
                </a:prstGeom>
                <a:solidFill>
                  <a:schemeClr val="bg1"/>
                </a:solidFill>
                <a:ln>
                  <a:noFill/>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grpSp>
          <p:pic>
            <p:nvPicPr>
              <p:cNvPr id="52" name="Picture 58">
                <a:extLst>
                  <a:ext uri="{FF2B5EF4-FFF2-40B4-BE49-F238E27FC236}">
                    <a16:creationId xmlns:a16="http://schemas.microsoft.com/office/drawing/2014/main" id="{A12BA375-81C7-E161-58B5-33B36FD0B0E2}"/>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635768" y="4844001"/>
                <a:ext cx="539781" cy="492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TextBox 83">
                <a:extLst>
                  <a:ext uri="{FF2B5EF4-FFF2-40B4-BE49-F238E27FC236}">
                    <a16:creationId xmlns:a16="http://schemas.microsoft.com/office/drawing/2014/main" id="{5ACF94C6-6EAE-0244-AF06-EB28AD5E82B8}"/>
                  </a:ext>
                </a:extLst>
              </p:cNvPr>
              <p:cNvSpPr txBox="1">
                <a:spLocks noChangeArrowheads="1"/>
              </p:cNvSpPr>
              <p:nvPr/>
            </p:nvSpPr>
            <p:spPr bwMode="auto">
              <a:xfrm>
                <a:off x="2273597" y="4759687"/>
                <a:ext cx="1899757" cy="604915"/>
              </a:xfrm>
              <a:prstGeom prst="rect">
                <a:avLst/>
              </a:prstGeom>
              <a:noFill/>
              <a:ln>
                <a:noFill/>
              </a:ln>
            </p:spPr>
            <p:txBody>
              <a:bodyPr wrap="square" l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0"/>
                    <a:cs typeface="Arial"/>
                  </a:rPr>
                  <a:t>“exhaustion”</a:t>
                </a:r>
              </a:p>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0"/>
                    <a:cs typeface="Arial"/>
                  </a:rPr>
                  <a:t>“high antigen load”</a:t>
                </a:r>
              </a:p>
            </p:txBody>
          </p:sp>
          <p:grpSp>
            <p:nvGrpSpPr>
              <p:cNvPr id="54" name="Group 9">
                <a:extLst>
                  <a:ext uri="{FF2B5EF4-FFF2-40B4-BE49-F238E27FC236}">
                    <a16:creationId xmlns:a16="http://schemas.microsoft.com/office/drawing/2014/main" id="{46E016A8-086C-D5A9-A0D8-E507C514B89C}"/>
                  </a:ext>
                </a:extLst>
              </p:cNvPr>
              <p:cNvGrpSpPr>
                <a:grpSpLocks/>
              </p:cNvGrpSpPr>
              <p:nvPr/>
            </p:nvGrpSpPr>
            <p:grpSpPr bwMode="auto">
              <a:xfrm>
                <a:off x="3659619" y="5224965"/>
                <a:ext cx="1598553" cy="1569881"/>
                <a:chOff x="3243912" y="5078711"/>
                <a:chExt cx="1598461" cy="1569459"/>
              </a:xfrm>
            </p:grpSpPr>
            <p:grpSp>
              <p:nvGrpSpPr>
                <p:cNvPr id="71" name="Group 8">
                  <a:extLst>
                    <a:ext uri="{FF2B5EF4-FFF2-40B4-BE49-F238E27FC236}">
                      <a16:creationId xmlns:a16="http://schemas.microsoft.com/office/drawing/2014/main" id="{0691D108-F991-F1BE-6154-35386376BF29}"/>
                    </a:ext>
                  </a:extLst>
                </p:cNvPr>
                <p:cNvGrpSpPr>
                  <a:grpSpLocks/>
                </p:cNvGrpSpPr>
                <p:nvPr/>
              </p:nvGrpSpPr>
              <p:grpSpPr bwMode="auto">
                <a:xfrm>
                  <a:off x="3566170" y="5078711"/>
                  <a:ext cx="1137357" cy="976572"/>
                  <a:chOff x="3668415" y="5078711"/>
                  <a:chExt cx="1137357" cy="976572"/>
                </a:xfrm>
              </p:grpSpPr>
              <p:sp>
                <p:nvSpPr>
                  <p:cNvPr id="73" name="Text Box 87">
                    <a:extLst>
                      <a:ext uri="{FF2B5EF4-FFF2-40B4-BE49-F238E27FC236}">
                        <a16:creationId xmlns:a16="http://schemas.microsoft.com/office/drawing/2014/main" id="{08B13A7D-4593-C907-DBEE-DE499800EED6}"/>
                      </a:ext>
                    </a:extLst>
                  </p:cNvPr>
                  <p:cNvSpPr txBox="1">
                    <a:spLocks noChangeArrowheads="1"/>
                  </p:cNvSpPr>
                  <p:nvPr/>
                </p:nvSpPr>
                <p:spPr bwMode="auto">
                  <a:xfrm>
                    <a:off x="4111587" y="5079807"/>
                    <a:ext cx="694185" cy="393088"/>
                  </a:xfrm>
                  <a:prstGeom prst="rect">
                    <a:avLst/>
                  </a:prstGeom>
                  <a:noFill/>
                  <a:ln>
                    <a:noFill/>
                  </a:ln>
                  <a:effectLst>
                    <a:prstShdw prst="shdw17" dist="17961" dir="2700000">
                      <a:srgbClr val="093B34"/>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rPr>
                      <a:t>PD-1</a:t>
                    </a:r>
                  </a:p>
                </p:txBody>
              </p:sp>
              <p:grpSp>
                <p:nvGrpSpPr>
                  <p:cNvPr id="74" name="Group 19">
                    <a:extLst>
                      <a:ext uri="{FF2B5EF4-FFF2-40B4-BE49-F238E27FC236}">
                        <a16:creationId xmlns:a16="http://schemas.microsoft.com/office/drawing/2014/main" id="{41CD7B6F-A6D3-FE4F-C95B-846CCACC52DB}"/>
                      </a:ext>
                    </a:extLst>
                  </p:cNvPr>
                  <p:cNvGrpSpPr>
                    <a:grpSpLocks noChangeAspect="1"/>
                  </p:cNvGrpSpPr>
                  <p:nvPr/>
                </p:nvGrpSpPr>
                <p:grpSpPr bwMode="auto">
                  <a:xfrm>
                    <a:off x="3668415" y="5078711"/>
                    <a:ext cx="827821" cy="976572"/>
                    <a:chOff x="4498451" y="5471569"/>
                    <a:chExt cx="463705" cy="547078"/>
                  </a:xfrm>
                </p:grpSpPr>
                <p:pic>
                  <p:nvPicPr>
                    <p:cNvPr id="76" name="Picture 26">
                      <a:extLst>
                        <a:ext uri="{FF2B5EF4-FFF2-40B4-BE49-F238E27FC236}">
                          <a16:creationId xmlns:a16="http://schemas.microsoft.com/office/drawing/2014/main" id="{25A001FB-AE9E-A685-BB21-185A362DB11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6038" r="7924" b="1923"/>
                    <a:stretch>
                      <a:fillRect/>
                    </a:stretch>
                  </p:blipFill>
                  <p:spPr bwMode="auto">
                    <a:xfrm>
                      <a:off x="4498451" y="5617593"/>
                      <a:ext cx="398142" cy="401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7" name="Rectangle 80">
                      <a:extLst>
                        <a:ext uri="{FF2B5EF4-FFF2-40B4-BE49-F238E27FC236}">
                          <a16:creationId xmlns:a16="http://schemas.microsoft.com/office/drawing/2014/main" id="{D2501C9D-6273-46AA-1A64-03220F4E5D25}"/>
                        </a:ext>
                      </a:extLst>
                    </p:cNvPr>
                    <p:cNvSpPr>
                      <a:spLocks noChangeArrowheads="1"/>
                    </p:cNvSpPr>
                    <p:nvPr/>
                  </p:nvSpPr>
                  <p:spPr bwMode="auto">
                    <a:xfrm>
                      <a:off x="4830859" y="5769138"/>
                      <a:ext cx="131600" cy="80018"/>
                    </a:xfrm>
                    <a:prstGeom prst="rect">
                      <a:avLst/>
                    </a:prstGeom>
                    <a:noFill/>
                    <a:ln>
                      <a:noFill/>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78" name="Rectangle 86">
                      <a:extLst>
                        <a:ext uri="{FF2B5EF4-FFF2-40B4-BE49-F238E27FC236}">
                          <a16:creationId xmlns:a16="http://schemas.microsoft.com/office/drawing/2014/main" id="{1360D47C-358A-F25C-D22B-D28D8C30937F}"/>
                        </a:ext>
                      </a:extLst>
                    </p:cNvPr>
                    <p:cNvSpPr>
                      <a:spLocks noChangeArrowheads="1"/>
                    </p:cNvSpPr>
                    <p:nvPr/>
                  </p:nvSpPr>
                  <p:spPr bwMode="auto">
                    <a:xfrm>
                      <a:off x="4636127" y="5471295"/>
                      <a:ext cx="129822" cy="88908"/>
                    </a:xfrm>
                    <a:prstGeom prst="rect">
                      <a:avLst/>
                    </a:prstGeom>
                    <a:noFill/>
                    <a:ln>
                      <a:noFill/>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79" name="AutoShape 88">
                      <a:extLst>
                        <a:ext uri="{FF2B5EF4-FFF2-40B4-BE49-F238E27FC236}">
                          <a16:creationId xmlns:a16="http://schemas.microsoft.com/office/drawing/2014/main" id="{F7A3FFBC-429A-F1D8-29DA-7D7C9A3D603C}"/>
                        </a:ext>
                      </a:extLst>
                    </p:cNvPr>
                    <p:cNvSpPr>
                      <a:spLocks noChangeAspect="1" noChangeArrowheads="1"/>
                    </p:cNvSpPr>
                    <p:nvPr/>
                  </p:nvSpPr>
                  <p:spPr bwMode="auto">
                    <a:xfrm rot="20713462" flipH="1">
                      <a:off x="4617453" y="5498856"/>
                      <a:ext cx="32011" cy="172482"/>
                    </a:xfrm>
                    <a:prstGeom prst="roundRect">
                      <a:avLst>
                        <a:gd name="adj" fmla="val 16667"/>
                      </a:avLst>
                    </a:prstGeom>
                    <a:gradFill rotWithShape="1">
                      <a:gsLst>
                        <a:gs pos="0">
                          <a:srgbClr val="008000"/>
                        </a:gs>
                        <a:gs pos="100000">
                          <a:schemeClr val="bg1"/>
                        </a:gs>
                      </a:gsLst>
                      <a:lin ang="2700000" scaled="1"/>
                    </a:gradFill>
                    <a:ln w="3175">
                      <a:solidFill>
                        <a:schemeClr val="tx1"/>
                      </a:solidFill>
                      <a:round/>
                      <a:headEnd/>
                      <a:tailEnd/>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80" name="AutoShape 89">
                      <a:extLst>
                        <a:ext uri="{FF2B5EF4-FFF2-40B4-BE49-F238E27FC236}">
                          <a16:creationId xmlns:a16="http://schemas.microsoft.com/office/drawing/2014/main" id="{057DE1C0-12C6-63FA-6AF1-7F6C737BAB61}"/>
                        </a:ext>
                      </a:extLst>
                    </p:cNvPr>
                    <p:cNvSpPr>
                      <a:spLocks noChangeAspect="1" noChangeArrowheads="1"/>
                    </p:cNvSpPr>
                    <p:nvPr/>
                  </p:nvSpPr>
                  <p:spPr bwMode="auto">
                    <a:xfrm rot="693607">
                      <a:off x="4759723" y="5497078"/>
                      <a:ext cx="30232" cy="171594"/>
                    </a:xfrm>
                    <a:prstGeom prst="roundRect">
                      <a:avLst>
                        <a:gd name="adj" fmla="val 16667"/>
                      </a:avLst>
                    </a:prstGeom>
                    <a:gradFill rotWithShape="1">
                      <a:gsLst>
                        <a:gs pos="0">
                          <a:srgbClr val="008000"/>
                        </a:gs>
                        <a:gs pos="100000">
                          <a:schemeClr val="bg1"/>
                        </a:gs>
                      </a:gsLst>
                      <a:lin ang="2700000" scaled="1"/>
                    </a:gradFill>
                    <a:ln w="3175">
                      <a:solidFill>
                        <a:schemeClr val="tx1"/>
                      </a:solidFill>
                      <a:round/>
                      <a:headEnd/>
                      <a:tailEnd/>
                    </a:ln>
                  </p:spPr>
                  <p:txBody>
                    <a:bodyPr wrap="none" anchor="ct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grpSp>
              <p:sp>
                <p:nvSpPr>
                  <p:cNvPr id="75" name="Rectangle 59">
                    <a:extLst>
                      <a:ext uri="{FF2B5EF4-FFF2-40B4-BE49-F238E27FC236}">
                        <a16:creationId xmlns:a16="http://schemas.microsoft.com/office/drawing/2014/main" id="{7D95EA72-8F4B-4969-1053-ACA3E60159FB}"/>
                      </a:ext>
                    </a:extLst>
                  </p:cNvPr>
                  <p:cNvSpPr>
                    <a:spLocks noChangeArrowheads="1"/>
                  </p:cNvSpPr>
                  <p:nvPr/>
                </p:nvSpPr>
                <p:spPr bwMode="auto">
                  <a:xfrm>
                    <a:off x="3771017" y="5525777"/>
                    <a:ext cx="530813" cy="362851"/>
                  </a:xfrm>
                  <a:prstGeom prst="rect">
                    <a:avLst/>
                  </a:prstGeom>
                  <a:noFill/>
                  <a:ln>
                    <a:noFill/>
                  </a:ln>
                  <a:effectLst>
                    <a:prstShdw prst="shdw17" dist="17961" dir="2700000">
                      <a:srgbClr val="5C0000"/>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black"/>
                        </a:solidFill>
                        <a:effectLst/>
                        <a:uLnTx/>
                        <a:uFillTx/>
                        <a:latin typeface="Calibri" panose="020F0502020204030204"/>
                        <a:ea typeface="+mn-ea"/>
                        <a:cs typeface="Arial"/>
                      </a:rPr>
                      <a:t>CD8+ </a:t>
                    </a:r>
                  </a:p>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black"/>
                        </a:solidFill>
                        <a:effectLst/>
                        <a:uLnTx/>
                        <a:uFillTx/>
                        <a:latin typeface="Calibri" panose="020F0502020204030204"/>
                        <a:ea typeface="+mn-ea"/>
                        <a:cs typeface="Arial"/>
                      </a:rPr>
                      <a:t>T cell</a:t>
                    </a:r>
                  </a:p>
                </p:txBody>
              </p:sp>
            </p:grpSp>
            <p:sp>
              <p:nvSpPr>
                <p:cNvPr id="72" name="Rectangle 71">
                  <a:extLst>
                    <a:ext uri="{FF2B5EF4-FFF2-40B4-BE49-F238E27FC236}">
                      <a16:creationId xmlns:a16="http://schemas.microsoft.com/office/drawing/2014/main" id="{043BB9ED-6312-A437-C16E-0DDE948F2196}"/>
                    </a:ext>
                  </a:extLst>
                </p:cNvPr>
                <p:cNvSpPr/>
                <p:nvPr/>
              </p:nvSpPr>
              <p:spPr bwMode="auto">
                <a:xfrm>
                  <a:off x="3243912" y="6043418"/>
                  <a:ext cx="1598461" cy="604752"/>
                </a:xfrm>
                <a:prstGeom prst="rect">
                  <a:avLst/>
                </a:prstGeom>
              </p:spPr>
              <p:txBody>
                <a:bodyPr wrap="squar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rPr>
                    <a:t>Dysfunctional</a:t>
                  </a:r>
                </a:p>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rPr>
                    <a:t>T-cell response</a:t>
                  </a:r>
                </a:p>
              </p:txBody>
            </p:sp>
          </p:grpSp>
          <p:grpSp>
            <p:nvGrpSpPr>
              <p:cNvPr id="55" name="Group 7">
                <a:extLst>
                  <a:ext uri="{FF2B5EF4-FFF2-40B4-BE49-F238E27FC236}">
                    <a16:creationId xmlns:a16="http://schemas.microsoft.com/office/drawing/2014/main" id="{E7DCF363-E89C-D48C-695B-F25F080EBF8F}"/>
                  </a:ext>
                </a:extLst>
              </p:cNvPr>
              <p:cNvGrpSpPr>
                <a:grpSpLocks/>
              </p:cNvGrpSpPr>
              <p:nvPr/>
            </p:nvGrpSpPr>
            <p:grpSpPr bwMode="auto">
              <a:xfrm>
                <a:off x="5180324" y="5287673"/>
                <a:ext cx="1529141" cy="1519090"/>
                <a:chOff x="4920295" y="5089533"/>
                <a:chExt cx="1530903" cy="1519284"/>
              </a:xfrm>
            </p:grpSpPr>
            <p:sp>
              <p:nvSpPr>
                <p:cNvPr id="57" name="TextBox 83">
                  <a:extLst>
                    <a:ext uri="{FF2B5EF4-FFF2-40B4-BE49-F238E27FC236}">
                      <a16:creationId xmlns:a16="http://schemas.microsoft.com/office/drawing/2014/main" id="{F9D486BD-438B-25E0-DDED-C4CABAC49F8E}"/>
                    </a:ext>
                  </a:extLst>
                </p:cNvPr>
                <p:cNvSpPr txBox="1">
                  <a:spLocks noChangeArrowheads="1"/>
                </p:cNvSpPr>
                <p:nvPr/>
              </p:nvSpPr>
              <p:spPr bwMode="auto">
                <a:xfrm>
                  <a:off x="4920295" y="6003825"/>
                  <a:ext cx="1530903" cy="604992"/>
                </a:xfrm>
                <a:prstGeom prst="rect">
                  <a:avLst/>
                </a:prstGeom>
                <a:noFill/>
                <a:ln>
                  <a:noFill/>
                </a:ln>
              </p:spPr>
              <p:txBody>
                <a:bodyPr wrap="square" l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0"/>
                      <a:cs typeface="Arial"/>
                    </a:rPr>
                    <a:t>Insufficient </a:t>
                  </a:r>
                  <a:br>
                    <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0"/>
                      <a:cs typeface="Arial"/>
                    </a:rPr>
                  </a:br>
                  <a:r>
                    <a:rPr kumimoji="0" lang="en-US"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0"/>
                      <a:cs typeface="Arial"/>
                    </a:rPr>
                    <a:t>B-cell response</a:t>
                  </a:r>
                </a:p>
              </p:txBody>
            </p:sp>
            <p:grpSp>
              <p:nvGrpSpPr>
                <p:cNvPr id="58" name="Group 6">
                  <a:extLst>
                    <a:ext uri="{FF2B5EF4-FFF2-40B4-BE49-F238E27FC236}">
                      <a16:creationId xmlns:a16="http://schemas.microsoft.com/office/drawing/2014/main" id="{0B8A770E-4052-7A54-7E8F-CCBDCB933216}"/>
                    </a:ext>
                  </a:extLst>
                </p:cNvPr>
                <p:cNvGrpSpPr>
                  <a:grpSpLocks/>
                </p:cNvGrpSpPr>
                <p:nvPr/>
              </p:nvGrpSpPr>
              <p:grpSpPr bwMode="auto">
                <a:xfrm>
                  <a:off x="5075789" y="5089533"/>
                  <a:ext cx="624100" cy="965278"/>
                  <a:chOff x="4963532" y="5089533"/>
                  <a:chExt cx="624100" cy="965278"/>
                </a:xfrm>
              </p:grpSpPr>
              <p:grpSp>
                <p:nvGrpSpPr>
                  <p:cNvPr id="59" name="Group 44">
                    <a:extLst>
                      <a:ext uri="{FF2B5EF4-FFF2-40B4-BE49-F238E27FC236}">
                        <a16:creationId xmlns:a16="http://schemas.microsoft.com/office/drawing/2014/main" id="{5C3491FA-9563-634B-490D-7D2D7ECAD796}"/>
                      </a:ext>
                    </a:extLst>
                  </p:cNvPr>
                  <p:cNvGrpSpPr>
                    <a:grpSpLocks/>
                  </p:cNvGrpSpPr>
                  <p:nvPr/>
                </p:nvGrpSpPr>
                <p:grpSpPr bwMode="auto">
                  <a:xfrm>
                    <a:off x="5220131" y="5170785"/>
                    <a:ext cx="39029" cy="92417"/>
                    <a:chOff x="4264" y="2313"/>
                    <a:chExt cx="49" cy="116"/>
                  </a:xfrm>
                </p:grpSpPr>
                <p:sp>
                  <p:nvSpPr>
                    <p:cNvPr id="68" name="Line 45">
                      <a:extLst>
                        <a:ext uri="{FF2B5EF4-FFF2-40B4-BE49-F238E27FC236}">
                          <a16:creationId xmlns:a16="http://schemas.microsoft.com/office/drawing/2014/main" id="{9E2043E5-A790-35BE-F468-B49D68EE4F28}"/>
                        </a:ext>
                      </a:extLst>
                    </p:cNvPr>
                    <p:cNvSpPr>
                      <a:spLocks noChangeShapeType="1"/>
                    </p:cNvSpPr>
                    <p:nvPr/>
                  </p:nvSpPr>
                  <p:spPr bwMode="auto">
                    <a:xfrm flipV="1">
                      <a:off x="4327" y="2353"/>
                      <a:ext cx="0" cy="74"/>
                    </a:xfrm>
                    <a:prstGeom prst="line">
                      <a:avLst/>
                    </a:prstGeom>
                    <a:noFill/>
                    <a:ln w="12700">
                      <a:solidFill>
                        <a:schemeClr val="tx1"/>
                      </a:solidFill>
                      <a:round/>
                      <a:headEnd/>
                      <a:tailEnd/>
                    </a:ln>
                  </p:spPr>
                  <p:txBody>
                    <a:body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69" name="Line 46">
                      <a:extLst>
                        <a:ext uri="{FF2B5EF4-FFF2-40B4-BE49-F238E27FC236}">
                          <a16:creationId xmlns:a16="http://schemas.microsoft.com/office/drawing/2014/main" id="{67B193AB-176B-4B6F-45C9-0BE5DA62FA04}"/>
                        </a:ext>
                      </a:extLst>
                    </p:cNvPr>
                    <p:cNvSpPr>
                      <a:spLocks noChangeShapeType="1"/>
                    </p:cNvSpPr>
                    <p:nvPr/>
                  </p:nvSpPr>
                  <p:spPr bwMode="auto">
                    <a:xfrm flipH="1" flipV="1">
                      <a:off x="4287" y="2313"/>
                      <a:ext cx="40" cy="40"/>
                    </a:xfrm>
                    <a:prstGeom prst="line">
                      <a:avLst/>
                    </a:prstGeom>
                    <a:noFill/>
                    <a:ln w="12700">
                      <a:solidFill>
                        <a:schemeClr val="tx1"/>
                      </a:solidFill>
                      <a:round/>
                      <a:headEnd/>
                      <a:tailEnd/>
                    </a:ln>
                  </p:spPr>
                  <p:txBody>
                    <a:body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70" name="Line 47">
                      <a:extLst>
                        <a:ext uri="{FF2B5EF4-FFF2-40B4-BE49-F238E27FC236}">
                          <a16:creationId xmlns:a16="http://schemas.microsoft.com/office/drawing/2014/main" id="{CDBDFA2F-9B2D-3C08-0D01-16A109B95DF3}"/>
                        </a:ext>
                      </a:extLst>
                    </p:cNvPr>
                    <p:cNvSpPr>
                      <a:spLocks noChangeShapeType="1"/>
                    </p:cNvSpPr>
                    <p:nvPr/>
                  </p:nvSpPr>
                  <p:spPr bwMode="auto">
                    <a:xfrm flipH="1" flipV="1">
                      <a:off x="4277" y="2323"/>
                      <a:ext cx="40" cy="40"/>
                    </a:xfrm>
                    <a:prstGeom prst="line">
                      <a:avLst/>
                    </a:prstGeom>
                    <a:noFill/>
                    <a:ln w="12700">
                      <a:solidFill>
                        <a:schemeClr val="tx1"/>
                      </a:solidFill>
                      <a:round/>
                      <a:headEnd/>
                      <a:tailEnd/>
                    </a:ln>
                  </p:spPr>
                  <p:txBody>
                    <a:body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grpSp>
              <p:grpSp>
                <p:nvGrpSpPr>
                  <p:cNvPr id="60" name="Group 5">
                    <a:extLst>
                      <a:ext uri="{FF2B5EF4-FFF2-40B4-BE49-F238E27FC236}">
                        <a16:creationId xmlns:a16="http://schemas.microsoft.com/office/drawing/2014/main" id="{75676C55-92D6-0DFC-185C-1A31D3CE5CFA}"/>
                      </a:ext>
                    </a:extLst>
                  </p:cNvPr>
                  <p:cNvGrpSpPr>
                    <a:grpSpLocks/>
                  </p:cNvGrpSpPr>
                  <p:nvPr/>
                </p:nvGrpSpPr>
                <p:grpSpPr bwMode="auto">
                  <a:xfrm>
                    <a:off x="4963532" y="5089533"/>
                    <a:ext cx="624100" cy="965278"/>
                    <a:chOff x="4963532" y="5089533"/>
                    <a:chExt cx="624100" cy="965278"/>
                  </a:xfrm>
                </p:grpSpPr>
                <p:pic>
                  <p:nvPicPr>
                    <p:cNvPr id="62" name="Picture 27">
                      <a:extLst>
                        <a:ext uri="{FF2B5EF4-FFF2-40B4-BE49-F238E27FC236}">
                          <a16:creationId xmlns:a16="http://schemas.microsoft.com/office/drawing/2014/main" id="{3424AE86-07A8-F61E-40A7-31BFE38A4A5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l="3787" t="5159" r="5113"/>
                    <a:stretch>
                      <a:fillRect/>
                    </a:stretch>
                  </p:blipFill>
                  <p:spPr bwMode="auto">
                    <a:xfrm>
                      <a:off x="4963532" y="5434892"/>
                      <a:ext cx="624100" cy="619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cxnSp>
                  <p:nvCxnSpPr>
                    <p:cNvPr id="63" name="Straight Arrow Connector 85">
                      <a:extLst>
                        <a:ext uri="{FF2B5EF4-FFF2-40B4-BE49-F238E27FC236}">
                          <a16:creationId xmlns:a16="http://schemas.microsoft.com/office/drawing/2014/main" id="{17DBC811-2EA3-FDDF-4FC7-614CA85EFD51}"/>
                        </a:ext>
                      </a:extLst>
                    </p:cNvPr>
                    <p:cNvCxnSpPr>
                      <a:cxnSpLocks noChangeShapeType="1"/>
                    </p:cNvCxnSpPr>
                    <p:nvPr/>
                  </p:nvCxnSpPr>
                  <p:spPr bwMode="auto">
                    <a:xfrm flipV="1">
                      <a:off x="5276661" y="5244441"/>
                      <a:ext cx="0" cy="150830"/>
                    </a:xfrm>
                    <a:prstGeom prst="straightConnector1">
                      <a:avLst/>
                    </a:prstGeom>
                    <a:noFill/>
                    <a:ln w="25400">
                      <a:solidFill>
                        <a:schemeClr val="tx1"/>
                      </a:solidFill>
                      <a:prstDash val="sysDash"/>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64" name="Group 48">
                      <a:extLst>
                        <a:ext uri="{FF2B5EF4-FFF2-40B4-BE49-F238E27FC236}">
                          <a16:creationId xmlns:a16="http://schemas.microsoft.com/office/drawing/2014/main" id="{139809BE-BD87-EB3C-4CC6-6C93851C675C}"/>
                        </a:ext>
                      </a:extLst>
                    </p:cNvPr>
                    <p:cNvGrpSpPr>
                      <a:grpSpLocks/>
                    </p:cNvGrpSpPr>
                    <p:nvPr/>
                  </p:nvGrpSpPr>
                  <p:grpSpPr bwMode="auto">
                    <a:xfrm>
                      <a:off x="5265582" y="5089533"/>
                      <a:ext cx="28674" cy="172088"/>
                      <a:chOff x="4333" y="2211"/>
                      <a:chExt cx="36" cy="216"/>
                    </a:xfrm>
                  </p:grpSpPr>
                  <p:sp>
                    <p:nvSpPr>
                      <p:cNvPr id="65" name="Line 49">
                        <a:extLst>
                          <a:ext uri="{FF2B5EF4-FFF2-40B4-BE49-F238E27FC236}">
                            <a16:creationId xmlns:a16="http://schemas.microsoft.com/office/drawing/2014/main" id="{8383D6B0-4985-F5C7-CE71-0342032D7DA9}"/>
                          </a:ext>
                        </a:extLst>
                      </p:cNvPr>
                      <p:cNvSpPr>
                        <a:spLocks noChangeShapeType="1"/>
                      </p:cNvSpPr>
                      <p:nvPr/>
                    </p:nvSpPr>
                    <p:spPr bwMode="auto">
                      <a:xfrm flipH="1" flipV="1">
                        <a:off x="4333" y="2353"/>
                        <a:ext cx="0" cy="74"/>
                      </a:xfrm>
                      <a:prstGeom prst="line">
                        <a:avLst/>
                      </a:prstGeom>
                      <a:noFill/>
                      <a:ln w="12700">
                        <a:solidFill>
                          <a:schemeClr val="tx1"/>
                        </a:solidFill>
                        <a:round/>
                        <a:headEnd/>
                        <a:tailEnd/>
                      </a:ln>
                    </p:spPr>
                    <p:txBody>
                      <a:body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66" name="Line 50">
                        <a:extLst>
                          <a:ext uri="{FF2B5EF4-FFF2-40B4-BE49-F238E27FC236}">
                            <a16:creationId xmlns:a16="http://schemas.microsoft.com/office/drawing/2014/main" id="{13F10B96-778E-7DDA-A8D4-11364A54F14C}"/>
                          </a:ext>
                        </a:extLst>
                      </p:cNvPr>
                      <p:cNvSpPr>
                        <a:spLocks noChangeShapeType="1"/>
                      </p:cNvSpPr>
                      <p:nvPr/>
                    </p:nvSpPr>
                    <p:spPr bwMode="auto">
                      <a:xfrm flipV="1">
                        <a:off x="4333" y="2313"/>
                        <a:ext cx="34" cy="40"/>
                      </a:xfrm>
                      <a:prstGeom prst="line">
                        <a:avLst/>
                      </a:prstGeom>
                      <a:noFill/>
                      <a:ln w="12700">
                        <a:solidFill>
                          <a:schemeClr val="tx1"/>
                        </a:solidFill>
                        <a:round/>
                        <a:headEnd/>
                        <a:tailEnd/>
                      </a:ln>
                    </p:spPr>
                    <p:txBody>
                      <a:body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sp>
                    <p:nvSpPr>
                      <p:cNvPr id="67" name="Line 51">
                        <a:extLst>
                          <a:ext uri="{FF2B5EF4-FFF2-40B4-BE49-F238E27FC236}">
                            <a16:creationId xmlns:a16="http://schemas.microsoft.com/office/drawing/2014/main" id="{AB16EB91-0493-BD5C-3287-921038CCBB26}"/>
                          </a:ext>
                        </a:extLst>
                      </p:cNvPr>
                      <p:cNvSpPr>
                        <a:spLocks noChangeShapeType="1"/>
                      </p:cNvSpPr>
                      <p:nvPr/>
                    </p:nvSpPr>
                    <p:spPr bwMode="auto">
                      <a:xfrm flipV="1">
                        <a:off x="4345" y="2211"/>
                        <a:ext cx="24" cy="40"/>
                      </a:xfrm>
                      <a:prstGeom prst="line">
                        <a:avLst/>
                      </a:prstGeom>
                      <a:noFill/>
                      <a:ln w="12700">
                        <a:solidFill>
                          <a:schemeClr val="tx1"/>
                        </a:solidFill>
                        <a:round/>
                        <a:headEnd/>
                        <a:tailEnd/>
                      </a:ln>
                    </p:spPr>
                    <p:txBody>
                      <a:body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endParaRPr>
                      </a:p>
                    </p:txBody>
                  </p:sp>
                </p:grpSp>
              </p:grpSp>
              <p:sp>
                <p:nvSpPr>
                  <p:cNvPr id="61" name="Rectangle 59">
                    <a:extLst>
                      <a:ext uri="{FF2B5EF4-FFF2-40B4-BE49-F238E27FC236}">
                        <a16:creationId xmlns:a16="http://schemas.microsoft.com/office/drawing/2014/main" id="{323EF93E-0238-53F9-8531-5B2E98462708}"/>
                      </a:ext>
                    </a:extLst>
                  </p:cNvPr>
                  <p:cNvSpPr>
                    <a:spLocks noChangeArrowheads="1"/>
                  </p:cNvSpPr>
                  <p:nvPr/>
                </p:nvSpPr>
                <p:spPr bwMode="auto">
                  <a:xfrm>
                    <a:off x="5046464" y="5647628"/>
                    <a:ext cx="516023" cy="272245"/>
                  </a:xfrm>
                  <a:prstGeom prst="rect">
                    <a:avLst/>
                  </a:prstGeom>
                  <a:noFill/>
                  <a:ln>
                    <a:noFill/>
                  </a:ln>
                  <a:effectLst>
                    <a:prstShdw prst="shdw17" dist="17961" dir="2700000">
                      <a:srgbClr val="5C0000"/>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781881"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dirty="0">
                        <a:ln>
                          <a:noFill/>
                        </a:ln>
                        <a:solidFill>
                          <a:prstClr val="black"/>
                        </a:solidFill>
                        <a:effectLst/>
                        <a:uLnTx/>
                        <a:uFillTx/>
                        <a:latin typeface="Calibri" panose="020F0502020204030204"/>
                        <a:ea typeface="+mn-ea"/>
                        <a:cs typeface="Arial"/>
                      </a:rPr>
                      <a:t>B cell</a:t>
                    </a:r>
                  </a:p>
                </p:txBody>
              </p:sp>
            </p:grpSp>
          </p:grpSp>
          <p:sp>
            <p:nvSpPr>
              <p:cNvPr id="56" name="TextBox 3">
                <a:extLst>
                  <a:ext uri="{FF2B5EF4-FFF2-40B4-BE49-F238E27FC236}">
                    <a16:creationId xmlns:a16="http://schemas.microsoft.com/office/drawing/2014/main" id="{8060E558-85EB-1ABF-741B-96B69BFAF9D7}"/>
                  </a:ext>
                </a:extLst>
              </p:cNvPr>
              <p:cNvSpPr txBox="1">
                <a:spLocks noChangeArrowheads="1"/>
              </p:cNvSpPr>
              <p:nvPr/>
            </p:nvSpPr>
            <p:spPr bwMode="auto">
              <a:xfrm>
                <a:off x="4191000" y="6286497"/>
                <a:ext cx="355253" cy="453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7818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S PGothic" charset="0"/>
                  <a:cs typeface="MS PGothic" charset="0"/>
                </a:endParaRPr>
              </a:p>
            </p:txBody>
          </p:sp>
        </p:grpSp>
        <p:sp>
          <p:nvSpPr>
            <p:cNvPr id="45" name="Rectangle : coins arrondis 44">
              <a:extLst>
                <a:ext uri="{FF2B5EF4-FFF2-40B4-BE49-F238E27FC236}">
                  <a16:creationId xmlns:a16="http://schemas.microsoft.com/office/drawing/2014/main" id="{4C6113F5-B42E-E2F4-BF21-1AF1B58E7922}"/>
                </a:ext>
              </a:extLst>
            </p:cNvPr>
            <p:cNvSpPr/>
            <p:nvPr/>
          </p:nvSpPr>
          <p:spPr>
            <a:xfrm>
              <a:off x="9464552" y="4506840"/>
              <a:ext cx="2591374" cy="192470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fr-FR" sz="800" b="1" noProof="1">
                  <a:solidFill>
                    <a:prstClr val="black"/>
                  </a:solidFill>
                  <a:latin typeface="Calibri" panose="020F0502020204030204"/>
                </a:rPr>
                <a:t>Invigorate immune responses</a:t>
              </a:r>
            </a:p>
            <a:p>
              <a:pPr defTabSz="685800">
                <a:defRPr/>
              </a:pPr>
              <a:r>
                <a:rPr lang="fr-FR" sz="700" b="1" noProof="1">
                  <a:solidFill>
                    <a:srgbClr val="FF0000"/>
                  </a:solidFill>
                  <a:latin typeface="Calibri" panose="020F0502020204030204"/>
                </a:rPr>
                <a:t>Innate immunity</a:t>
              </a:r>
            </a:p>
            <a:p>
              <a:pPr defTabSz="685800">
                <a:defRPr/>
              </a:pPr>
              <a:r>
                <a:rPr lang="fr-FR" sz="700" b="1" noProof="1">
                  <a:solidFill>
                    <a:prstClr val="black"/>
                  </a:solidFill>
                  <a:latin typeface="Calibri" panose="020F0502020204030204"/>
                </a:rPr>
                <a:t>TLR7: </a:t>
              </a:r>
              <a:r>
                <a:rPr lang="fr-FR" sz="700" noProof="1">
                  <a:solidFill>
                    <a:prstClr val="black"/>
                  </a:solidFill>
                  <a:latin typeface="Calibri" panose="020F0502020204030204"/>
                </a:rPr>
                <a:t>GS9620, RO6864018, RO7020531, JNJ6479464</a:t>
              </a:r>
            </a:p>
            <a:p>
              <a:pPr defTabSz="685800">
                <a:defRPr/>
              </a:pPr>
              <a:r>
                <a:rPr lang="fr-FR" sz="700" b="1" noProof="1">
                  <a:solidFill>
                    <a:prstClr val="black"/>
                  </a:solidFill>
                  <a:latin typeface="Calibri" panose="020F0502020204030204"/>
                </a:rPr>
                <a:t>TLR8: </a:t>
              </a:r>
              <a:r>
                <a:rPr lang="fr-FR" sz="700" noProof="1">
                  <a:solidFill>
                    <a:prstClr val="black"/>
                  </a:solidFill>
                  <a:latin typeface="Calibri" panose="020F0502020204030204"/>
                </a:rPr>
                <a:t>GS9688</a:t>
              </a:r>
            </a:p>
            <a:p>
              <a:pPr defTabSz="685800">
                <a:defRPr/>
              </a:pPr>
              <a:r>
                <a:rPr lang="fr-FR" sz="700" b="1" noProof="1">
                  <a:solidFill>
                    <a:srgbClr val="FF0000"/>
                  </a:solidFill>
                  <a:latin typeface="Calibri" panose="020F0502020204030204"/>
                </a:rPr>
                <a:t>Immune check points</a:t>
              </a:r>
            </a:p>
            <a:p>
              <a:pPr defTabSz="685800">
                <a:defRPr/>
              </a:pPr>
              <a:r>
                <a:rPr lang="fr-FR" sz="700" b="1" noProof="1">
                  <a:solidFill>
                    <a:prstClr val="black"/>
                  </a:solidFill>
                  <a:latin typeface="Calibri" panose="020F0502020204030204"/>
                </a:rPr>
                <a:t>Anti-PD1: </a:t>
              </a:r>
              <a:r>
                <a:rPr lang="fr-FR" sz="700" noProof="1">
                  <a:solidFill>
                    <a:prstClr val="black"/>
                  </a:solidFill>
                  <a:latin typeface="Calibri" panose="020F0502020204030204"/>
                </a:rPr>
                <a:t>nivolumab</a:t>
              </a:r>
            </a:p>
            <a:p>
              <a:pPr defTabSz="685800">
                <a:defRPr/>
              </a:pPr>
              <a:r>
                <a:rPr lang="fr-FR" sz="700" b="1" noProof="1">
                  <a:solidFill>
                    <a:prstClr val="black"/>
                  </a:solidFill>
                  <a:latin typeface="Calibri" panose="020F0502020204030204"/>
                </a:rPr>
                <a:t>Anti-PDL1</a:t>
              </a:r>
            </a:p>
            <a:p>
              <a:pPr defTabSz="685800">
                <a:defRPr/>
              </a:pPr>
              <a:r>
                <a:rPr lang="fr-FR" sz="700" b="1" noProof="1">
                  <a:solidFill>
                    <a:prstClr val="black"/>
                  </a:solidFill>
                  <a:latin typeface="Calibri" panose="020F0502020204030204"/>
                </a:rPr>
                <a:t>PDL1 LNA</a:t>
              </a:r>
            </a:p>
            <a:p>
              <a:pPr defTabSz="685800">
                <a:defRPr/>
              </a:pPr>
              <a:r>
                <a:rPr lang="fr-FR" sz="700" b="1" noProof="1">
                  <a:solidFill>
                    <a:prstClr val="black"/>
                  </a:solidFill>
                  <a:latin typeface="Calibri" panose="020F0502020204030204"/>
                </a:rPr>
                <a:t>Oral PDL1 sm</a:t>
              </a:r>
            </a:p>
          </p:txBody>
        </p:sp>
        <p:sp>
          <p:nvSpPr>
            <p:cNvPr id="46" name="Rectangle : coins arrondis 45">
              <a:extLst>
                <a:ext uri="{FF2B5EF4-FFF2-40B4-BE49-F238E27FC236}">
                  <a16:creationId xmlns:a16="http://schemas.microsoft.com/office/drawing/2014/main" id="{555236AE-2734-DBEB-451A-B4CB4365A2B5}"/>
                </a:ext>
              </a:extLst>
            </p:cNvPr>
            <p:cNvSpPr/>
            <p:nvPr/>
          </p:nvSpPr>
          <p:spPr>
            <a:xfrm>
              <a:off x="2442216" y="5588877"/>
              <a:ext cx="2748200" cy="11974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r-FR" sz="800" b="1" noProof="1">
                  <a:solidFill>
                    <a:prstClr val="black"/>
                  </a:solidFill>
                  <a:latin typeface="Calibri" panose="020F0502020204030204"/>
                </a:rPr>
                <a:t>Stimulate HBV specific B/T cells </a:t>
              </a:r>
            </a:p>
            <a:p>
              <a:pPr algn="ctr" defTabSz="685800">
                <a:defRPr/>
              </a:pPr>
              <a:r>
                <a:rPr lang="fr-FR" sz="700" b="1" noProof="1">
                  <a:solidFill>
                    <a:srgbClr val="FF0000"/>
                  </a:solidFill>
                  <a:latin typeface="Calibri" panose="020F0502020204030204"/>
                </a:rPr>
                <a:t>Therapeutic Vaccines</a:t>
              </a:r>
              <a:endParaRPr lang="fr-FR" sz="700" b="1" noProof="1">
                <a:solidFill>
                  <a:prstClr val="black"/>
                </a:solidFill>
                <a:latin typeface="Calibri" panose="020F0502020204030204"/>
              </a:endParaRPr>
            </a:p>
            <a:p>
              <a:pPr algn="ctr" defTabSz="685800">
                <a:defRPr/>
              </a:pPr>
              <a:r>
                <a:rPr lang="fr-FR" sz="700" noProof="1">
                  <a:solidFill>
                    <a:prstClr val="black"/>
                  </a:solidFill>
                  <a:latin typeface="Calibri" panose="020F0502020204030204"/>
                </a:rPr>
                <a:t>GS2829, GS6779</a:t>
              </a:r>
            </a:p>
            <a:p>
              <a:pPr algn="ctr" defTabSz="685800">
                <a:defRPr/>
              </a:pPr>
              <a:r>
                <a:rPr lang="fr-FR" sz="700" noProof="1">
                  <a:solidFill>
                    <a:prstClr val="black"/>
                  </a:solidFill>
                  <a:latin typeface="Calibri" panose="020F0502020204030204"/>
                </a:rPr>
                <a:t>VTP-300</a:t>
              </a:r>
            </a:p>
            <a:p>
              <a:pPr algn="ctr" defTabSz="685800">
                <a:defRPr/>
              </a:pPr>
              <a:r>
                <a:rPr lang="fr-FR" sz="700" dirty="0">
                  <a:solidFill>
                    <a:schemeClr val="tx1"/>
                  </a:solidFill>
                </a:rPr>
                <a:t>GSK3528869A</a:t>
              </a:r>
            </a:p>
          </p:txBody>
        </p:sp>
        <p:sp>
          <p:nvSpPr>
            <p:cNvPr id="47" name="Rectangle : coins arrondis 46">
              <a:extLst>
                <a:ext uri="{FF2B5EF4-FFF2-40B4-BE49-F238E27FC236}">
                  <a16:creationId xmlns:a16="http://schemas.microsoft.com/office/drawing/2014/main" id="{AF96161A-CEC1-A462-42F8-3F64D79A5555}"/>
                </a:ext>
              </a:extLst>
            </p:cNvPr>
            <p:cNvSpPr/>
            <p:nvPr/>
          </p:nvSpPr>
          <p:spPr>
            <a:xfrm>
              <a:off x="6168833" y="6382445"/>
              <a:ext cx="2331861" cy="4616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prstClr val="black"/>
                  </a:solidFill>
                  <a:effectLst/>
                  <a:uLnTx/>
                  <a:uFillTx/>
                  <a:latin typeface="Calibri" panose="020F0502020204030204"/>
                  <a:ea typeface="+mn-ea"/>
                  <a:cs typeface="+mn-cs"/>
                </a:rPr>
                <a:t>Exogenous</a:t>
              </a: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800" b="1" i="0" u="none" strike="noStrike" kern="1200" cap="none" spc="0" normalizeH="0" baseline="0" noProof="0" dirty="0" err="1">
                  <a:ln>
                    <a:noFill/>
                  </a:ln>
                  <a:solidFill>
                    <a:prstClr val="black"/>
                  </a:solidFill>
                  <a:effectLst/>
                  <a:uLnTx/>
                  <a:uFillTx/>
                  <a:latin typeface="Calibri" panose="020F0502020204030204"/>
                  <a:ea typeface="+mn-ea"/>
                  <a:cs typeface="+mn-cs"/>
                </a:rPr>
                <a:t>HBs</a:t>
              </a: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 Mab</a:t>
              </a:r>
            </a:p>
            <a:p>
              <a:pPr algn="ctr">
                <a:defRPr/>
              </a:pPr>
              <a:r>
                <a:rPr lang="fr-FR" sz="700" noProof="1">
                  <a:solidFill>
                    <a:prstClr val="black"/>
                  </a:solidFill>
                </a:rPr>
                <a:t>VIR-3434</a:t>
              </a:r>
            </a:p>
          </p:txBody>
        </p:sp>
        <p:sp>
          <p:nvSpPr>
            <p:cNvPr id="48" name="Rectangle : coins arrondis 47">
              <a:extLst>
                <a:ext uri="{FF2B5EF4-FFF2-40B4-BE49-F238E27FC236}">
                  <a16:creationId xmlns:a16="http://schemas.microsoft.com/office/drawing/2014/main" id="{D65D6F23-76D5-4A77-08BF-227C3DEF6CE5}"/>
                </a:ext>
              </a:extLst>
            </p:cNvPr>
            <p:cNvSpPr/>
            <p:nvPr/>
          </p:nvSpPr>
          <p:spPr>
            <a:xfrm>
              <a:off x="79202" y="1443442"/>
              <a:ext cx="2548224" cy="23677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defRPr/>
              </a:pPr>
              <a:r>
                <a:rPr lang="fr-FR" sz="800" b="1" noProof="1">
                  <a:solidFill>
                    <a:prstClr val="black"/>
                  </a:solidFill>
                  <a:latin typeface="Calibri" panose="020F0502020204030204"/>
                </a:rPr>
                <a:t>Inhibition of viral replication</a:t>
              </a:r>
              <a:endParaRPr lang="fr-FR" sz="800" b="1" i="1" noProof="1">
                <a:solidFill>
                  <a:srgbClr val="FF0000"/>
                </a:solidFill>
                <a:latin typeface="Calibri" panose="020F0502020204030204"/>
              </a:endParaRPr>
            </a:p>
            <a:p>
              <a:pPr defTabSz="685800">
                <a:lnSpc>
                  <a:spcPct val="150000"/>
                </a:lnSpc>
                <a:defRPr/>
              </a:pPr>
              <a:r>
                <a:rPr lang="fr-FR" sz="700" b="1" i="1" noProof="1">
                  <a:solidFill>
                    <a:srgbClr val="FF0000"/>
                  </a:solidFill>
                  <a:latin typeface="Calibri" panose="020F0502020204030204"/>
                </a:rPr>
                <a:t>hNTCP</a:t>
              </a:r>
            </a:p>
            <a:p>
              <a:pPr defTabSz="685800">
                <a:lnSpc>
                  <a:spcPct val="150000"/>
                </a:lnSpc>
                <a:defRPr/>
              </a:pPr>
              <a:r>
                <a:rPr lang="fr-FR" sz="700" b="1" noProof="1">
                  <a:solidFill>
                    <a:prstClr val="black"/>
                  </a:solidFill>
                  <a:latin typeface="Calibri" panose="020F0502020204030204"/>
                </a:rPr>
                <a:t>Entry inhibitors: </a:t>
              </a:r>
              <a:r>
                <a:rPr lang="en-US" sz="700" noProof="1">
                  <a:solidFill>
                    <a:prstClr val="black"/>
                  </a:solidFill>
                  <a:latin typeface="Calibri" panose="020F0502020204030204"/>
                </a:rPr>
                <a:t>bulevirtide</a:t>
              </a:r>
              <a:r>
                <a:rPr lang="fr-FR" sz="700" noProof="1">
                  <a:solidFill>
                    <a:prstClr val="black"/>
                  </a:solidFill>
                  <a:latin typeface="Calibri" panose="020F0502020204030204"/>
                </a:rPr>
                <a:t> </a:t>
              </a:r>
            </a:p>
            <a:p>
              <a:pPr defTabSz="685800">
                <a:lnSpc>
                  <a:spcPct val="150000"/>
                </a:lnSpc>
                <a:defRPr/>
              </a:pPr>
              <a:r>
                <a:rPr lang="fr-FR" sz="700" b="1" noProof="1">
                  <a:solidFill>
                    <a:srgbClr val="FF0000"/>
                  </a:solidFill>
                  <a:latin typeface="Calibri" panose="020F0502020204030204"/>
                </a:rPr>
                <a:t>HBV polymerase</a:t>
              </a:r>
            </a:p>
            <a:p>
              <a:pPr defTabSz="685800">
                <a:defRPr/>
              </a:pPr>
              <a:r>
                <a:rPr lang="fr-FR" sz="700" b="1" noProof="1">
                  <a:solidFill>
                    <a:prstClr val="black"/>
                  </a:solidFill>
                  <a:latin typeface="Calibri" panose="020F0502020204030204"/>
                </a:rPr>
                <a:t>NUC:  </a:t>
              </a:r>
              <a:r>
                <a:rPr lang="fr-FR" sz="700" noProof="1">
                  <a:solidFill>
                    <a:prstClr val="black"/>
                  </a:solidFill>
                  <a:latin typeface="Calibri" panose="020F0502020204030204"/>
                </a:rPr>
                <a:t>ETV, TDF, TAF, novel NUCs and RNAseH inhibitors</a:t>
              </a:r>
            </a:p>
            <a:p>
              <a:pPr defTabSz="685800">
                <a:lnSpc>
                  <a:spcPct val="150000"/>
                </a:lnSpc>
                <a:defRPr/>
              </a:pPr>
              <a:r>
                <a:rPr lang="fr-FR" sz="700" b="1" noProof="1">
                  <a:solidFill>
                    <a:srgbClr val="FF0000"/>
                  </a:solidFill>
                  <a:latin typeface="Calibri" panose="020F0502020204030204"/>
                </a:rPr>
                <a:t>Nucleocapsids</a:t>
              </a:r>
            </a:p>
            <a:p>
              <a:pPr defTabSz="685800">
                <a:defRPr/>
              </a:pPr>
              <a:r>
                <a:rPr lang="fr-FR" sz="700" b="1" noProof="1">
                  <a:solidFill>
                    <a:prstClr val="black"/>
                  </a:solidFill>
                  <a:latin typeface="Calibri" panose="020F0502020204030204"/>
                </a:rPr>
                <a:t>CAM: </a:t>
              </a:r>
              <a:r>
                <a:rPr lang="en-US" sz="700" noProof="1">
                  <a:solidFill>
                    <a:prstClr val="black"/>
                  </a:solidFill>
                  <a:latin typeface="Calibri" panose="020F0502020204030204"/>
                </a:rPr>
                <a:t>ABI-H0731, </a:t>
              </a:r>
              <a:r>
                <a:rPr lang="fr-FR" sz="700" noProof="1">
                  <a:solidFill>
                    <a:prstClr val="black"/>
                  </a:solidFill>
                  <a:latin typeface="Calibri" panose="020F0502020204030204"/>
                </a:rPr>
                <a:t>JNJ-56136379, RO7049389</a:t>
              </a:r>
              <a:r>
                <a:rPr lang="en-US" sz="700" noProof="1">
                  <a:solidFill>
                    <a:prstClr val="black"/>
                  </a:solidFill>
                  <a:latin typeface="Calibri" panose="020F0502020204030204"/>
                </a:rPr>
                <a:t> </a:t>
              </a:r>
              <a:endParaRPr lang="fr-FR" sz="700" noProof="1">
                <a:solidFill>
                  <a:prstClr val="black"/>
                </a:solidFill>
                <a:latin typeface="Calibri" panose="020F0502020204030204"/>
              </a:endParaRPr>
            </a:p>
          </p:txBody>
        </p:sp>
        <p:sp>
          <p:nvSpPr>
            <p:cNvPr id="49" name="Rectangle : coins arrondis 48">
              <a:extLst>
                <a:ext uri="{FF2B5EF4-FFF2-40B4-BE49-F238E27FC236}">
                  <a16:creationId xmlns:a16="http://schemas.microsoft.com/office/drawing/2014/main" id="{988E95A2-E1E2-95E4-92D1-9665D9A9C9B6}"/>
                </a:ext>
              </a:extLst>
            </p:cNvPr>
            <p:cNvSpPr/>
            <p:nvPr/>
          </p:nvSpPr>
          <p:spPr>
            <a:xfrm>
              <a:off x="165727" y="3946488"/>
              <a:ext cx="2150652" cy="227769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fr-FR" sz="800" b="1" noProof="1">
                  <a:solidFill>
                    <a:schemeClr val="tx1"/>
                  </a:solidFill>
                  <a:latin typeface="Calibri" panose="020F0502020204030204"/>
                </a:rPr>
                <a:t>Viral antigen reduction</a:t>
              </a:r>
            </a:p>
            <a:p>
              <a:pPr defTabSz="685800">
                <a:defRPr/>
              </a:pPr>
              <a:r>
                <a:rPr lang="fr-FR" sz="700" b="1" noProof="1">
                  <a:solidFill>
                    <a:srgbClr val="FF0000"/>
                  </a:solidFill>
                  <a:latin typeface="Calibri" panose="020F0502020204030204"/>
                </a:rPr>
                <a:t>Transcription</a:t>
              </a:r>
            </a:p>
            <a:p>
              <a:pPr defTabSz="685800">
                <a:defRPr/>
              </a:pPr>
              <a:r>
                <a:rPr lang="fr-FR" sz="700" b="1" noProof="1">
                  <a:solidFill>
                    <a:prstClr val="black"/>
                  </a:solidFill>
                  <a:latin typeface="Calibri" panose="020F0502020204030204"/>
                </a:rPr>
                <a:t>FXR agonist</a:t>
              </a:r>
              <a:r>
                <a:rPr lang="fr-FR" sz="700" noProof="1">
                  <a:solidFill>
                    <a:prstClr val="black"/>
                  </a:solidFill>
                  <a:latin typeface="Calibri" panose="020F0502020204030204"/>
                </a:rPr>
                <a:t>: EYP001</a:t>
              </a:r>
            </a:p>
            <a:p>
              <a:pPr defTabSz="685800">
                <a:defRPr/>
              </a:pPr>
              <a:r>
                <a:rPr lang="fr-FR" sz="700" b="1" noProof="1">
                  <a:solidFill>
                    <a:srgbClr val="FF0000"/>
                  </a:solidFill>
                  <a:latin typeface="Calibri" panose="020F0502020204030204"/>
                </a:rPr>
                <a:t>Viral RNAs </a:t>
              </a:r>
            </a:p>
            <a:p>
              <a:pPr defTabSz="685800">
                <a:defRPr/>
              </a:pPr>
              <a:r>
                <a:rPr lang="fr-FR" sz="700" b="1" noProof="1">
                  <a:solidFill>
                    <a:prstClr val="black"/>
                  </a:solidFill>
                  <a:latin typeface="Calibri" panose="020F0502020204030204"/>
                </a:rPr>
                <a:t>siRNA: </a:t>
              </a:r>
              <a:r>
                <a:rPr lang="en-US" sz="700" noProof="1">
                  <a:solidFill>
                    <a:prstClr val="black"/>
                  </a:solidFill>
                  <a:latin typeface="Calibri" panose="020F0502020204030204"/>
                </a:rPr>
                <a:t>JNJ-3989</a:t>
              </a:r>
              <a:r>
                <a:rPr lang="fr-FR" sz="700" noProof="1">
                  <a:solidFill>
                    <a:prstClr val="black"/>
                  </a:solidFill>
                  <a:latin typeface="Calibri" panose="020F0502020204030204"/>
                </a:rPr>
                <a:t> </a:t>
              </a:r>
              <a:r>
                <a:rPr lang="en-US" sz="700" noProof="1">
                  <a:solidFill>
                    <a:prstClr val="black"/>
                  </a:solidFill>
                  <a:latin typeface="Calibri" panose="020F0502020204030204"/>
                </a:rPr>
                <a:t>VIR-2218</a:t>
              </a:r>
              <a:r>
                <a:rPr lang="fr-FR" sz="700" noProof="1">
                  <a:solidFill>
                    <a:prstClr val="black"/>
                  </a:solidFill>
                  <a:latin typeface="Calibri" panose="020F0502020204030204"/>
                </a:rPr>
                <a:t> </a:t>
              </a:r>
            </a:p>
            <a:p>
              <a:pPr defTabSz="685800">
                <a:defRPr/>
              </a:pPr>
              <a:r>
                <a:rPr lang="fr-FR" sz="700" b="1" noProof="1">
                  <a:solidFill>
                    <a:prstClr val="black"/>
                  </a:solidFill>
                  <a:latin typeface="Calibri" panose="020F0502020204030204"/>
                </a:rPr>
                <a:t>ASO: </a:t>
              </a:r>
              <a:r>
                <a:rPr lang="fr-FR" sz="700" noProof="1">
                  <a:solidFill>
                    <a:prstClr val="black"/>
                  </a:solidFill>
                  <a:latin typeface="Calibri" panose="020F0502020204030204"/>
                </a:rPr>
                <a:t>GSK3228836</a:t>
              </a:r>
              <a:r>
                <a:rPr lang="fr-FR" sz="700" b="1" noProof="1">
                  <a:solidFill>
                    <a:prstClr val="white"/>
                  </a:solidFill>
                  <a:latin typeface="Calibri" panose="020F0502020204030204"/>
                </a:rPr>
                <a:t> </a:t>
              </a:r>
              <a:endParaRPr lang="fr-FR" sz="700" b="1" noProof="1">
                <a:solidFill>
                  <a:prstClr val="black"/>
                </a:solidFill>
                <a:latin typeface="Calibri" panose="020F0502020204030204"/>
              </a:endParaRPr>
            </a:p>
            <a:p>
              <a:pPr defTabSz="685800">
                <a:defRPr/>
              </a:pPr>
              <a:r>
                <a:rPr lang="fr-FR" sz="700" b="1" noProof="1">
                  <a:solidFill>
                    <a:prstClr val="black"/>
                  </a:solidFill>
                  <a:latin typeface="Calibri" panose="020F0502020204030204"/>
                </a:rPr>
                <a:t>LNA: </a:t>
              </a:r>
              <a:r>
                <a:rPr lang="fr-FR" sz="700" noProof="1">
                  <a:solidFill>
                    <a:prstClr val="black"/>
                  </a:solidFill>
                  <a:latin typeface="Calibri" panose="020F0502020204030204"/>
                </a:rPr>
                <a:t>RO7062931</a:t>
              </a:r>
            </a:p>
            <a:p>
              <a:pPr defTabSz="685800">
                <a:defRPr/>
              </a:pPr>
              <a:r>
                <a:rPr lang="fr-FR" sz="700" b="1" noProof="1">
                  <a:solidFill>
                    <a:prstClr val="black"/>
                  </a:solidFill>
                </a:rPr>
                <a:t>RNA destabilizers</a:t>
              </a:r>
              <a:endParaRPr lang="fr-FR" sz="700" noProof="1">
                <a:solidFill>
                  <a:prstClr val="black"/>
                </a:solidFill>
                <a:latin typeface="Calibri" panose="020F0502020204030204"/>
              </a:endParaRPr>
            </a:p>
            <a:p>
              <a:pPr defTabSz="685800">
                <a:defRPr/>
              </a:pPr>
              <a:r>
                <a:rPr lang="fr-FR" sz="700" b="1" noProof="1">
                  <a:solidFill>
                    <a:srgbClr val="FF0000"/>
                  </a:solidFill>
                  <a:latin typeface="Calibri" panose="020F0502020204030204"/>
                </a:rPr>
                <a:t>HBsAg release</a:t>
              </a:r>
            </a:p>
            <a:p>
              <a:pPr defTabSz="685800">
                <a:defRPr/>
              </a:pPr>
              <a:r>
                <a:rPr lang="fr-FR" sz="700" b="1" noProof="1">
                  <a:solidFill>
                    <a:prstClr val="black"/>
                  </a:solidFill>
                  <a:latin typeface="Calibri" panose="020F0502020204030204"/>
                </a:rPr>
                <a:t>NAPs: </a:t>
              </a:r>
              <a:r>
                <a:rPr lang="fr-FR" sz="700" noProof="1">
                  <a:solidFill>
                    <a:prstClr val="black"/>
                  </a:solidFill>
                  <a:latin typeface="Calibri" panose="020F0502020204030204"/>
                </a:rPr>
                <a:t>REP 2139, REP 2165</a:t>
              </a:r>
            </a:p>
            <a:p>
              <a:pPr defTabSz="685800">
                <a:defRPr/>
              </a:pPr>
              <a:r>
                <a:rPr lang="fr-FR" sz="700" b="1" noProof="1">
                  <a:solidFill>
                    <a:prstClr val="black"/>
                  </a:solidFill>
                  <a:latin typeface="Calibri" panose="020F0502020204030204"/>
                </a:rPr>
                <a:t>STOPS </a:t>
              </a:r>
            </a:p>
          </p:txBody>
        </p:sp>
      </p:grpSp>
    </p:spTree>
    <p:extLst>
      <p:ext uri="{BB962C8B-B14F-4D97-AF65-F5344CB8AC3E}">
        <p14:creationId xmlns:p14="http://schemas.microsoft.com/office/powerpoint/2010/main" val="3956775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2CA08A-95B4-C396-9744-BE1C42C418A7}"/>
              </a:ext>
            </a:extLst>
          </p:cNvPr>
          <p:cNvSpPr>
            <a:spLocks noGrp="1"/>
          </p:cNvSpPr>
          <p:nvPr>
            <p:ph type="title"/>
          </p:nvPr>
        </p:nvSpPr>
        <p:spPr>
          <a:xfrm>
            <a:off x="46938" y="22865"/>
            <a:ext cx="8229600" cy="857250"/>
          </a:xfrm>
        </p:spPr>
        <p:txBody>
          <a:bodyPr/>
          <a:lstStyle/>
          <a:p>
            <a:r>
              <a:rPr lang="en-US" sz="3200" b="1" dirty="0">
                <a:solidFill>
                  <a:schemeClr val="tx2"/>
                </a:solidFill>
              </a:rPr>
              <a:t>New drugs for HBV cure </a:t>
            </a:r>
          </a:p>
        </p:txBody>
      </p:sp>
      <p:pic>
        <p:nvPicPr>
          <p:cNvPr id="5" name="Image 4">
            <a:extLst>
              <a:ext uri="{FF2B5EF4-FFF2-40B4-BE49-F238E27FC236}">
                <a16:creationId xmlns:a16="http://schemas.microsoft.com/office/drawing/2014/main" id="{FAAB69BA-2FA5-B043-AE90-022C6E456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7202" y="51470"/>
            <a:ext cx="1137057" cy="1512168"/>
          </a:xfrm>
          <a:prstGeom prst="rect">
            <a:avLst/>
          </a:prstGeom>
        </p:spPr>
      </p:pic>
      <p:grpSp>
        <p:nvGrpSpPr>
          <p:cNvPr id="3" name="Groupe 2">
            <a:extLst>
              <a:ext uri="{FF2B5EF4-FFF2-40B4-BE49-F238E27FC236}">
                <a16:creationId xmlns:a16="http://schemas.microsoft.com/office/drawing/2014/main" id="{0FD5E017-D33E-33D5-72F9-599D2DE09C95}"/>
              </a:ext>
            </a:extLst>
          </p:cNvPr>
          <p:cNvGrpSpPr/>
          <p:nvPr/>
        </p:nvGrpSpPr>
        <p:grpSpPr>
          <a:xfrm>
            <a:off x="99741" y="588620"/>
            <a:ext cx="4616275" cy="3272774"/>
            <a:chOff x="635707" y="-1068577"/>
            <a:chExt cx="10438443" cy="7019864"/>
          </a:xfrm>
        </p:grpSpPr>
        <p:cxnSp>
          <p:nvCxnSpPr>
            <p:cNvPr id="4" name="Connecteur droit 36">
              <a:extLst>
                <a:ext uri="{FF2B5EF4-FFF2-40B4-BE49-F238E27FC236}">
                  <a16:creationId xmlns:a16="http://schemas.microsoft.com/office/drawing/2014/main" id="{F7D23B58-9391-8043-C9E4-DEDE88130222}"/>
                </a:ext>
              </a:extLst>
            </p:cNvPr>
            <p:cNvCxnSpPr>
              <a:cxnSpLocks noChangeShapeType="1"/>
            </p:cNvCxnSpPr>
            <p:nvPr/>
          </p:nvCxnSpPr>
          <p:spPr bwMode="auto">
            <a:xfrm>
              <a:off x="3075716" y="5382942"/>
              <a:ext cx="1047750" cy="0"/>
            </a:xfrm>
            <a:prstGeom prst="line">
              <a:avLst/>
            </a:prstGeom>
            <a:noFill/>
            <a:ln w="38100" cap="flat" cmpd="sng" algn="ctr">
              <a:solidFill>
                <a:schemeClr val="accent4"/>
              </a:solidFill>
              <a:prstDash val="solid"/>
              <a:headEnd/>
              <a:tailEnd/>
            </a:ln>
            <a:effectLst/>
            <a:extLst>
              <a:ext uri="{909E8E84-426E-40DD-AFC4-6F175D3DCCD1}">
                <a14:hiddenFill xmlns:a14="http://schemas.microsoft.com/office/drawing/2010/main">
                  <a:noFill/>
                </a14:hiddenFill>
              </a:ext>
            </a:extLst>
          </p:spPr>
        </p:cxnSp>
        <p:cxnSp>
          <p:nvCxnSpPr>
            <p:cNvPr id="172" name="Connecteur droit 39">
              <a:extLst>
                <a:ext uri="{FF2B5EF4-FFF2-40B4-BE49-F238E27FC236}">
                  <a16:creationId xmlns:a16="http://schemas.microsoft.com/office/drawing/2014/main" id="{43EF727A-24AE-BB5C-8AE1-F1647F618C9E}"/>
                </a:ext>
              </a:extLst>
            </p:cNvPr>
            <p:cNvCxnSpPr>
              <a:cxnSpLocks noChangeShapeType="1"/>
            </p:cNvCxnSpPr>
            <p:nvPr/>
          </p:nvCxnSpPr>
          <p:spPr bwMode="auto">
            <a:xfrm>
              <a:off x="4066316" y="5382943"/>
              <a:ext cx="4121150" cy="568344"/>
            </a:xfrm>
            <a:prstGeom prst="line">
              <a:avLst/>
            </a:prstGeom>
            <a:noFill/>
            <a:ln w="38100" cap="flat" cmpd="sng" algn="ctr">
              <a:solidFill>
                <a:schemeClr val="accent4"/>
              </a:solidFill>
              <a:prstDash val="solid"/>
              <a:headEnd/>
              <a:tailEnd/>
            </a:ln>
            <a:effectLst/>
            <a:extLst>
              <a:ext uri="{909E8E84-426E-40DD-AFC4-6F175D3DCCD1}">
                <a14:hiddenFill xmlns:a14="http://schemas.microsoft.com/office/drawing/2010/main">
                  <a:noFill/>
                </a14:hiddenFill>
              </a:ext>
            </a:extLst>
          </p:spPr>
        </p:cxnSp>
        <p:sp>
          <p:nvSpPr>
            <p:cNvPr id="173" name="ZoneTexte 40">
              <a:extLst>
                <a:ext uri="{FF2B5EF4-FFF2-40B4-BE49-F238E27FC236}">
                  <a16:creationId xmlns:a16="http://schemas.microsoft.com/office/drawing/2014/main" id="{C62B0189-361B-18C9-3B53-B567FE69B905}"/>
                </a:ext>
              </a:extLst>
            </p:cNvPr>
            <p:cNvSpPr txBox="1">
              <a:spLocks noChangeArrowheads="1"/>
            </p:cNvSpPr>
            <p:nvPr/>
          </p:nvSpPr>
          <p:spPr bwMode="auto">
            <a:xfrm>
              <a:off x="3309081" y="5510592"/>
              <a:ext cx="964071" cy="38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a:spcAft>
                  <a:spcPct val="0"/>
                </a:spcAft>
                <a:buFontTx/>
                <a:buNone/>
              </a:pPr>
              <a:r>
                <a:rPr lang="fr-FR" altLang="x-none" sz="700" b="1" dirty="0">
                  <a:solidFill>
                    <a:srgbClr val="000000"/>
                  </a:solidFill>
                  <a:ea typeface="MS PGothic" charset="-128"/>
                </a:rPr>
                <a:t>cccDNA</a:t>
              </a:r>
            </a:p>
          </p:txBody>
        </p:sp>
        <p:cxnSp>
          <p:nvCxnSpPr>
            <p:cNvPr id="174" name="Connecteur droit 41">
              <a:extLst>
                <a:ext uri="{FF2B5EF4-FFF2-40B4-BE49-F238E27FC236}">
                  <a16:creationId xmlns:a16="http://schemas.microsoft.com/office/drawing/2014/main" id="{027CBCBC-9CC3-921F-27EC-01BCB8BD8196}"/>
                </a:ext>
              </a:extLst>
            </p:cNvPr>
            <p:cNvCxnSpPr>
              <a:cxnSpLocks noChangeShapeType="1"/>
            </p:cNvCxnSpPr>
            <p:nvPr/>
          </p:nvCxnSpPr>
          <p:spPr bwMode="auto">
            <a:xfrm>
              <a:off x="3090004" y="5376078"/>
              <a:ext cx="0" cy="568344"/>
            </a:xfrm>
            <a:prstGeom prst="line">
              <a:avLst/>
            </a:prstGeom>
            <a:noFill/>
            <a:ln w="38100" cap="flat" cmpd="sng" algn="ctr">
              <a:solidFill>
                <a:schemeClr val="accent4"/>
              </a:solidFill>
              <a:prstDash val="solid"/>
              <a:headEnd/>
              <a:tailEnd/>
            </a:ln>
            <a:effectLst/>
            <a:extLst>
              <a:ext uri="{909E8E84-426E-40DD-AFC4-6F175D3DCCD1}">
                <a14:hiddenFill xmlns:a14="http://schemas.microsoft.com/office/drawing/2010/main">
                  <a:noFill/>
                </a14:hiddenFill>
              </a:ext>
            </a:extLst>
          </p:spPr>
        </p:cxnSp>
        <p:grpSp>
          <p:nvGrpSpPr>
            <p:cNvPr id="175" name="Group 89">
              <a:extLst>
                <a:ext uri="{FF2B5EF4-FFF2-40B4-BE49-F238E27FC236}">
                  <a16:creationId xmlns:a16="http://schemas.microsoft.com/office/drawing/2014/main" id="{B2DC3607-588D-F778-A40A-41E104E72680}"/>
                </a:ext>
              </a:extLst>
            </p:cNvPr>
            <p:cNvGrpSpPr/>
            <p:nvPr/>
          </p:nvGrpSpPr>
          <p:grpSpPr>
            <a:xfrm>
              <a:off x="1960837" y="-1068577"/>
              <a:ext cx="9113313" cy="6565172"/>
              <a:chOff x="1960837" y="-1032512"/>
              <a:chExt cx="9113313" cy="5804433"/>
            </a:xfrm>
          </p:grpSpPr>
          <p:grpSp>
            <p:nvGrpSpPr>
              <p:cNvPr id="182" name="Group 2">
                <a:extLst>
                  <a:ext uri="{FF2B5EF4-FFF2-40B4-BE49-F238E27FC236}">
                    <a16:creationId xmlns:a16="http://schemas.microsoft.com/office/drawing/2014/main" id="{07F20DAB-CDF5-B479-2AE5-86BF0BB68882}"/>
                  </a:ext>
                </a:extLst>
              </p:cNvPr>
              <p:cNvGrpSpPr>
                <a:grpSpLocks/>
              </p:cNvGrpSpPr>
              <p:nvPr/>
            </p:nvGrpSpPr>
            <p:grpSpPr bwMode="auto">
              <a:xfrm>
                <a:off x="2969356" y="-1032512"/>
                <a:ext cx="5695965" cy="5479980"/>
                <a:chOff x="744" y="1600"/>
                <a:chExt cx="4440" cy="5479980"/>
              </a:xfrm>
            </p:grpSpPr>
            <p:sp>
              <p:nvSpPr>
                <p:cNvPr id="206" name="Line 3">
                  <a:extLst>
                    <a:ext uri="{FF2B5EF4-FFF2-40B4-BE49-F238E27FC236}">
                      <a16:creationId xmlns:a16="http://schemas.microsoft.com/office/drawing/2014/main" id="{F51E3414-34DA-3956-5000-C145CAAE1170}"/>
                    </a:ext>
                  </a:extLst>
                </p:cNvPr>
                <p:cNvSpPr>
                  <a:spLocks noChangeShapeType="1"/>
                </p:cNvSpPr>
                <p:nvPr/>
              </p:nvSpPr>
              <p:spPr bwMode="auto">
                <a:xfrm>
                  <a:off x="839" y="1901319"/>
                  <a:ext cx="0" cy="3580261"/>
                </a:xfrm>
                <a:prstGeom prst="line">
                  <a:avLst/>
                </a:prstGeom>
                <a:noFill/>
                <a:ln w="1905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207" name="Line 4">
                  <a:extLst>
                    <a:ext uri="{FF2B5EF4-FFF2-40B4-BE49-F238E27FC236}">
                      <a16:creationId xmlns:a16="http://schemas.microsoft.com/office/drawing/2014/main" id="{4C575687-1ED3-6DB8-A108-B9533DAA5A5D}"/>
                    </a:ext>
                  </a:extLst>
                </p:cNvPr>
                <p:cNvSpPr>
                  <a:spLocks noChangeShapeType="1"/>
                </p:cNvSpPr>
                <p:nvPr/>
              </p:nvSpPr>
              <p:spPr bwMode="auto">
                <a:xfrm>
                  <a:off x="839" y="5481580"/>
                  <a:ext cx="4345"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208" name="Line 5">
                  <a:extLst>
                    <a:ext uri="{FF2B5EF4-FFF2-40B4-BE49-F238E27FC236}">
                      <a16:creationId xmlns:a16="http://schemas.microsoft.com/office/drawing/2014/main" id="{B15CD455-BDBC-6723-6BFF-C933EB5D2D5B}"/>
                    </a:ext>
                  </a:extLst>
                </p:cNvPr>
                <p:cNvSpPr>
                  <a:spLocks noChangeShapeType="1"/>
                </p:cNvSpPr>
                <p:nvPr/>
              </p:nvSpPr>
              <p:spPr bwMode="auto">
                <a:xfrm flipH="1">
                  <a:off x="744" y="2846419"/>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209" name="Line 6">
                  <a:extLst>
                    <a:ext uri="{FF2B5EF4-FFF2-40B4-BE49-F238E27FC236}">
                      <a16:creationId xmlns:a16="http://schemas.microsoft.com/office/drawing/2014/main" id="{17AA6B55-993E-9487-9C29-46C98BB98E06}"/>
                    </a:ext>
                  </a:extLst>
                </p:cNvPr>
                <p:cNvSpPr>
                  <a:spLocks noChangeShapeType="1"/>
                </p:cNvSpPr>
                <p:nvPr/>
              </p:nvSpPr>
              <p:spPr bwMode="auto">
                <a:xfrm flipH="1">
                  <a:off x="744" y="3469073"/>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210" name="Line 7">
                  <a:extLst>
                    <a:ext uri="{FF2B5EF4-FFF2-40B4-BE49-F238E27FC236}">
                      <a16:creationId xmlns:a16="http://schemas.microsoft.com/office/drawing/2014/main" id="{06B40984-5BB1-BC57-F0B8-E35560139539}"/>
                    </a:ext>
                  </a:extLst>
                </p:cNvPr>
                <p:cNvSpPr>
                  <a:spLocks noChangeShapeType="1"/>
                </p:cNvSpPr>
                <p:nvPr/>
              </p:nvSpPr>
              <p:spPr bwMode="auto">
                <a:xfrm flipH="1">
                  <a:off x="744" y="4080608"/>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211" name="Line 8">
                  <a:extLst>
                    <a:ext uri="{FF2B5EF4-FFF2-40B4-BE49-F238E27FC236}">
                      <a16:creationId xmlns:a16="http://schemas.microsoft.com/office/drawing/2014/main" id="{A4897E8F-0FF6-2AC6-311C-BE04AA069AFE}"/>
                    </a:ext>
                  </a:extLst>
                </p:cNvPr>
                <p:cNvSpPr>
                  <a:spLocks noChangeShapeType="1"/>
                </p:cNvSpPr>
                <p:nvPr/>
              </p:nvSpPr>
              <p:spPr bwMode="auto">
                <a:xfrm flipH="1">
                  <a:off x="744" y="4681025"/>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212" name="Line 9">
                  <a:extLst>
                    <a:ext uri="{FF2B5EF4-FFF2-40B4-BE49-F238E27FC236}">
                      <a16:creationId xmlns:a16="http://schemas.microsoft.com/office/drawing/2014/main" id="{BDF470A4-2502-D75C-C157-E9E38522D338}"/>
                    </a:ext>
                  </a:extLst>
                </p:cNvPr>
                <p:cNvSpPr>
                  <a:spLocks noChangeShapeType="1"/>
                </p:cNvSpPr>
                <p:nvPr/>
              </p:nvSpPr>
              <p:spPr bwMode="auto">
                <a:xfrm flipH="1">
                  <a:off x="744" y="5348154"/>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213" name="Line 10">
                  <a:extLst>
                    <a:ext uri="{FF2B5EF4-FFF2-40B4-BE49-F238E27FC236}">
                      <a16:creationId xmlns:a16="http://schemas.microsoft.com/office/drawing/2014/main" id="{609680C5-741C-24A8-5296-E16FE6D2EAD5}"/>
                    </a:ext>
                  </a:extLst>
                </p:cNvPr>
                <p:cNvSpPr>
                  <a:spLocks noChangeShapeType="1"/>
                </p:cNvSpPr>
                <p:nvPr/>
              </p:nvSpPr>
              <p:spPr bwMode="auto">
                <a:xfrm flipH="1">
                  <a:off x="744" y="1600"/>
                  <a:ext cx="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grpSp>
          <p:grpSp>
            <p:nvGrpSpPr>
              <p:cNvPr id="183" name="Group 91">
                <a:extLst>
                  <a:ext uri="{FF2B5EF4-FFF2-40B4-BE49-F238E27FC236}">
                    <a16:creationId xmlns:a16="http://schemas.microsoft.com/office/drawing/2014/main" id="{48BEE130-56E5-A94B-42CB-C26D03B6A5CD}"/>
                  </a:ext>
                </a:extLst>
              </p:cNvPr>
              <p:cNvGrpSpPr/>
              <p:nvPr/>
            </p:nvGrpSpPr>
            <p:grpSpPr>
              <a:xfrm>
                <a:off x="1960837" y="849475"/>
                <a:ext cx="9113313" cy="3922446"/>
                <a:chOff x="1960837" y="849475"/>
                <a:chExt cx="9113313" cy="3922446"/>
              </a:xfrm>
            </p:grpSpPr>
            <p:sp>
              <p:nvSpPr>
                <p:cNvPr id="184" name="Text Box 12">
                  <a:extLst>
                    <a:ext uri="{FF2B5EF4-FFF2-40B4-BE49-F238E27FC236}">
                      <a16:creationId xmlns:a16="http://schemas.microsoft.com/office/drawing/2014/main" id="{4874F4D6-F392-947C-FD41-F40AE312F4B9}"/>
                    </a:ext>
                  </a:extLst>
                </p:cNvPr>
                <p:cNvSpPr txBox="1">
                  <a:spLocks noChangeArrowheads="1"/>
                </p:cNvSpPr>
                <p:nvPr/>
              </p:nvSpPr>
              <p:spPr bwMode="auto">
                <a:xfrm rot="16200000">
                  <a:off x="333988" y="2476324"/>
                  <a:ext cx="3817689" cy="56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algn="ctr" defTabSz="914400" eaLnBrk="1" fontAlgn="auto" latinLnBrk="0" hangingPunct="1">
                    <a:lnSpc>
                      <a:spcPct val="100000"/>
                    </a:lnSpc>
                    <a:spcBef>
                      <a:spcPts val="0"/>
                    </a:spcBef>
                    <a:spcAft>
                      <a:spcPct val="0"/>
                    </a:spcAft>
                    <a:buClrTx/>
                    <a:buSzTx/>
                    <a:buFontTx/>
                    <a:buNone/>
                    <a:tabLst/>
                    <a:defRPr/>
                  </a:pPr>
                  <a:r>
                    <a:rPr kumimoji="0" lang="en-US"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t> HBV DNA change from baseline</a:t>
                  </a:r>
                  <a:br>
                    <a:rPr kumimoji="0" lang="en-US"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br>
                  <a:r>
                    <a:rPr kumimoji="0" lang="en-US"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t> (log </a:t>
                  </a:r>
                  <a:r>
                    <a:rPr kumimoji="0" lang="en-US" altLang="x-none" sz="700" b="1" i="0" u="none" strike="noStrike" kern="0" cap="none" spc="0" normalizeH="0" baseline="-25000" noProof="0" dirty="0">
                      <a:ln>
                        <a:noFill/>
                      </a:ln>
                      <a:solidFill>
                        <a:srgbClr val="000000"/>
                      </a:solidFill>
                      <a:effectLst/>
                      <a:uLnTx/>
                      <a:uFillTx/>
                      <a:latin typeface="Arial" charset="0"/>
                      <a:ea typeface="ヒラギノ角ゴ Pro W3" charset="-128"/>
                      <a:cs typeface="Arial" charset="0"/>
                    </a:rPr>
                    <a:t>10</a:t>
                  </a:r>
                  <a:r>
                    <a:rPr kumimoji="0" lang="en-US"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t> c/mL)</a:t>
                  </a:r>
                </a:p>
              </p:txBody>
            </p:sp>
            <p:sp>
              <p:nvSpPr>
                <p:cNvPr id="185" name="Line 17">
                  <a:extLst>
                    <a:ext uri="{FF2B5EF4-FFF2-40B4-BE49-F238E27FC236}">
                      <a16:creationId xmlns:a16="http://schemas.microsoft.com/office/drawing/2014/main" id="{BBB51372-579C-4E70-A6B7-76DD8AA51E7C}"/>
                    </a:ext>
                  </a:extLst>
                </p:cNvPr>
                <p:cNvSpPr>
                  <a:spLocks noChangeShapeType="1"/>
                </p:cNvSpPr>
                <p:nvPr/>
              </p:nvSpPr>
              <p:spPr bwMode="auto">
                <a:xfrm>
                  <a:off x="2999517" y="1783548"/>
                  <a:ext cx="2890837" cy="156522"/>
                </a:xfrm>
                <a:prstGeom prst="line">
                  <a:avLst/>
                </a:prstGeom>
                <a:noFill/>
                <a:ln w="38100">
                  <a:solidFill>
                    <a:schemeClr val="accent3"/>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grpSp>
              <p:nvGrpSpPr>
                <p:cNvPr id="186" name="Group 18">
                  <a:extLst>
                    <a:ext uri="{FF2B5EF4-FFF2-40B4-BE49-F238E27FC236}">
                      <a16:creationId xmlns:a16="http://schemas.microsoft.com/office/drawing/2014/main" id="{85E91894-FD6F-09FD-EF4C-A3B601D7C3AC}"/>
                    </a:ext>
                  </a:extLst>
                </p:cNvPr>
                <p:cNvGrpSpPr>
                  <a:grpSpLocks/>
                </p:cNvGrpSpPr>
                <p:nvPr/>
              </p:nvGrpSpPr>
              <p:grpSpPr bwMode="auto">
                <a:xfrm>
                  <a:off x="2309163" y="1038924"/>
                  <a:ext cx="664953" cy="3466713"/>
                  <a:chOff x="341" y="1492"/>
                  <a:chExt cx="518" cy="2493"/>
                </a:xfrm>
              </p:grpSpPr>
              <p:sp>
                <p:nvSpPr>
                  <p:cNvPr id="200" name="Text Box 19">
                    <a:extLst>
                      <a:ext uri="{FF2B5EF4-FFF2-40B4-BE49-F238E27FC236}">
                        <a16:creationId xmlns:a16="http://schemas.microsoft.com/office/drawing/2014/main" id="{9679E44B-29B7-51D5-098F-2224E38B89BF}"/>
                      </a:ext>
                    </a:extLst>
                  </p:cNvPr>
                  <p:cNvSpPr txBox="1">
                    <a:spLocks noChangeArrowheads="1"/>
                  </p:cNvSpPr>
                  <p:nvPr/>
                </p:nvSpPr>
                <p:spPr bwMode="auto">
                  <a:xfrm>
                    <a:off x="417" y="1948"/>
                    <a:ext cx="442"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algn="r" defTabSz="914400" eaLnBrk="1" fontAlgn="auto" latinLnBrk="0" hangingPunct="1">
                      <a:lnSpc>
                        <a:spcPct val="100000"/>
                      </a:lnSpc>
                      <a:spcBef>
                        <a:spcPts val="0"/>
                      </a:spcBef>
                      <a:spcAft>
                        <a:spcPct val="0"/>
                      </a:spcAft>
                      <a:buClrTx/>
                      <a:buSzTx/>
                      <a:buFontTx/>
                      <a:buNone/>
                      <a:tabLst/>
                      <a:defRPr/>
                    </a:pPr>
                    <a:r>
                      <a:rPr kumimoji="0" lang="en-US"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t>0.0</a:t>
                    </a:r>
                  </a:p>
                </p:txBody>
              </p:sp>
              <p:sp>
                <p:nvSpPr>
                  <p:cNvPr id="201" name="Text Box 20">
                    <a:extLst>
                      <a:ext uri="{FF2B5EF4-FFF2-40B4-BE49-F238E27FC236}">
                        <a16:creationId xmlns:a16="http://schemas.microsoft.com/office/drawing/2014/main" id="{8F63FEEB-19C0-1FF1-34FA-2FA945EFCDFB}"/>
                      </a:ext>
                    </a:extLst>
                  </p:cNvPr>
                  <p:cNvSpPr txBox="1">
                    <a:spLocks noChangeArrowheads="1"/>
                  </p:cNvSpPr>
                  <p:nvPr/>
                </p:nvSpPr>
                <p:spPr bwMode="auto">
                  <a:xfrm>
                    <a:off x="373" y="2388"/>
                    <a:ext cx="48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algn="r" defTabSz="914400" eaLnBrk="1" fontAlgn="auto" latinLnBrk="0" hangingPunct="1">
                      <a:lnSpc>
                        <a:spcPct val="100000"/>
                      </a:lnSpc>
                      <a:spcBef>
                        <a:spcPts val="0"/>
                      </a:spcBef>
                      <a:spcAft>
                        <a:spcPct val="0"/>
                      </a:spcAft>
                      <a:buClrTx/>
                      <a:buSzTx/>
                      <a:buFontTx/>
                      <a:buNone/>
                      <a:tabLst/>
                      <a:defRPr/>
                    </a:pPr>
                    <a:r>
                      <a:rPr kumimoji="0" lang="en-US"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t>-1.0</a:t>
                    </a:r>
                  </a:p>
                </p:txBody>
              </p:sp>
              <p:sp>
                <p:nvSpPr>
                  <p:cNvPr id="202" name="Text Box 21">
                    <a:extLst>
                      <a:ext uri="{FF2B5EF4-FFF2-40B4-BE49-F238E27FC236}">
                        <a16:creationId xmlns:a16="http://schemas.microsoft.com/office/drawing/2014/main" id="{8E96D12C-35D0-DA8F-C145-67EAB9B81A1D}"/>
                      </a:ext>
                    </a:extLst>
                  </p:cNvPr>
                  <p:cNvSpPr txBox="1">
                    <a:spLocks noChangeArrowheads="1"/>
                  </p:cNvSpPr>
                  <p:nvPr/>
                </p:nvSpPr>
                <p:spPr bwMode="auto">
                  <a:xfrm>
                    <a:off x="373" y="2828"/>
                    <a:ext cx="48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algn="r" defTabSz="914400" eaLnBrk="1" fontAlgn="auto" latinLnBrk="0" hangingPunct="1">
                      <a:lnSpc>
                        <a:spcPct val="100000"/>
                      </a:lnSpc>
                      <a:spcBef>
                        <a:spcPts val="0"/>
                      </a:spcBef>
                      <a:spcAft>
                        <a:spcPct val="0"/>
                      </a:spcAft>
                      <a:buClrTx/>
                      <a:buSzTx/>
                      <a:buFontTx/>
                      <a:buNone/>
                      <a:tabLst/>
                      <a:defRPr/>
                    </a:pPr>
                    <a:r>
                      <a:rPr kumimoji="0" lang="en-US"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t>-2.0</a:t>
                    </a:r>
                  </a:p>
                </p:txBody>
              </p:sp>
              <p:sp>
                <p:nvSpPr>
                  <p:cNvPr id="203" name="Text Box 22">
                    <a:extLst>
                      <a:ext uri="{FF2B5EF4-FFF2-40B4-BE49-F238E27FC236}">
                        <a16:creationId xmlns:a16="http://schemas.microsoft.com/office/drawing/2014/main" id="{1D4AE7B2-D738-15D9-9231-51598D6B0A5E}"/>
                      </a:ext>
                    </a:extLst>
                  </p:cNvPr>
                  <p:cNvSpPr txBox="1">
                    <a:spLocks noChangeArrowheads="1"/>
                  </p:cNvSpPr>
                  <p:nvPr/>
                </p:nvSpPr>
                <p:spPr bwMode="auto">
                  <a:xfrm>
                    <a:off x="373" y="3260"/>
                    <a:ext cx="48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algn="r" defTabSz="914400" eaLnBrk="1" fontAlgn="auto" latinLnBrk="0" hangingPunct="1">
                      <a:lnSpc>
                        <a:spcPct val="100000"/>
                      </a:lnSpc>
                      <a:spcBef>
                        <a:spcPts val="0"/>
                      </a:spcBef>
                      <a:spcAft>
                        <a:spcPct val="0"/>
                      </a:spcAft>
                      <a:buClrTx/>
                      <a:buSzTx/>
                      <a:buFontTx/>
                      <a:buNone/>
                      <a:tabLst/>
                      <a:defRPr/>
                    </a:pPr>
                    <a:r>
                      <a:rPr kumimoji="0" lang="en-US"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t>-3.0</a:t>
                    </a:r>
                  </a:p>
                </p:txBody>
              </p:sp>
              <p:sp>
                <p:nvSpPr>
                  <p:cNvPr id="204" name="Text Box 23">
                    <a:extLst>
                      <a:ext uri="{FF2B5EF4-FFF2-40B4-BE49-F238E27FC236}">
                        <a16:creationId xmlns:a16="http://schemas.microsoft.com/office/drawing/2014/main" id="{7EE61E7C-D878-5D67-B9CC-143EE9A9B167}"/>
                      </a:ext>
                    </a:extLst>
                  </p:cNvPr>
                  <p:cNvSpPr txBox="1">
                    <a:spLocks noChangeArrowheads="1"/>
                  </p:cNvSpPr>
                  <p:nvPr/>
                </p:nvSpPr>
                <p:spPr bwMode="auto">
                  <a:xfrm>
                    <a:off x="373" y="3740"/>
                    <a:ext cx="48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algn="r" defTabSz="914400" eaLnBrk="1" fontAlgn="auto" latinLnBrk="0" hangingPunct="1">
                      <a:lnSpc>
                        <a:spcPct val="100000"/>
                      </a:lnSpc>
                      <a:spcBef>
                        <a:spcPts val="0"/>
                      </a:spcBef>
                      <a:spcAft>
                        <a:spcPct val="0"/>
                      </a:spcAft>
                      <a:buClrTx/>
                      <a:buSzTx/>
                      <a:buFontTx/>
                      <a:buNone/>
                      <a:tabLst/>
                      <a:defRPr/>
                    </a:pPr>
                    <a:r>
                      <a:rPr kumimoji="0" lang="en-US"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t>-4.0</a:t>
                    </a:r>
                  </a:p>
                </p:txBody>
              </p:sp>
              <p:sp>
                <p:nvSpPr>
                  <p:cNvPr id="205" name="Text Box 24">
                    <a:extLst>
                      <a:ext uri="{FF2B5EF4-FFF2-40B4-BE49-F238E27FC236}">
                        <a16:creationId xmlns:a16="http://schemas.microsoft.com/office/drawing/2014/main" id="{2E7D4B4A-362A-522F-5660-DF2C5F40841F}"/>
                      </a:ext>
                    </a:extLst>
                  </p:cNvPr>
                  <p:cNvSpPr txBox="1">
                    <a:spLocks noChangeArrowheads="1"/>
                  </p:cNvSpPr>
                  <p:nvPr/>
                </p:nvSpPr>
                <p:spPr bwMode="auto">
                  <a:xfrm>
                    <a:off x="341" y="1492"/>
                    <a:ext cx="518"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algn="r" defTabSz="914400" eaLnBrk="1" fontAlgn="auto" latinLnBrk="0" hangingPunct="1">
                      <a:lnSpc>
                        <a:spcPct val="100000"/>
                      </a:lnSpc>
                      <a:spcBef>
                        <a:spcPts val="0"/>
                      </a:spcBef>
                      <a:spcAft>
                        <a:spcPct val="0"/>
                      </a:spcAft>
                      <a:buClrTx/>
                      <a:buSzTx/>
                      <a:buFontTx/>
                      <a:buNone/>
                      <a:tabLst/>
                      <a:defRPr/>
                    </a:pPr>
                    <a:r>
                      <a:rPr kumimoji="0" lang="en-US"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t>+1.0</a:t>
                    </a:r>
                  </a:p>
                </p:txBody>
              </p:sp>
            </p:grpSp>
            <p:sp>
              <p:nvSpPr>
                <p:cNvPr id="187" name="Line 25">
                  <a:extLst>
                    <a:ext uri="{FF2B5EF4-FFF2-40B4-BE49-F238E27FC236}">
                      <a16:creationId xmlns:a16="http://schemas.microsoft.com/office/drawing/2014/main" id="{249408B2-4D59-C8F4-032B-D7821AEF7EFF}"/>
                    </a:ext>
                  </a:extLst>
                </p:cNvPr>
                <p:cNvSpPr>
                  <a:spLocks noChangeShapeType="1"/>
                </p:cNvSpPr>
                <p:nvPr/>
              </p:nvSpPr>
              <p:spPr bwMode="auto">
                <a:xfrm>
                  <a:off x="3090004" y="1812420"/>
                  <a:ext cx="822325" cy="0"/>
                </a:xfrm>
                <a:prstGeom prst="line">
                  <a:avLst/>
                </a:prstGeom>
                <a:noFill/>
                <a:ln w="38100">
                  <a:solidFill>
                    <a:srgbClr val="C50F3C"/>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188" name="Line 26">
                  <a:extLst>
                    <a:ext uri="{FF2B5EF4-FFF2-40B4-BE49-F238E27FC236}">
                      <a16:creationId xmlns:a16="http://schemas.microsoft.com/office/drawing/2014/main" id="{9EFC0731-1587-E52F-E93E-2273C190DC2E}"/>
                    </a:ext>
                  </a:extLst>
                </p:cNvPr>
                <p:cNvSpPr>
                  <a:spLocks noChangeShapeType="1"/>
                </p:cNvSpPr>
                <p:nvPr/>
              </p:nvSpPr>
              <p:spPr bwMode="auto">
                <a:xfrm>
                  <a:off x="3912328" y="1812421"/>
                  <a:ext cx="592138" cy="2580341"/>
                </a:xfrm>
                <a:prstGeom prst="line">
                  <a:avLst/>
                </a:prstGeom>
                <a:noFill/>
                <a:ln w="38100">
                  <a:solidFill>
                    <a:srgbClr val="C50F3C"/>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189" name="Line 27">
                  <a:extLst>
                    <a:ext uri="{FF2B5EF4-FFF2-40B4-BE49-F238E27FC236}">
                      <a16:creationId xmlns:a16="http://schemas.microsoft.com/office/drawing/2014/main" id="{73576F8C-2225-9BFC-61EE-E193524FCF36}"/>
                    </a:ext>
                  </a:extLst>
                </p:cNvPr>
                <p:cNvSpPr>
                  <a:spLocks noChangeShapeType="1"/>
                </p:cNvSpPr>
                <p:nvPr/>
              </p:nvSpPr>
              <p:spPr bwMode="auto">
                <a:xfrm>
                  <a:off x="4504467" y="4392761"/>
                  <a:ext cx="1163637" cy="0"/>
                </a:xfrm>
                <a:prstGeom prst="line">
                  <a:avLst/>
                </a:prstGeom>
                <a:noFill/>
                <a:ln w="38100">
                  <a:solidFill>
                    <a:srgbClr val="C50F3C"/>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190" name="Text Box 39">
                  <a:extLst>
                    <a:ext uri="{FF2B5EF4-FFF2-40B4-BE49-F238E27FC236}">
                      <a16:creationId xmlns:a16="http://schemas.microsoft.com/office/drawing/2014/main" id="{3E33753D-D378-EA71-1CB1-8C5553565551}"/>
                    </a:ext>
                  </a:extLst>
                </p:cNvPr>
                <p:cNvSpPr txBox="1">
                  <a:spLocks noChangeArrowheads="1"/>
                </p:cNvSpPr>
                <p:nvPr/>
              </p:nvSpPr>
              <p:spPr bwMode="auto">
                <a:xfrm>
                  <a:off x="8139841" y="4430750"/>
                  <a:ext cx="990599" cy="3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algn="ctr" defTabSz="914400" eaLnBrk="1" fontAlgn="auto" latinLnBrk="0" hangingPunct="1">
                    <a:lnSpc>
                      <a:spcPct val="100000"/>
                    </a:lnSpc>
                    <a:spcBef>
                      <a:spcPct val="50000"/>
                    </a:spcBef>
                    <a:spcAft>
                      <a:spcPct val="0"/>
                    </a:spcAft>
                    <a:buClrTx/>
                    <a:buSzTx/>
                    <a:buFontTx/>
                    <a:buNone/>
                    <a:tabLst/>
                    <a:defRPr/>
                  </a:pPr>
                  <a:r>
                    <a:rPr kumimoji="0" lang="fr-FR" altLang="x-none" sz="700" b="1" i="0" u="none" strike="noStrike" kern="0" cap="none" spc="0" normalizeH="0" baseline="0" noProof="0" dirty="0">
                      <a:ln>
                        <a:noFill/>
                      </a:ln>
                      <a:solidFill>
                        <a:srgbClr val="000000"/>
                      </a:solidFill>
                      <a:effectLst/>
                      <a:uLnTx/>
                      <a:uFillTx/>
                      <a:latin typeface="Arial" charset="0"/>
                      <a:ea typeface="ヒラギノ角ゴ Pro W3" charset="-128"/>
                      <a:cs typeface="Arial" charset="0"/>
                    </a:rPr>
                    <a:t>Time</a:t>
                  </a:r>
                </a:p>
              </p:txBody>
            </p:sp>
            <p:sp>
              <p:nvSpPr>
                <p:cNvPr id="191" name="Line 27">
                  <a:extLst>
                    <a:ext uri="{FF2B5EF4-FFF2-40B4-BE49-F238E27FC236}">
                      <a16:creationId xmlns:a16="http://schemas.microsoft.com/office/drawing/2014/main" id="{859FB360-9B4F-9DBC-8D1D-C7AF814752C4}"/>
                    </a:ext>
                  </a:extLst>
                </p:cNvPr>
                <p:cNvSpPr>
                  <a:spLocks noChangeShapeType="1"/>
                </p:cNvSpPr>
                <p:nvPr/>
              </p:nvSpPr>
              <p:spPr bwMode="auto">
                <a:xfrm flipV="1">
                  <a:off x="5626828" y="4356290"/>
                  <a:ext cx="2973388" cy="36471"/>
                </a:xfrm>
                <a:prstGeom prst="line">
                  <a:avLst/>
                </a:prstGeom>
                <a:noFill/>
                <a:ln w="38100">
                  <a:solidFill>
                    <a:srgbClr val="C50F3C"/>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192" name="ZoneTexte 44">
                  <a:extLst>
                    <a:ext uri="{FF2B5EF4-FFF2-40B4-BE49-F238E27FC236}">
                      <a16:creationId xmlns:a16="http://schemas.microsoft.com/office/drawing/2014/main" id="{EE9CA298-6995-4829-77BC-368715436EBA}"/>
                    </a:ext>
                  </a:extLst>
                </p:cNvPr>
                <p:cNvSpPr txBox="1">
                  <a:spLocks noChangeArrowheads="1"/>
                </p:cNvSpPr>
                <p:nvPr/>
              </p:nvSpPr>
              <p:spPr bwMode="auto">
                <a:xfrm>
                  <a:off x="4566378" y="3956625"/>
                  <a:ext cx="1081568" cy="3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defTabSz="914400" eaLnBrk="1" fontAlgn="auto" latinLnBrk="0" hangingPunct="1">
                    <a:lnSpc>
                      <a:spcPct val="100000"/>
                    </a:lnSpc>
                    <a:spcBef>
                      <a:spcPts val="0"/>
                    </a:spcBef>
                    <a:spcAft>
                      <a:spcPct val="0"/>
                    </a:spcAft>
                    <a:buClrTx/>
                    <a:buSzTx/>
                    <a:buFontTx/>
                    <a:buNone/>
                    <a:tabLst/>
                    <a:defRPr/>
                  </a:pPr>
                  <a:r>
                    <a:rPr kumimoji="0" lang="fr-FR" altLang="x-none" sz="700" b="1" i="0" u="none" strike="noStrike" kern="0" cap="none" spc="0" normalizeH="0" baseline="0" noProof="0" dirty="0">
                      <a:ln>
                        <a:noFill/>
                      </a:ln>
                      <a:solidFill>
                        <a:srgbClr val="000000"/>
                      </a:solidFill>
                      <a:effectLst/>
                      <a:uLnTx/>
                      <a:uFillTx/>
                      <a:latin typeface="Arial" charset="0"/>
                      <a:ea typeface="ヒラギノ角ゴ Pro W3" charset="-128"/>
                      <a:cs typeface="ヒラギノ角ゴ Pro W3" charset="-128"/>
                    </a:rPr>
                    <a:t>HBV DNA</a:t>
                  </a:r>
                </a:p>
              </p:txBody>
            </p:sp>
            <p:sp>
              <p:nvSpPr>
                <p:cNvPr id="193" name="Line 17">
                  <a:extLst>
                    <a:ext uri="{FF2B5EF4-FFF2-40B4-BE49-F238E27FC236}">
                      <a16:creationId xmlns:a16="http://schemas.microsoft.com/office/drawing/2014/main" id="{765302B3-DD99-FC3B-B195-D26F84EA0245}"/>
                    </a:ext>
                  </a:extLst>
                </p:cNvPr>
                <p:cNvSpPr>
                  <a:spLocks noChangeShapeType="1"/>
                </p:cNvSpPr>
                <p:nvPr/>
              </p:nvSpPr>
              <p:spPr bwMode="auto">
                <a:xfrm rot="5400000" flipV="1">
                  <a:off x="5245310" y="2569916"/>
                  <a:ext cx="2358474" cy="1068388"/>
                </a:xfrm>
                <a:prstGeom prst="line">
                  <a:avLst/>
                </a:prstGeom>
                <a:noFill/>
                <a:ln w="38100">
                  <a:solidFill>
                    <a:schemeClr val="accent3"/>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194" name="Line 17">
                  <a:extLst>
                    <a:ext uri="{FF2B5EF4-FFF2-40B4-BE49-F238E27FC236}">
                      <a16:creationId xmlns:a16="http://schemas.microsoft.com/office/drawing/2014/main" id="{C838626E-0C3E-12B7-933E-19D38AE521E5}"/>
                    </a:ext>
                  </a:extLst>
                </p:cNvPr>
                <p:cNvSpPr>
                  <a:spLocks noChangeShapeType="1"/>
                </p:cNvSpPr>
                <p:nvPr/>
              </p:nvSpPr>
              <p:spPr bwMode="auto">
                <a:xfrm rot="5400000" flipH="1" flipV="1">
                  <a:off x="7460662" y="3692771"/>
                  <a:ext cx="12157" cy="1111250"/>
                </a:xfrm>
                <a:prstGeom prst="line">
                  <a:avLst/>
                </a:prstGeom>
                <a:noFill/>
                <a:ln w="38100">
                  <a:solidFill>
                    <a:schemeClr val="accent3"/>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195" name="Line 17">
                  <a:extLst>
                    <a:ext uri="{FF2B5EF4-FFF2-40B4-BE49-F238E27FC236}">
                      <a16:creationId xmlns:a16="http://schemas.microsoft.com/office/drawing/2014/main" id="{037743DB-FABD-27FB-7413-95A2076FAC0E}"/>
                    </a:ext>
                  </a:extLst>
                </p:cNvPr>
                <p:cNvSpPr>
                  <a:spLocks noChangeShapeType="1"/>
                </p:cNvSpPr>
                <p:nvPr/>
              </p:nvSpPr>
              <p:spPr bwMode="auto">
                <a:xfrm rot="5400000">
                  <a:off x="7741661" y="3073291"/>
                  <a:ext cx="1434536" cy="873125"/>
                </a:xfrm>
                <a:prstGeom prst="line">
                  <a:avLst/>
                </a:prstGeom>
                <a:noFill/>
                <a:ln w="38100">
                  <a:solidFill>
                    <a:schemeClr val="accent5"/>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700" b="0" i="0" u="none" strike="noStrike" kern="0" cap="none" spc="0" normalizeH="0" baseline="0" noProof="0" dirty="0">
                    <a:ln>
                      <a:noFill/>
                    </a:ln>
                    <a:solidFill>
                      <a:srgbClr val="000000"/>
                    </a:solidFill>
                    <a:effectLst/>
                    <a:uLnTx/>
                    <a:uFillTx/>
                  </a:endParaRPr>
                </a:p>
              </p:txBody>
            </p:sp>
            <p:sp>
              <p:nvSpPr>
                <p:cNvPr id="196" name="ZoneTexte 44">
                  <a:extLst>
                    <a:ext uri="{FF2B5EF4-FFF2-40B4-BE49-F238E27FC236}">
                      <a16:creationId xmlns:a16="http://schemas.microsoft.com/office/drawing/2014/main" id="{5572E6CA-DF9C-6758-606C-F53F0A3E8B4F}"/>
                    </a:ext>
                  </a:extLst>
                </p:cNvPr>
                <p:cNvSpPr txBox="1">
                  <a:spLocks noChangeArrowheads="1"/>
                </p:cNvSpPr>
                <p:nvPr/>
              </p:nvSpPr>
              <p:spPr bwMode="auto">
                <a:xfrm>
                  <a:off x="8250967" y="2443068"/>
                  <a:ext cx="1943100" cy="3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defTabSz="914400" eaLnBrk="1" fontAlgn="auto" latinLnBrk="0" hangingPunct="1">
                    <a:lnSpc>
                      <a:spcPct val="100000"/>
                    </a:lnSpc>
                    <a:spcBef>
                      <a:spcPts val="0"/>
                    </a:spcBef>
                    <a:spcAft>
                      <a:spcPct val="0"/>
                    </a:spcAft>
                    <a:buClrTx/>
                    <a:buSzTx/>
                    <a:buFontTx/>
                    <a:buNone/>
                    <a:tabLst/>
                    <a:defRPr/>
                  </a:pPr>
                  <a:r>
                    <a:rPr kumimoji="0" lang="fr-FR" altLang="x-none" sz="700" b="1" i="0" u="none" strike="noStrike" kern="0" cap="none" spc="0" normalizeH="0" baseline="0" noProof="0" dirty="0">
                      <a:ln>
                        <a:noFill/>
                      </a:ln>
                      <a:solidFill>
                        <a:schemeClr val="accent5"/>
                      </a:solidFill>
                      <a:effectLst/>
                      <a:uLnTx/>
                      <a:uFillTx/>
                      <a:latin typeface="Arial" charset="0"/>
                      <a:ea typeface="MS PGothic" charset="-128"/>
                    </a:rPr>
                    <a:t>Anti-HBsAb</a:t>
                  </a:r>
                </a:p>
              </p:txBody>
            </p:sp>
            <p:sp>
              <p:nvSpPr>
                <p:cNvPr id="197" name="ZoneTexte 50">
                  <a:extLst>
                    <a:ext uri="{FF2B5EF4-FFF2-40B4-BE49-F238E27FC236}">
                      <a16:creationId xmlns:a16="http://schemas.microsoft.com/office/drawing/2014/main" id="{9968474F-4DFC-7C4F-E6B3-011301328389}"/>
                    </a:ext>
                  </a:extLst>
                </p:cNvPr>
                <p:cNvSpPr txBox="1"/>
                <p:nvPr/>
              </p:nvSpPr>
              <p:spPr>
                <a:xfrm>
                  <a:off x="3923224" y="1979866"/>
                  <a:ext cx="3528323" cy="341171"/>
                </a:xfrm>
                <a:prstGeom prst="rect">
                  <a:avLst/>
                </a:prstGeom>
                <a:solidFill>
                  <a:schemeClr val="accent3">
                    <a:lumMod val="50000"/>
                    <a:lumOff val="50000"/>
                  </a:schemeClr>
                </a:solidFill>
                <a:ln w="19050">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altLang="zh-CN" sz="700" b="1" i="0" u="none" strike="noStrike" kern="0" cap="none" spc="0" normalizeH="0" baseline="0" noProof="0" dirty="0">
                      <a:ln>
                        <a:noFill/>
                      </a:ln>
                      <a:effectLst/>
                      <a:uLnTx/>
                      <a:uFillTx/>
                    </a:rPr>
                    <a:t>Replication inhibition</a:t>
                  </a:r>
                </a:p>
              </p:txBody>
            </p:sp>
            <p:sp>
              <p:nvSpPr>
                <p:cNvPr id="198" name="Rectangle 11">
                  <a:extLst>
                    <a:ext uri="{FF2B5EF4-FFF2-40B4-BE49-F238E27FC236}">
                      <a16:creationId xmlns:a16="http://schemas.microsoft.com/office/drawing/2014/main" id="{68CE82EA-61AB-050B-2538-9A2A09583FA6}"/>
                    </a:ext>
                  </a:extLst>
                </p:cNvPr>
                <p:cNvSpPr>
                  <a:spLocks noChangeArrowheads="1"/>
                </p:cNvSpPr>
                <p:nvPr/>
              </p:nvSpPr>
              <p:spPr bwMode="auto">
                <a:xfrm>
                  <a:off x="7370882" y="1389800"/>
                  <a:ext cx="3703268" cy="381143"/>
                </a:xfrm>
                <a:prstGeom prst="rect">
                  <a:avLst/>
                </a:prstGeom>
                <a:noFill/>
                <a:ln w="28575">
                  <a:solidFill>
                    <a:schemeClr val="accent3"/>
                  </a:solidFill>
                  <a:prstDash val="sysDash"/>
                </a:ln>
              </p:spPr>
              <p:txBody>
                <a:bodyPr wrap="none" anchor="ct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algn="ctr" defTabSz="914400" eaLnBrk="1" fontAlgn="auto" latinLnBrk="0" hangingPunct="1">
                    <a:lnSpc>
                      <a:spcPct val="100000"/>
                    </a:lnSpc>
                    <a:spcBef>
                      <a:spcPts val="0"/>
                    </a:spcBef>
                    <a:spcAft>
                      <a:spcPct val="0"/>
                    </a:spcAft>
                    <a:buClrTx/>
                    <a:buSzTx/>
                    <a:buFontTx/>
                    <a:buNone/>
                    <a:tabLst/>
                    <a:defRPr/>
                  </a:pPr>
                  <a:r>
                    <a:rPr kumimoji="0" lang="en-US" altLang="x-none" sz="700" b="1" i="0" u="none" strike="noStrike" kern="0" cap="none" spc="0" normalizeH="0" baseline="0" noProof="0" dirty="0">
                      <a:ln>
                        <a:noFill/>
                      </a:ln>
                      <a:solidFill>
                        <a:srgbClr val="000000"/>
                      </a:solidFill>
                      <a:effectLst/>
                      <a:uLnTx/>
                      <a:uFillTx/>
                      <a:latin typeface="Arial" charset="0"/>
                      <a:ea typeface="MS PGothic" charset="-128"/>
                    </a:rPr>
                    <a:t>Off Therapy</a:t>
                  </a:r>
                </a:p>
              </p:txBody>
            </p:sp>
            <p:sp>
              <p:nvSpPr>
                <p:cNvPr id="199" name="Rectangle 11">
                  <a:extLst>
                    <a:ext uri="{FF2B5EF4-FFF2-40B4-BE49-F238E27FC236}">
                      <a16:creationId xmlns:a16="http://schemas.microsoft.com/office/drawing/2014/main" id="{C8E6702D-0052-A12A-0443-9D262E3ADBBE}"/>
                    </a:ext>
                  </a:extLst>
                </p:cNvPr>
                <p:cNvSpPr>
                  <a:spLocks noChangeArrowheads="1"/>
                </p:cNvSpPr>
                <p:nvPr/>
              </p:nvSpPr>
              <p:spPr bwMode="auto">
                <a:xfrm>
                  <a:off x="3912328" y="1388188"/>
                  <a:ext cx="3539210" cy="385987"/>
                </a:xfrm>
                <a:prstGeom prst="rect">
                  <a:avLst/>
                </a:prstGeom>
                <a:solidFill>
                  <a:srgbClr val="0070C0"/>
                </a:solidFill>
                <a:ln>
                  <a:noFill/>
                </a:ln>
              </p:spPr>
              <p:txBody>
                <a:bodyPr wrap="none" anchor="ct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marL="0" marR="0" lvl="0" indent="0" algn="ctr" defTabSz="914400" eaLnBrk="1" fontAlgn="auto" latinLnBrk="0" hangingPunct="1">
                    <a:lnSpc>
                      <a:spcPct val="100000"/>
                    </a:lnSpc>
                    <a:spcBef>
                      <a:spcPts val="0"/>
                    </a:spcBef>
                    <a:spcAft>
                      <a:spcPct val="0"/>
                    </a:spcAft>
                    <a:buClrTx/>
                    <a:buSzTx/>
                    <a:buFontTx/>
                    <a:buNone/>
                    <a:tabLst/>
                    <a:defRPr/>
                  </a:pPr>
                  <a:r>
                    <a:rPr kumimoji="0" lang="en-US" altLang="x-none" sz="700" b="1" i="0" u="none" strike="noStrike" kern="0" cap="none" spc="0" normalizeH="0" baseline="0" noProof="0" dirty="0">
                      <a:ln>
                        <a:noFill/>
                      </a:ln>
                      <a:solidFill>
                        <a:srgbClr val="FFFFFF"/>
                      </a:solidFill>
                      <a:effectLst/>
                      <a:uLnTx/>
                      <a:uFillTx/>
                      <a:latin typeface="Arial" charset="0"/>
                      <a:ea typeface="MS PGothic" charset="-128"/>
                    </a:rPr>
                    <a:t>Therapy</a:t>
                  </a:r>
                </a:p>
              </p:txBody>
            </p:sp>
          </p:grpSp>
        </p:grpSp>
        <p:sp>
          <p:nvSpPr>
            <p:cNvPr id="176" name="ZoneTexte 44">
              <a:extLst>
                <a:ext uri="{FF2B5EF4-FFF2-40B4-BE49-F238E27FC236}">
                  <a16:creationId xmlns:a16="http://schemas.microsoft.com/office/drawing/2014/main" id="{BFB88EA0-55CC-4750-D5F2-57E1FE0E51DA}"/>
                </a:ext>
              </a:extLst>
            </p:cNvPr>
            <p:cNvSpPr txBox="1">
              <a:spLocks noChangeArrowheads="1"/>
            </p:cNvSpPr>
            <p:nvPr/>
          </p:nvSpPr>
          <p:spPr bwMode="auto">
            <a:xfrm>
              <a:off x="7046480" y="4493384"/>
              <a:ext cx="1042606" cy="38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3000"/>
                </a:spcAft>
                <a:buFont typeface="Arial" charset="0"/>
                <a:defRPr sz="2000">
                  <a:solidFill>
                    <a:srgbClr val="8889AA"/>
                  </a:solidFill>
                  <a:latin typeface="Arial" charset="0"/>
                </a:defRPr>
              </a:lvl1pPr>
              <a:lvl2pPr marL="742950" indent="-285750">
                <a:spcAft>
                  <a:spcPts val="200"/>
                </a:spcAft>
                <a:buClr>
                  <a:schemeClr val="accent1"/>
                </a:buClr>
                <a:buFont typeface="Wingdings" charset="2"/>
                <a:buChar char=""/>
                <a:defRPr sz="2000" b="1">
                  <a:solidFill>
                    <a:schemeClr val="accent1"/>
                  </a:solidFill>
                  <a:latin typeface="Arial" charset="0"/>
                </a:defRPr>
              </a:lvl2pPr>
              <a:lvl3pPr marL="1143000" indent="-228600">
                <a:spcAft>
                  <a:spcPts val="1100"/>
                </a:spcAft>
                <a:buClr>
                  <a:schemeClr val="accent1"/>
                </a:buClr>
                <a:buFont typeface="Arial" charset="0"/>
                <a:buChar char="&gt;"/>
                <a:defRPr sz="1500" b="1">
                  <a:solidFill>
                    <a:schemeClr val="accent1"/>
                  </a:solidFill>
                  <a:latin typeface="Arial" charset="0"/>
                </a:defRPr>
              </a:lvl3pPr>
              <a:lvl4pPr marL="1600200" indent="-228600">
                <a:spcAft>
                  <a:spcPts val="600"/>
                </a:spcAft>
                <a:buFont typeface="Arial" charset="0"/>
                <a:defRPr>
                  <a:solidFill>
                    <a:schemeClr val="tx1"/>
                  </a:solidFill>
                  <a:latin typeface="Arial" charset="0"/>
                </a:defRPr>
              </a:lvl4pPr>
              <a:lvl5pPr marL="2057400" indent="-228600">
                <a:buFont typeface="Arial" charset="0"/>
                <a:buChar char="•"/>
                <a:defRPr sz="1300">
                  <a:solidFill>
                    <a:schemeClr val="accent1"/>
                  </a:solidFill>
                  <a:latin typeface="Arial" charset="0"/>
                </a:defRPr>
              </a:lvl5pPr>
              <a:lvl6pPr marL="2514600" indent="-228600" eaLnBrk="0" fontAlgn="base" hangingPunct="0">
                <a:spcBef>
                  <a:spcPct val="0"/>
                </a:spcBef>
                <a:spcAft>
                  <a:spcPct val="0"/>
                </a:spcAft>
                <a:buFont typeface="Arial" charset="0"/>
                <a:buChar char="•"/>
                <a:defRPr sz="1300">
                  <a:solidFill>
                    <a:schemeClr val="accent1"/>
                  </a:solidFill>
                  <a:latin typeface="Arial" charset="0"/>
                </a:defRPr>
              </a:lvl6pPr>
              <a:lvl7pPr marL="2971800" indent="-228600" eaLnBrk="0" fontAlgn="base" hangingPunct="0">
                <a:spcBef>
                  <a:spcPct val="0"/>
                </a:spcBef>
                <a:spcAft>
                  <a:spcPct val="0"/>
                </a:spcAft>
                <a:buFont typeface="Arial" charset="0"/>
                <a:buChar char="•"/>
                <a:defRPr sz="1300">
                  <a:solidFill>
                    <a:schemeClr val="accent1"/>
                  </a:solidFill>
                  <a:latin typeface="Arial" charset="0"/>
                </a:defRPr>
              </a:lvl7pPr>
              <a:lvl8pPr marL="3429000" indent="-228600" eaLnBrk="0" fontAlgn="base" hangingPunct="0">
                <a:spcBef>
                  <a:spcPct val="0"/>
                </a:spcBef>
                <a:spcAft>
                  <a:spcPct val="0"/>
                </a:spcAft>
                <a:buFont typeface="Arial" charset="0"/>
                <a:buChar char="•"/>
                <a:defRPr sz="1300">
                  <a:solidFill>
                    <a:schemeClr val="accent1"/>
                  </a:solidFill>
                  <a:latin typeface="Arial" charset="0"/>
                </a:defRPr>
              </a:lvl8pPr>
              <a:lvl9pPr marL="3886200" indent="-228600" eaLnBrk="0" fontAlgn="base" hangingPunct="0">
                <a:spcBef>
                  <a:spcPct val="0"/>
                </a:spcBef>
                <a:spcAft>
                  <a:spcPct val="0"/>
                </a:spcAft>
                <a:buFont typeface="Arial" charset="0"/>
                <a:buChar char="•"/>
                <a:defRPr sz="1300">
                  <a:solidFill>
                    <a:schemeClr val="accent1"/>
                  </a:solidFill>
                  <a:latin typeface="Arial" charset="0"/>
                </a:defRPr>
              </a:lvl9pPr>
            </a:lstStyle>
            <a:p>
              <a:pPr>
                <a:spcAft>
                  <a:spcPct val="0"/>
                </a:spcAft>
              </a:pPr>
              <a:r>
                <a:rPr lang="fr-FR" altLang="x-none" sz="700" b="1" dirty="0">
                  <a:solidFill>
                    <a:srgbClr val="000000"/>
                  </a:solidFill>
                  <a:ea typeface="ヒラギノ角ゴ Pro W3" charset="-128"/>
                </a:rPr>
                <a:t>HBsA</a:t>
              </a:r>
              <a:r>
                <a:rPr lang="en-US" altLang="zh-CN" sz="700" b="1" dirty="0">
                  <a:solidFill>
                    <a:srgbClr val="000000"/>
                  </a:solidFill>
                  <a:ea typeface="ヒラギノ角ゴ Pro W3" charset="-128"/>
                </a:rPr>
                <a:t>g</a:t>
              </a:r>
              <a:endParaRPr lang="fr-FR" altLang="x-none" sz="700" b="1" dirty="0">
                <a:solidFill>
                  <a:srgbClr val="000000"/>
                </a:solidFill>
                <a:ea typeface="ヒラギノ角ゴ Pro W3" charset="-128"/>
              </a:endParaRPr>
            </a:p>
          </p:txBody>
        </p:sp>
        <p:sp>
          <p:nvSpPr>
            <p:cNvPr id="177" name="ZoneTexte 1">
              <a:extLst>
                <a:ext uri="{FF2B5EF4-FFF2-40B4-BE49-F238E27FC236}">
                  <a16:creationId xmlns:a16="http://schemas.microsoft.com/office/drawing/2014/main" id="{1495BF16-A74C-B882-FF3D-64FB98331655}"/>
                </a:ext>
              </a:extLst>
            </p:cNvPr>
            <p:cNvSpPr txBox="1"/>
            <p:nvPr/>
          </p:nvSpPr>
          <p:spPr>
            <a:xfrm>
              <a:off x="635709" y="1135506"/>
              <a:ext cx="1127125" cy="326518"/>
            </a:xfrm>
            <a:prstGeom prst="rect">
              <a:avLst/>
            </a:prstGeom>
            <a:solidFill>
              <a:schemeClr val="accent3">
                <a:lumMod val="10000"/>
                <a:lumOff val="90000"/>
              </a:schemeClr>
            </a:solid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500" b="1" i="0" u="none" strike="noStrike" kern="0" cap="none" spc="0" normalizeH="0" baseline="0" noProof="0" dirty="0">
                  <a:ln>
                    <a:noFill/>
                  </a:ln>
                  <a:solidFill>
                    <a:srgbClr val="000000"/>
                  </a:solidFill>
                  <a:effectLst/>
                  <a:uLnTx/>
                  <a:uFillTx/>
                </a:rPr>
                <a:t>SERUM</a:t>
              </a:r>
              <a:endParaRPr kumimoji="0" lang="fr-FR" sz="700" b="1" i="0" u="none" strike="noStrike" kern="0" cap="none" spc="0" normalizeH="0" baseline="0" noProof="0" dirty="0">
                <a:ln>
                  <a:noFill/>
                </a:ln>
                <a:solidFill>
                  <a:srgbClr val="000000"/>
                </a:solidFill>
                <a:effectLst/>
                <a:uLnTx/>
                <a:uFillTx/>
              </a:endParaRPr>
            </a:p>
          </p:txBody>
        </p:sp>
        <p:sp>
          <p:nvSpPr>
            <p:cNvPr id="178" name="ZoneTexte 42">
              <a:extLst>
                <a:ext uri="{FF2B5EF4-FFF2-40B4-BE49-F238E27FC236}">
                  <a16:creationId xmlns:a16="http://schemas.microsoft.com/office/drawing/2014/main" id="{E8B1482E-43D0-72A6-EDBD-A634A3379BDB}"/>
                </a:ext>
              </a:extLst>
            </p:cNvPr>
            <p:cNvSpPr txBox="1"/>
            <p:nvPr/>
          </p:nvSpPr>
          <p:spPr>
            <a:xfrm>
              <a:off x="635707" y="4997704"/>
              <a:ext cx="1127125" cy="385886"/>
            </a:xfrm>
            <a:prstGeom prst="rect">
              <a:avLst/>
            </a:prstGeom>
            <a:solidFill>
              <a:schemeClr val="accent3">
                <a:lumMod val="10000"/>
                <a:lumOff val="90000"/>
              </a:scheme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rgbClr val="000000"/>
                  </a:solidFill>
                  <a:effectLst/>
                  <a:uLnTx/>
                  <a:uFillTx/>
                </a:rPr>
                <a:t>LIVER</a:t>
              </a:r>
            </a:p>
          </p:txBody>
        </p:sp>
        <p:sp>
          <p:nvSpPr>
            <p:cNvPr id="179" name="ZoneTexte 50">
              <a:extLst>
                <a:ext uri="{FF2B5EF4-FFF2-40B4-BE49-F238E27FC236}">
                  <a16:creationId xmlns:a16="http://schemas.microsoft.com/office/drawing/2014/main" id="{7E34E0E8-9796-2448-06A3-37B520A40EEB}"/>
                </a:ext>
              </a:extLst>
            </p:cNvPr>
            <p:cNvSpPr txBox="1"/>
            <p:nvPr/>
          </p:nvSpPr>
          <p:spPr>
            <a:xfrm>
              <a:off x="3938418" y="2707931"/>
              <a:ext cx="3528323" cy="429104"/>
            </a:xfrm>
            <a:prstGeom prst="rect">
              <a:avLst/>
            </a:prstGeom>
            <a:solidFill>
              <a:schemeClr val="accent4"/>
            </a:solidFill>
            <a:ln w="19050">
              <a:noFill/>
            </a:ln>
          </p:spPr>
          <p:txBody>
            <a:bodyPr wrap="square">
              <a:spAutoFit/>
            </a:bodyPr>
            <a:lstStyle/>
            <a:p>
              <a:pPr algn="ctr"/>
              <a:r>
                <a:rPr lang="fr-FR" altLang="zh-CN" sz="700" b="1" dirty="0">
                  <a:solidFill>
                    <a:schemeClr val="bg1"/>
                  </a:solidFill>
                </a:rPr>
                <a:t>Antigen reduction</a:t>
              </a:r>
            </a:p>
          </p:txBody>
        </p:sp>
        <p:sp>
          <p:nvSpPr>
            <p:cNvPr id="180" name="ZoneTexte 50">
              <a:extLst>
                <a:ext uri="{FF2B5EF4-FFF2-40B4-BE49-F238E27FC236}">
                  <a16:creationId xmlns:a16="http://schemas.microsoft.com/office/drawing/2014/main" id="{E6DCBF0E-FCC7-D992-D1BA-554D16F973BD}"/>
                </a:ext>
              </a:extLst>
            </p:cNvPr>
            <p:cNvSpPr txBox="1"/>
            <p:nvPr/>
          </p:nvSpPr>
          <p:spPr>
            <a:xfrm>
              <a:off x="4895546" y="3163437"/>
              <a:ext cx="2555999" cy="593670"/>
            </a:xfrm>
            <a:prstGeom prst="rect">
              <a:avLst/>
            </a:prstGeom>
            <a:solidFill>
              <a:schemeClr val="tx1">
                <a:lumMod val="50000"/>
                <a:lumOff val="50000"/>
              </a:schemeClr>
            </a:solidFill>
            <a:ln w="19050">
              <a:noFill/>
            </a:ln>
          </p:spPr>
          <p:txBody>
            <a:bodyPr wrap="square" anchor="ctr">
              <a:spAutoFit/>
            </a:bodyPr>
            <a:lstStyle/>
            <a:p>
              <a:pPr algn="ctr"/>
              <a:r>
                <a:rPr lang="fr-FR" altLang="zh-CN" sz="700" b="1" dirty="0">
                  <a:solidFill>
                    <a:schemeClr val="bg1"/>
                  </a:solidFill>
                </a:rPr>
                <a:t>Immune response invigoration</a:t>
              </a:r>
            </a:p>
          </p:txBody>
        </p:sp>
        <p:sp>
          <p:nvSpPr>
            <p:cNvPr id="181" name="ZoneTexte 50">
              <a:extLst>
                <a:ext uri="{FF2B5EF4-FFF2-40B4-BE49-F238E27FC236}">
                  <a16:creationId xmlns:a16="http://schemas.microsoft.com/office/drawing/2014/main" id="{F3174B9A-D63C-090B-D5CD-F0D83E4C656F}"/>
                </a:ext>
              </a:extLst>
            </p:cNvPr>
            <p:cNvSpPr txBox="1"/>
            <p:nvPr/>
          </p:nvSpPr>
          <p:spPr>
            <a:xfrm>
              <a:off x="5075285" y="3772289"/>
              <a:ext cx="2376261" cy="385886"/>
            </a:xfrm>
            <a:prstGeom prst="rect">
              <a:avLst/>
            </a:prstGeom>
            <a:solidFill>
              <a:schemeClr val="accent6">
                <a:lumMod val="75000"/>
              </a:schemeClr>
            </a:solidFill>
            <a:ln w="19050">
              <a:no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altLang="zh-CN" sz="700" b="1" i="0" u="none" strike="noStrike" kern="0" cap="none" spc="0" normalizeH="0" baseline="0" noProof="0" dirty="0">
                  <a:ln>
                    <a:noFill/>
                  </a:ln>
                  <a:solidFill>
                    <a:prstClr val="white"/>
                  </a:solidFill>
                  <a:effectLst/>
                  <a:uLnTx/>
                  <a:uFillTx/>
                </a:rPr>
                <a:t>Immune stimulation</a:t>
              </a:r>
            </a:p>
          </p:txBody>
        </p:sp>
      </p:grpSp>
      <p:cxnSp>
        <p:nvCxnSpPr>
          <p:cNvPr id="214" name="Connecteur droit 39">
            <a:extLst>
              <a:ext uri="{FF2B5EF4-FFF2-40B4-BE49-F238E27FC236}">
                <a16:creationId xmlns:a16="http://schemas.microsoft.com/office/drawing/2014/main" id="{A0B563A7-62DA-EE64-728F-A41C67394A2D}"/>
              </a:ext>
            </a:extLst>
          </p:cNvPr>
          <p:cNvCxnSpPr>
            <a:cxnSpLocks noChangeShapeType="1"/>
          </p:cNvCxnSpPr>
          <p:nvPr/>
        </p:nvCxnSpPr>
        <p:spPr bwMode="auto">
          <a:xfrm>
            <a:off x="1159001" y="3853015"/>
            <a:ext cx="2280414" cy="25307"/>
          </a:xfrm>
          <a:prstGeom prst="line">
            <a:avLst/>
          </a:prstGeom>
          <a:noFill/>
          <a:ln w="38100" cap="flat" cmpd="sng" algn="ctr">
            <a:solidFill>
              <a:schemeClr val="accent4"/>
            </a:solidFill>
            <a:prstDash val="solid"/>
            <a:headEnd/>
            <a:tailEnd/>
          </a:ln>
          <a:effectLst/>
          <a:extLst>
            <a:ext uri="{909E8E84-426E-40DD-AFC4-6F175D3DCCD1}">
              <a14:hiddenFill xmlns:a14="http://schemas.microsoft.com/office/drawing/2010/main">
                <a:noFill/>
              </a14:hiddenFill>
            </a:ext>
          </a:extLst>
        </p:spPr>
      </p:cxnSp>
      <p:sp>
        <p:nvSpPr>
          <p:cNvPr id="217" name="Title 1">
            <a:extLst>
              <a:ext uri="{FF2B5EF4-FFF2-40B4-BE49-F238E27FC236}">
                <a16:creationId xmlns:a16="http://schemas.microsoft.com/office/drawing/2014/main" id="{6F8F04C7-A980-E8E5-70DD-AFF1EC25F6ED}"/>
              </a:ext>
            </a:extLst>
          </p:cNvPr>
          <p:cNvSpPr txBox="1">
            <a:spLocks/>
          </p:cNvSpPr>
          <p:nvPr/>
        </p:nvSpPr>
        <p:spPr bwMode="auto">
          <a:xfrm>
            <a:off x="778065" y="768764"/>
            <a:ext cx="4946063" cy="918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400" b="1" dirty="0">
                <a:solidFill>
                  <a:srgbClr val="000090"/>
                </a:solidFill>
                <a:latin typeface="+mn-lt"/>
              </a:rPr>
              <a:t>New Clinical Trial Design </a:t>
            </a:r>
            <a:r>
              <a:rPr lang="en-US" altLang="de-DE" sz="1400" b="1" dirty="0">
                <a:solidFill>
                  <a:srgbClr val="000090"/>
                </a:solidFill>
                <a:latin typeface="+mn-lt"/>
              </a:rPr>
              <a:t> </a:t>
            </a:r>
            <a:br>
              <a:rPr lang="en-US" altLang="de-DE" sz="1400" b="1" dirty="0">
                <a:solidFill>
                  <a:srgbClr val="000090"/>
                </a:solidFill>
                <a:latin typeface="+mn-lt"/>
              </a:rPr>
            </a:br>
            <a:r>
              <a:rPr lang="en-US" sz="1400" b="1" dirty="0">
                <a:solidFill>
                  <a:srgbClr val="000090"/>
                </a:solidFill>
                <a:latin typeface="+mn-lt"/>
              </a:rPr>
              <a:t>Combination of direct acting antivirals and immune stimulation</a:t>
            </a:r>
            <a:endParaRPr lang="en-SG" sz="1400" b="1" dirty="0">
              <a:solidFill>
                <a:srgbClr val="000090"/>
              </a:solidFill>
              <a:latin typeface="+mn-lt"/>
            </a:endParaRPr>
          </a:p>
        </p:txBody>
      </p:sp>
      <p:grpSp>
        <p:nvGrpSpPr>
          <p:cNvPr id="219" name="Groupe 218">
            <a:extLst>
              <a:ext uri="{FF2B5EF4-FFF2-40B4-BE49-F238E27FC236}">
                <a16:creationId xmlns:a16="http://schemas.microsoft.com/office/drawing/2014/main" id="{E5A81B04-7DC8-C65D-69D8-55DDF15A4935}"/>
              </a:ext>
            </a:extLst>
          </p:cNvPr>
          <p:cNvGrpSpPr/>
          <p:nvPr/>
        </p:nvGrpSpPr>
        <p:grpSpPr>
          <a:xfrm>
            <a:off x="4125330" y="1512467"/>
            <a:ext cx="4944261" cy="3579563"/>
            <a:chOff x="-598122" y="189631"/>
            <a:chExt cx="12578442" cy="6550670"/>
          </a:xfrm>
        </p:grpSpPr>
        <p:sp>
          <p:nvSpPr>
            <p:cNvPr id="220" name="ZoneTexte 219">
              <a:extLst>
                <a:ext uri="{FF2B5EF4-FFF2-40B4-BE49-F238E27FC236}">
                  <a16:creationId xmlns:a16="http://schemas.microsoft.com/office/drawing/2014/main" id="{5EADD58C-18D1-0665-5874-096F5C62BE1B}"/>
                </a:ext>
              </a:extLst>
            </p:cNvPr>
            <p:cNvSpPr txBox="1"/>
            <p:nvPr/>
          </p:nvSpPr>
          <p:spPr>
            <a:xfrm>
              <a:off x="2592779" y="4073498"/>
              <a:ext cx="1883913" cy="324713"/>
            </a:xfrm>
            <a:prstGeom prst="rect">
              <a:avLst/>
            </a:prstGeom>
            <a:noFill/>
          </p:spPr>
          <p:txBody>
            <a:bodyPr wrap="none" rtlCol="0">
              <a:spAutoFit/>
            </a:bodyPr>
            <a:lstStyle/>
            <a:p>
              <a:r>
                <a:rPr lang="fr-FR" sz="600" b="1" dirty="0" err="1">
                  <a:solidFill>
                    <a:srgbClr val="000000"/>
                  </a:solidFill>
                </a:rPr>
                <a:t>cccDNA</a:t>
              </a:r>
              <a:r>
                <a:rPr lang="fr-FR" sz="600" b="1" dirty="0">
                  <a:solidFill>
                    <a:srgbClr val="000000"/>
                  </a:solidFill>
                </a:rPr>
                <a:t> </a:t>
              </a:r>
              <a:r>
                <a:rPr lang="fr-FR" sz="600" b="1" dirty="0" err="1">
                  <a:solidFill>
                    <a:srgbClr val="000000"/>
                  </a:solidFill>
                </a:rPr>
                <a:t>Synthesis</a:t>
              </a:r>
              <a:endParaRPr lang="fr-FR" sz="600" b="1" dirty="0">
                <a:solidFill>
                  <a:srgbClr val="000000"/>
                </a:solidFill>
              </a:endParaRPr>
            </a:p>
          </p:txBody>
        </p:sp>
        <p:sp>
          <p:nvSpPr>
            <p:cNvPr id="221" name="ZoneTexte 220">
              <a:extLst>
                <a:ext uri="{FF2B5EF4-FFF2-40B4-BE49-F238E27FC236}">
                  <a16:creationId xmlns:a16="http://schemas.microsoft.com/office/drawing/2014/main" id="{478C3D8E-4DD9-3446-CBBA-E98247EA1AF3}"/>
                </a:ext>
              </a:extLst>
            </p:cNvPr>
            <p:cNvSpPr txBox="1"/>
            <p:nvPr/>
          </p:nvSpPr>
          <p:spPr>
            <a:xfrm>
              <a:off x="8521899" y="4515899"/>
              <a:ext cx="1483600" cy="324713"/>
            </a:xfrm>
            <a:prstGeom prst="rect">
              <a:avLst/>
            </a:prstGeom>
            <a:noFill/>
          </p:spPr>
          <p:txBody>
            <a:bodyPr wrap="none" rtlCol="0">
              <a:spAutoFit/>
            </a:bodyPr>
            <a:lstStyle/>
            <a:p>
              <a:r>
                <a:rPr lang="fr-FR" sz="600" b="1" dirty="0" err="1">
                  <a:solidFill>
                    <a:srgbClr val="000000"/>
                  </a:solidFill>
                </a:rPr>
                <a:t>cccDNA</a:t>
              </a:r>
              <a:r>
                <a:rPr lang="fr-FR" sz="600" b="1" dirty="0">
                  <a:solidFill>
                    <a:srgbClr val="000000"/>
                  </a:solidFill>
                </a:rPr>
                <a:t> </a:t>
              </a:r>
              <a:r>
                <a:rPr lang="fr-FR" sz="600" b="1" dirty="0" err="1">
                  <a:solidFill>
                    <a:srgbClr val="000000"/>
                  </a:solidFill>
                </a:rPr>
                <a:t>Loss</a:t>
              </a:r>
              <a:endParaRPr lang="fr-FR" sz="600" b="1" dirty="0">
                <a:solidFill>
                  <a:srgbClr val="000000"/>
                </a:solidFill>
              </a:endParaRPr>
            </a:p>
          </p:txBody>
        </p:sp>
        <p:pic>
          <p:nvPicPr>
            <p:cNvPr id="222" name="Image 221">
              <a:extLst>
                <a:ext uri="{FF2B5EF4-FFF2-40B4-BE49-F238E27FC236}">
                  <a16:creationId xmlns:a16="http://schemas.microsoft.com/office/drawing/2014/main" id="{599359EA-D617-D205-3847-6C957BDE3B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2526" y="2776262"/>
              <a:ext cx="2077319" cy="1714500"/>
            </a:xfrm>
            <a:prstGeom prst="rect">
              <a:avLst/>
            </a:prstGeom>
          </p:spPr>
        </p:pic>
        <p:sp>
          <p:nvSpPr>
            <p:cNvPr id="223" name="ZoneTexte 222">
              <a:extLst>
                <a:ext uri="{FF2B5EF4-FFF2-40B4-BE49-F238E27FC236}">
                  <a16:creationId xmlns:a16="http://schemas.microsoft.com/office/drawing/2014/main" id="{A26DE1A8-2256-78AD-CBFD-3AF1A6D21B95}"/>
                </a:ext>
              </a:extLst>
            </p:cNvPr>
            <p:cNvSpPr txBox="1"/>
            <p:nvPr/>
          </p:nvSpPr>
          <p:spPr>
            <a:xfrm>
              <a:off x="5670940" y="4550432"/>
              <a:ext cx="1758598" cy="351772"/>
            </a:xfrm>
            <a:prstGeom prst="rect">
              <a:avLst/>
            </a:prstGeom>
            <a:noFill/>
          </p:spPr>
          <p:txBody>
            <a:bodyPr wrap="none" rtlCol="0">
              <a:spAutoFit/>
            </a:bodyPr>
            <a:lstStyle/>
            <a:p>
              <a:r>
                <a:rPr lang="fr-FR" sz="700" b="1" dirty="0" err="1">
                  <a:solidFill>
                    <a:srgbClr val="000000"/>
                  </a:solidFill>
                </a:rPr>
                <a:t>Liver</a:t>
              </a:r>
              <a:r>
                <a:rPr lang="fr-FR" sz="700" b="1" dirty="0">
                  <a:solidFill>
                    <a:srgbClr val="000000"/>
                  </a:solidFill>
                </a:rPr>
                <a:t> </a:t>
              </a:r>
              <a:r>
                <a:rPr lang="fr-FR" sz="700" b="1" dirty="0" err="1">
                  <a:solidFill>
                    <a:srgbClr val="000000"/>
                  </a:solidFill>
                </a:rPr>
                <a:t>reservoir</a:t>
              </a:r>
              <a:endParaRPr lang="fr-FR" sz="700" b="1" dirty="0">
                <a:solidFill>
                  <a:srgbClr val="000000"/>
                </a:solidFill>
              </a:endParaRPr>
            </a:p>
          </p:txBody>
        </p:sp>
        <p:sp>
          <p:nvSpPr>
            <p:cNvPr id="224" name="Triangle 223">
              <a:extLst>
                <a:ext uri="{FF2B5EF4-FFF2-40B4-BE49-F238E27FC236}">
                  <a16:creationId xmlns:a16="http://schemas.microsoft.com/office/drawing/2014/main" id="{193242B6-A5AA-E776-8C3A-2608CF02134A}"/>
                </a:ext>
              </a:extLst>
            </p:cNvPr>
            <p:cNvSpPr/>
            <p:nvPr/>
          </p:nvSpPr>
          <p:spPr>
            <a:xfrm>
              <a:off x="6094266" y="5196983"/>
              <a:ext cx="361951" cy="3302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solidFill>
                  <a:srgbClr val="FFFFFF"/>
                </a:solidFill>
              </a:endParaRPr>
            </a:p>
          </p:txBody>
        </p:sp>
        <p:cxnSp>
          <p:nvCxnSpPr>
            <p:cNvPr id="225" name="Connecteur droit 224">
              <a:extLst>
                <a:ext uri="{FF2B5EF4-FFF2-40B4-BE49-F238E27FC236}">
                  <a16:creationId xmlns:a16="http://schemas.microsoft.com/office/drawing/2014/main" id="{0F7A48C5-613F-E260-9292-319C8117C888}"/>
                </a:ext>
              </a:extLst>
            </p:cNvPr>
            <p:cNvCxnSpPr/>
            <p:nvPr/>
          </p:nvCxnSpPr>
          <p:spPr>
            <a:xfrm>
              <a:off x="3095944" y="4896772"/>
              <a:ext cx="79560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Connecteur droit 225">
              <a:extLst>
                <a:ext uri="{FF2B5EF4-FFF2-40B4-BE49-F238E27FC236}">
                  <a16:creationId xmlns:a16="http://schemas.microsoft.com/office/drawing/2014/main" id="{2798EAC9-1CE1-B674-A0B0-C21278B85B62}"/>
                </a:ext>
              </a:extLst>
            </p:cNvPr>
            <p:cNvCxnSpPr/>
            <p:nvPr/>
          </p:nvCxnSpPr>
          <p:spPr>
            <a:xfrm>
              <a:off x="8604851" y="4896772"/>
              <a:ext cx="79560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Connecteur droit 226">
              <a:extLst>
                <a:ext uri="{FF2B5EF4-FFF2-40B4-BE49-F238E27FC236}">
                  <a16:creationId xmlns:a16="http://schemas.microsoft.com/office/drawing/2014/main" id="{037155D4-3DBC-1B43-8073-E043B0F43D23}"/>
                </a:ext>
              </a:extLst>
            </p:cNvPr>
            <p:cNvCxnSpPr/>
            <p:nvPr/>
          </p:nvCxnSpPr>
          <p:spPr>
            <a:xfrm>
              <a:off x="3493746" y="5142492"/>
              <a:ext cx="556761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8" name="Connecteur droit 227">
              <a:extLst>
                <a:ext uri="{FF2B5EF4-FFF2-40B4-BE49-F238E27FC236}">
                  <a16:creationId xmlns:a16="http://schemas.microsoft.com/office/drawing/2014/main" id="{92D5454A-500B-4214-2EC1-1A731B8C46E8}"/>
                </a:ext>
              </a:extLst>
            </p:cNvPr>
            <p:cNvCxnSpPr/>
            <p:nvPr/>
          </p:nvCxnSpPr>
          <p:spPr>
            <a:xfrm flipV="1">
              <a:off x="9061358" y="4896775"/>
              <a:ext cx="0" cy="2457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9" name="Connecteur droit 228">
              <a:extLst>
                <a:ext uri="{FF2B5EF4-FFF2-40B4-BE49-F238E27FC236}">
                  <a16:creationId xmlns:a16="http://schemas.microsoft.com/office/drawing/2014/main" id="{D7F1BB43-2B89-BC8F-76C7-E3BD21AD3D17}"/>
                </a:ext>
              </a:extLst>
            </p:cNvPr>
            <p:cNvCxnSpPr/>
            <p:nvPr/>
          </p:nvCxnSpPr>
          <p:spPr>
            <a:xfrm flipV="1">
              <a:off x="3497202" y="4896775"/>
              <a:ext cx="0" cy="24571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30" name="Image 229">
              <a:extLst>
                <a:ext uri="{FF2B5EF4-FFF2-40B4-BE49-F238E27FC236}">
                  <a16:creationId xmlns:a16="http://schemas.microsoft.com/office/drawing/2014/main" id="{E9EC4511-A2E1-49E9-35C6-A0594DF29A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42820" y="1774876"/>
              <a:ext cx="1829056" cy="2160339"/>
            </a:xfrm>
            <a:prstGeom prst="rect">
              <a:avLst/>
            </a:prstGeom>
          </p:spPr>
        </p:pic>
        <p:sp>
          <p:nvSpPr>
            <p:cNvPr id="231" name="ZoneTexte 230">
              <a:extLst>
                <a:ext uri="{FF2B5EF4-FFF2-40B4-BE49-F238E27FC236}">
                  <a16:creationId xmlns:a16="http://schemas.microsoft.com/office/drawing/2014/main" id="{8535CD7C-EDC9-0E90-73E4-68D90DD01416}"/>
                </a:ext>
              </a:extLst>
            </p:cNvPr>
            <p:cNvSpPr txBox="1"/>
            <p:nvPr/>
          </p:nvSpPr>
          <p:spPr>
            <a:xfrm>
              <a:off x="1249444" y="2009406"/>
              <a:ext cx="1093727" cy="487069"/>
            </a:xfrm>
            <a:prstGeom prst="rect">
              <a:avLst/>
            </a:prstGeom>
            <a:noFill/>
          </p:spPr>
          <p:txBody>
            <a:bodyPr wrap="none" rtlCol="0">
              <a:spAutoFit/>
            </a:bodyPr>
            <a:lstStyle/>
            <a:p>
              <a:pPr algn="ctr"/>
              <a:r>
                <a:rPr lang="fr-FR" sz="600" b="1" dirty="0">
                  <a:solidFill>
                    <a:srgbClr val="FF0000"/>
                  </a:solidFill>
                </a:rPr>
                <a:t>De novo</a:t>
              </a:r>
            </a:p>
            <a:p>
              <a:pPr algn="ctr"/>
              <a:r>
                <a:rPr lang="fr-FR" sz="600" b="1" dirty="0">
                  <a:solidFill>
                    <a:srgbClr val="FF0000"/>
                  </a:solidFill>
                </a:rPr>
                <a:t>infection</a:t>
              </a:r>
            </a:p>
          </p:txBody>
        </p:sp>
        <p:sp>
          <p:nvSpPr>
            <p:cNvPr id="232" name="ZoneTexte 231">
              <a:extLst>
                <a:ext uri="{FF2B5EF4-FFF2-40B4-BE49-F238E27FC236}">
                  <a16:creationId xmlns:a16="http://schemas.microsoft.com/office/drawing/2014/main" id="{54AFF2A1-48C1-2845-1FFE-9902EDC63EC2}"/>
                </a:ext>
              </a:extLst>
            </p:cNvPr>
            <p:cNvSpPr txBox="1"/>
            <p:nvPr/>
          </p:nvSpPr>
          <p:spPr>
            <a:xfrm>
              <a:off x="1796310" y="3658213"/>
              <a:ext cx="1191197" cy="324713"/>
            </a:xfrm>
            <a:prstGeom prst="rect">
              <a:avLst/>
            </a:prstGeom>
            <a:noFill/>
          </p:spPr>
          <p:txBody>
            <a:bodyPr wrap="none" rtlCol="0">
              <a:spAutoFit/>
            </a:bodyPr>
            <a:lstStyle/>
            <a:p>
              <a:r>
                <a:rPr lang="fr-FR" sz="600" b="1" dirty="0" err="1">
                  <a:solidFill>
                    <a:srgbClr val="FF0000"/>
                  </a:solidFill>
                </a:rPr>
                <a:t>Recycling</a:t>
              </a:r>
              <a:endParaRPr lang="fr-FR" sz="600" b="1" dirty="0">
                <a:solidFill>
                  <a:srgbClr val="FF0000"/>
                </a:solidFill>
              </a:endParaRPr>
            </a:p>
          </p:txBody>
        </p:sp>
        <p:pic>
          <p:nvPicPr>
            <p:cNvPr id="233" name="Image 232">
              <a:extLst>
                <a:ext uri="{FF2B5EF4-FFF2-40B4-BE49-F238E27FC236}">
                  <a16:creationId xmlns:a16="http://schemas.microsoft.com/office/drawing/2014/main" id="{7BE86DAA-3710-9175-EA2B-E61F2F8C16A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36204" y="3498808"/>
              <a:ext cx="451211" cy="371475"/>
            </a:xfrm>
            <a:prstGeom prst="rect">
              <a:avLst/>
            </a:prstGeom>
          </p:spPr>
        </p:pic>
        <p:sp>
          <p:nvSpPr>
            <p:cNvPr id="234" name="ZoneTexte 233">
              <a:extLst>
                <a:ext uri="{FF2B5EF4-FFF2-40B4-BE49-F238E27FC236}">
                  <a16:creationId xmlns:a16="http://schemas.microsoft.com/office/drawing/2014/main" id="{9A54C452-ED8B-EE25-5CE0-003C9FE25E92}"/>
                </a:ext>
              </a:extLst>
            </p:cNvPr>
            <p:cNvSpPr txBox="1"/>
            <p:nvPr/>
          </p:nvSpPr>
          <p:spPr>
            <a:xfrm>
              <a:off x="1468537" y="958791"/>
              <a:ext cx="2892336" cy="730603"/>
            </a:xfrm>
            <a:prstGeom prst="rect">
              <a:avLst/>
            </a:prstGeom>
            <a:noFill/>
            <a:ln>
              <a:solidFill>
                <a:srgbClr val="002060"/>
              </a:solidFill>
            </a:ln>
          </p:spPr>
          <p:txBody>
            <a:bodyPr wrap="square" rtlCol="0">
              <a:spAutoFit/>
            </a:bodyPr>
            <a:lstStyle/>
            <a:p>
              <a:pPr algn="ctr"/>
              <a:r>
                <a:rPr lang="fr-FR" sz="1000" b="1" dirty="0">
                  <a:solidFill>
                    <a:srgbClr val="000090"/>
                  </a:solidFill>
                  <a:ea typeface="American Typewriter" charset="0"/>
                  <a:cs typeface="American Typewriter" charset="0"/>
                </a:rPr>
                <a:t>Direct </a:t>
              </a:r>
              <a:r>
                <a:rPr lang="fr-FR" sz="1000" b="1" dirty="0" err="1">
                  <a:solidFill>
                    <a:srgbClr val="000090"/>
                  </a:solidFill>
                  <a:ea typeface="American Typewriter" charset="0"/>
                  <a:cs typeface="American Typewriter" charset="0"/>
                </a:rPr>
                <a:t>targeting</a:t>
              </a:r>
              <a:r>
                <a:rPr lang="fr-FR" sz="1000" b="1" dirty="0">
                  <a:solidFill>
                    <a:srgbClr val="000090"/>
                  </a:solidFill>
                  <a:ea typeface="American Typewriter" charset="0"/>
                  <a:cs typeface="American Typewriter" charset="0"/>
                </a:rPr>
                <a:t> </a:t>
              </a:r>
            </a:p>
            <a:p>
              <a:pPr algn="ctr"/>
              <a:r>
                <a:rPr lang="fr-FR" sz="1000" b="1" dirty="0">
                  <a:solidFill>
                    <a:srgbClr val="000090"/>
                  </a:solidFill>
                  <a:ea typeface="American Typewriter" charset="0"/>
                  <a:cs typeface="American Typewriter" charset="0"/>
                </a:rPr>
                <a:t>of </a:t>
              </a:r>
              <a:r>
                <a:rPr lang="fr-FR" sz="1000" b="1" dirty="0" err="1">
                  <a:solidFill>
                    <a:srgbClr val="000090"/>
                  </a:solidFill>
                  <a:ea typeface="American Typewriter" charset="0"/>
                  <a:cs typeface="American Typewriter" charset="0"/>
                </a:rPr>
                <a:t>cccDNA</a:t>
              </a:r>
              <a:endParaRPr lang="fr-FR" sz="1000" b="1" dirty="0">
                <a:solidFill>
                  <a:srgbClr val="000090"/>
                </a:solidFill>
                <a:ea typeface="American Typewriter" charset="0"/>
                <a:cs typeface="American Typewriter" charset="0"/>
              </a:endParaRPr>
            </a:p>
          </p:txBody>
        </p:sp>
        <p:pic>
          <p:nvPicPr>
            <p:cNvPr id="235" name="Image 234">
              <a:extLst>
                <a:ext uri="{FF2B5EF4-FFF2-40B4-BE49-F238E27FC236}">
                  <a16:creationId xmlns:a16="http://schemas.microsoft.com/office/drawing/2014/main" id="{84FAC335-16C8-48F1-ECCD-A01526C7678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11065" y="3498808"/>
              <a:ext cx="451211" cy="371475"/>
            </a:xfrm>
            <a:prstGeom prst="rect">
              <a:avLst/>
            </a:prstGeom>
          </p:spPr>
        </p:pic>
        <p:pic>
          <p:nvPicPr>
            <p:cNvPr id="236" name="Image 235">
              <a:extLst>
                <a:ext uri="{FF2B5EF4-FFF2-40B4-BE49-F238E27FC236}">
                  <a16:creationId xmlns:a16="http://schemas.microsoft.com/office/drawing/2014/main" id="{C9189ED1-C8CC-789C-A1D9-5A3FBBCF96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89266" y="2811225"/>
              <a:ext cx="1973487" cy="1644573"/>
            </a:xfrm>
            <a:prstGeom prst="rect">
              <a:avLst/>
            </a:prstGeom>
          </p:spPr>
        </p:pic>
        <p:sp>
          <p:nvSpPr>
            <p:cNvPr id="237" name="Flèche vers le bas 236">
              <a:extLst>
                <a:ext uri="{FF2B5EF4-FFF2-40B4-BE49-F238E27FC236}">
                  <a16:creationId xmlns:a16="http://schemas.microsoft.com/office/drawing/2014/main" id="{CE1216E2-D743-2BFE-D71E-244F4E04DB18}"/>
                </a:ext>
              </a:extLst>
            </p:cNvPr>
            <p:cNvSpPr/>
            <p:nvPr/>
          </p:nvSpPr>
          <p:spPr>
            <a:xfrm rot="18668486">
              <a:off x="4944366" y="1599806"/>
              <a:ext cx="189332" cy="1440375"/>
            </a:xfrm>
            <a:prstGeom prst="downArrow">
              <a:avLst/>
            </a:prstGeom>
            <a:solidFill>
              <a:srgbClr val="FF93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sp>
          <p:nvSpPr>
            <p:cNvPr id="238" name="Rectangle 237">
              <a:extLst>
                <a:ext uri="{FF2B5EF4-FFF2-40B4-BE49-F238E27FC236}">
                  <a16:creationId xmlns:a16="http://schemas.microsoft.com/office/drawing/2014/main" id="{34EF2020-CE1C-EE35-77D1-3E825174DBC2}"/>
                </a:ext>
              </a:extLst>
            </p:cNvPr>
            <p:cNvSpPr/>
            <p:nvPr/>
          </p:nvSpPr>
          <p:spPr>
            <a:xfrm>
              <a:off x="-598122" y="5444374"/>
              <a:ext cx="5567613" cy="1182799"/>
            </a:xfrm>
            <a:prstGeom prst="rect">
              <a:avLst/>
            </a:prstGeom>
            <a:ln>
              <a:solidFill>
                <a:schemeClr val="tx1"/>
              </a:solidFill>
            </a:ln>
          </p:spPr>
          <p:txBody>
            <a:bodyPr wrap="square">
              <a:spAutoFit/>
            </a:bodyPr>
            <a:lstStyle/>
            <a:p>
              <a:r>
                <a:rPr lang="fr-FR" sz="600" b="1" dirty="0"/>
                <a:t>Small </a:t>
              </a:r>
              <a:r>
                <a:rPr lang="fr-FR" sz="600" b="1" dirty="0" err="1"/>
                <a:t>molecules</a:t>
              </a:r>
              <a:endParaRPr lang="fr-FR" sz="600" b="1" dirty="0"/>
            </a:p>
            <a:p>
              <a:r>
                <a:rPr lang="fr-FR" sz="600" i="1" dirty="0"/>
                <a:t>Wang et al, J </a:t>
              </a:r>
              <a:r>
                <a:rPr lang="fr-FR" sz="600" i="1" dirty="0" err="1"/>
                <a:t>Hepatol</a:t>
              </a:r>
              <a:r>
                <a:rPr lang="fr-FR" sz="600" i="1" dirty="0"/>
                <a:t> 2023</a:t>
              </a:r>
            </a:p>
            <a:p>
              <a:r>
                <a:rPr lang="fr-FR" sz="600" b="1" dirty="0"/>
                <a:t>Gene </a:t>
              </a:r>
              <a:r>
                <a:rPr lang="fr-FR" sz="600" b="1" dirty="0" err="1"/>
                <a:t>editing</a:t>
              </a:r>
              <a:r>
                <a:rPr lang="fr-FR" sz="600" b="1" dirty="0"/>
                <a:t>: </a:t>
              </a:r>
              <a:r>
                <a:rPr lang="fr-FR" sz="600" dirty="0"/>
                <a:t>CRISPR/cas9, TALENS, Base Editors</a:t>
              </a:r>
            </a:p>
            <a:p>
              <a:r>
                <a:rPr lang="fr-FR" sz="600" i="1" dirty="0"/>
                <a:t>Martinez et al, </a:t>
              </a:r>
              <a:r>
                <a:rPr lang="fr-FR" sz="600" i="1" dirty="0" err="1"/>
                <a:t>mBio</a:t>
              </a:r>
              <a:r>
                <a:rPr lang="fr-FR" sz="600" i="1" dirty="0"/>
                <a:t> 2022; </a:t>
              </a:r>
              <a:r>
                <a:rPr lang="fr-FR" sz="600" i="1" dirty="0" err="1"/>
                <a:t>Kostyushev</a:t>
              </a:r>
              <a:r>
                <a:rPr lang="fr-FR" sz="600" i="1" dirty="0"/>
                <a:t> et al, Mol </a:t>
              </a:r>
              <a:r>
                <a:rPr lang="fr-FR" sz="600" i="1" dirty="0" err="1"/>
                <a:t>Ther</a:t>
              </a:r>
              <a:r>
                <a:rPr lang="fr-FR" sz="600" i="1" dirty="0"/>
                <a:t> </a:t>
              </a:r>
              <a:r>
                <a:rPr lang="fr-FR" sz="600" i="1" dirty="0" err="1"/>
                <a:t>Nucleic</a:t>
              </a:r>
              <a:r>
                <a:rPr lang="fr-FR" sz="600" i="1" dirty="0"/>
                <a:t> </a:t>
              </a:r>
              <a:r>
                <a:rPr lang="fr-FR" sz="600" i="1" dirty="0" err="1"/>
                <a:t>Acids</a:t>
              </a:r>
              <a:r>
                <a:rPr lang="fr-FR" sz="600" i="1" dirty="0"/>
                <a:t> 2023; Smith et al, </a:t>
              </a:r>
              <a:r>
                <a:rPr lang="fr-FR" sz="600" i="1" dirty="0" err="1"/>
                <a:t>Viruses</a:t>
              </a:r>
              <a:r>
                <a:rPr lang="fr-FR" sz="600" i="1" dirty="0"/>
                <a:t> 2021</a:t>
              </a:r>
            </a:p>
            <a:p>
              <a:r>
                <a:rPr lang="fr-FR" sz="600" b="1" dirty="0" err="1"/>
                <a:t>cccDNA</a:t>
              </a:r>
              <a:r>
                <a:rPr lang="fr-FR" sz="600" b="1" dirty="0"/>
                <a:t> </a:t>
              </a:r>
              <a:r>
                <a:rPr lang="fr-FR" sz="600" b="1" dirty="0" err="1"/>
                <a:t>silencing</a:t>
              </a:r>
              <a:r>
                <a:rPr lang="fr-FR" sz="600" b="1" dirty="0"/>
                <a:t>: </a:t>
              </a:r>
              <a:r>
                <a:rPr lang="fr-FR" sz="600" dirty="0" err="1"/>
                <a:t>specific</a:t>
              </a:r>
              <a:r>
                <a:rPr lang="fr-FR" sz="600" b="1" dirty="0"/>
                <a:t> </a:t>
              </a:r>
              <a:r>
                <a:rPr lang="fr-FR" sz="600" dirty="0" err="1"/>
                <a:t>epigenome</a:t>
              </a:r>
              <a:r>
                <a:rPr lang="fr-FR" sz="600" dirty="0"/>
                <a:t> </a:t>
              </a:r>
              <a:r>
                <a:rPr lang="fr-FR" sz="600" dirty="0" err="1"/>
                <a:t>modifyers</a:t>
              </a:r>
              <a:r>
                <a:rPr lang="fr-FR" sz="600" dirty="0"/>
                <a:t> ?</a:t>
              </a:r>
            </a:p>
          </p:txBody>
        </p:sp>
        <p:sp>
          <p:nvSpPr>
            <p:cNvPr id="239" name="ZoneTexte 238">
              <a:extLst>
                <a:ext uri="{FF2B5EF4-FFF2-40B4-BE49-F238E27FC236}">
                  <a16:creationId xmlns:a16="http://schemas.microsoft.com/office/drawing/2014/main" id="{AE07CA5F-FC13-5CB2-4F9F-E7A5EA82195D}"/>
                </a:ext>
              </a:extLst>
            </p:cNvPr>
            <p:cNvSpPr txBox="1"/>
            <p:nvPr/>
          </p:nvSpPr>
          <p:spPr>
            <a:xfrm>
              <a:off x="7831128" y="928625"/>
              <a:ext cx="3112083" cy="974138"/>
            </a:xfrm>
            <a:prstGeom prst="rect">
              <a:avLst/>
            </a:prstGeom>
            <a:noFill/>
            <a:ln>
              <a:solidFill>
                <a:srgbClr val="002060"/>
              </a:solidFill>
            </a:ln>
          </p:spPr>
          <p:txBody>
            <a:bodyPr wrap="square" rtlCol="0">
              <a:spAutoFit/>
            </a:bodyPr>
            <a:lstStyle/>
            <a:p>
              <a:pPr algn="ctr"/>
              <a:r>
                <a:rPr lang="fr-FR" sz="1000" b="1" dirty="0" err="1">
                  <a:solidFill>
                    <a:srgbClr val="000090"/>
                  </a:solidFill>
                  <a:ea typeface="American Typewriter" charset="0"/>
                  <a:cs typeface="American Typewriter" charset="0"/>
                </a:rPr>
                <a:t>Redirect</a:t>
              </a:r>
              <a:r>
                <a:rPr lang="fr-FR" sz="1000" b="1" dirty="0">
                  <a:solidFill>
                    <a:srgbClr val="000090"/>
                  </a:solidFill>
                  <a:ea typeface="American Typewriter" charset="0"/>
                  <a:cs typeface="American Typewriter" charset="0"/>
                </a:rPr>
                <a:t> </a:t>
              </a:r>
              <a:r>
                <a:rPr lang="fr-FR" sz="1000" b="1" dirty="0" err="1">
                  <a:solidFill>
                    <a:srgbClr val="000090"/>
                  </a:solidFill>
                  <a:ea typeface="American Typewriter" charset="0"/>
                  <a:cs typeface="American Typewriter" charset="0"/>
                </a:rPr>
                <a:t>T</a:t>
              </a:r>
              <a:r>
                <a:rPr lang="fr-FR" sz="1000" b="1" dirty="0">
                  <a:solidFill>
                    <a:srgbClr val="000090"/>
                  </a:solidFill>
                  <a:ea typeface="American Typewriter" charset="0"/>
                  <a:cs typeface="American Typewriter" charset="0"/>
                </a:rPr>
                <a:t> </a:t>
              </a:r>
              <a:r>
                <a:rPr lang="fr-FR" sz="1000" b="1" dirty="0" err="1">
                  <a:solidFill>
                    <a:srgbClr val="000090"/>
                  </a:solidFill>
                  <a:ea typeface="American Typewriter" charset="0"/>
                  <a:cs typeface="American Typewriter" charset="0"/>
                </a:rPr>
                <a:t>cells</a:t>
              </a:r>
              <a:r>
                <a:rPr lang="fr-FR" sz="1000" b="1" dirty="0">
                  <a:solidFill>
                    <a:srgbClr val="000090"/>
                  </a:solidFill>
                  <a:ea typeface="American Typewriter" charset="0"/>
                  <a:cs typeface="American Typewriter" charset="0"/>
                </a:rPr>
                <a:t> to </a:t>
              </a:r>
              <a:r>
                <a:rPr lang="fr-FR" sz="1000" b="1" dirty="0" err="1">
                  <a:solidFill>
                    <a:srgbClr val="000090"/>
                  </a:solidFill>
                  <a:ea typeface="American Typewriter" charset="0"/>
                  <a:cs typeface="American Typewriter" charset="0"/>
                </a:rPr>
                <a:t>infected</a:t>
              </a:r>
              <a:r>
                <a:rPr lang="fr-FR" sz="1000" b="1" dirty="0">
                  <a:solidFill>
                    <a:srgbClr val="000090"/>
                  </a:solidFill>
                  <a:ea typeface="American Typewriter" charset="0"/>
                  <a:cs typeface="American Typewriter" charset="0"/>
                </a:rPr>
                <a:t> </a:t>
              </a:r>
              <a:r>
                <a:rPr lang="fr-FR" sz="1000" b="1" dirty="0" err="1">
                  <a:solidFill>
                    <a:srgbClr val="000090"/>
                  </a:solidFill>
                  <a:ea typeface="American Typewriter" charset="0"/>
                  <a:cs typeface="American Typewriter" charset="0"/>
                </a:rPr>
                <a:t>hepatocytes</a:t>
              </a:r>
              <a:endParaRPr lang="fr-FR" sz="1000" b="1" dirty="0">
                <a:solidFill>
                  <a:srgbClr val="000090"/>
                </a:solidFill>
                <a:ea typeface="American Typewriter" charset="0"/>
                <a:cs typeface="American Typewriter" charset="0"/>
              </a:endParaRPr>
            </a:p>
          </p:txBody>
        </p:sp>
        <p:sp>
          <p:nvSpPr>
            <p:cNvPr id="240" name="ZoneTexte 239">
              <a:extLst>
                <a:ext uri="{FF2B5EF4-FFF2-40B4-BE49-F238E27FC236}">
                  <a16:creationId xmlns:a16="http://schemas.microsoft.com/office/drawing/2014/main" id="{55CFD85A-AC72-D921-39F4-F06555BE46E8}"/>
                </a:ext>
              </a:extLst>
            </p:cNvPr>
            <p:cNvSpPr txBox="1"/>
            <p:nvPr/>
          </p:nvSpPr>
          <p:spPr>
            <a:xfrm>
              <a:off x="6583387" y="5219560"/>
              <a:ext cx="5396933" cy="1520741"/>
            </a:xfrm>
            <a:prstGeom prst="rect">
              <a:avLst/>
            </a:prstGeom>
            <a:noFill/>
            <a:ln>
              <a:solidFill>
                <a:srgbClr val="000090"/>
              </a:solidFill>
            </a:ln>
          </p:spPr>
          <p:txBody>
            <a:bodyPr wrap="square" rtlCol="0">
              <a:spAutoFit/>
            </a:bodyPr>
            <a:lstStyle/>
            <a:p>
              <a:r>
                <a:rPr lang="fr-FR" sz="600" b="1" dirty="0"/>
                <a:t>CAR-T </a:t>
              </a:r>
              <a:r>
                <a:rPr lang="fr-FR" sz="600" b="1" dirty="0" err="1"/>
                <a:t>cells</a:t>
              </a:r>
              <a:endParaRPr lang="fr-FR" sz="600" b="1" dirty="0"/>
            </a:p>
            <a:p>
              <a:r>
                <a:rPr lang="fr-FR" sz="600" i="1" dirty="0" err="1"/>
                <a:t>Festag</a:t>
              </a:r>
              <a:r>
                <a:rPr lang="fr-FR" sz="600" i="1" dirty="0"/>
                <a:t> et al, Mol </a:t>
              </a:r>
              <a:r>
                <a:rPr lang="fr-FR" sz="600" i="1" dirty="0" err="1"/>
                <a:t>Ther</a:t>
              </a:r>
              <a:r>
                <a:rPr lang="fr-FR" sz="600" i="1" dirty="0"/>
                <a:t> 2019</a:t>
              </a:r>
            </a:p>
            <a:p>
              <a:r>
                <a:rPr lang="fr-FR" sz="600" b="1" dirty="0" err="1"/>
                <a:t>Engineered</a:t>
              </a:r>
              <a:r>
                <a:rPr lang="fr-FR" sz="600" b="1" dirty="0"/>
                <a:t> HBV-TCR </a:t>
              </a:r>
              <a:r>
                <a:rPr lang="fr-FR" sz="600" b="1" dirty="0" err="1"/>
                <a:t>T</a:t>
              </a:r>
              <a:r>
                <a:rPr lang="fr-FR" sz="600" b="1" dirty="0"/>
                <a:t> </a:t>
              </a:r>
              <a:r>
                <a:rPr lang="fr-FR" sz="600" b="1" dirty="0" err="1"/>
                <a:t>cells</a:t>
              </a:r>
              <a:endParaRPr lang="fr-FR" sz="600" b="1" dirty="0"/>
            </a:p>
            <a:p>
              <a:r>
                <a:rPr lang="fr-FR" sz="600" i="1" dirty="0" err="1"/>
                <a:t>Afezi</a:t>
              </a:r>
              <a:r>
                <a:rPr lang="fr-FR" sz="600" i="1" dirty="0"/>
                <a:t> et al, </a:t>
              </a:r>
              <a:r>
                <a:rPr lang="fr-FR" sz="600" i="1" dirty="0" err="1"/>
                <a:t>Hepatology</a:t>
              </a:r>
              <a:r>
                <a:rPr lang="fr-FR" sz="600" i="1" dirty="0"/>
                <a:t> 2021</a:t>
              </a:r>
            </a:p>
            <a:p>
              <a:r>
                <a:rPr lang="fr-FR" sz="600" b="1" dirty="0"/>
                <a:t>Immune </a:t>
              </a:r>
              <a:r>
                <a:rPr lang="fr-FR" sz="600" b="1" dirty="0" err="1"/>
                <a:t>Mobilizing</a:t>
              </a:r>
              <a:r>
                <a:rPr lang="fr-FR" sz="600" b="1" dirty="0"/>
                <a:t> Monoclonal </a:t>
              </a:r>
              <a:r>
                <a:rPr lang="fr-FR" sz="600" b="1" dirty="0" err="1"/>
                <a:t>TCRs</a:t>
              </a:r>
              <a:r>
                <a:rPr lang="fr-FR" sz="600" b="1" dirty="0"/>
                <a:t> </a:t>
              </a:r>
              <a:r>
                <a:rPr lang="fr-FR" sz="600" dirty="0"/>
                <a:t>(</a:t>
              </a:r>
              <a:r>
                <a:rPr lang="fr-FR" sz="600" dirty="0" err="1">
                  <a:effectLst/>
                </a:rPr>
                <a:t>Affinity</a:t>
              </a:r>
              <a:r>
                <a:rPr lang="fr-FR" sz="600" dirty="0">
                  <a:effectLst/>
                </a:rPr>
                <a:t> </a:t>
              </a:r>
              <a:r>
                <a:rPr lang="fr-FR" sz="600" dirty="0" err="1">
                  <a:effectLst/>
                </a:rPr>
                <a:t>enhanced</a:t>
              </a:r>
              <a:r>
                <a:rPr lang="fr-FR" sz="600" dirty="0">
                  <a:effectLst/>
                </a:rPr>
                <a:t> </a:t>
              </a:r>
              <a:r>
                <a:rPr lang="fr-FR" sz="600" dirty="0" err="1">
                  <a:effectLst/>
                </a:rPr>
                <a:t>T</a:t>
              </a:r>
              <a:r>
                <a:rPr lang="fr-FR" sz="600" dirty="0">
                  <a:effectLst/>
                </a:rPr>
                <a:t> </a:t>
              </a:r>
              <a:r>
                <a:rPr lang="fr-FR" sz="600" dirty="0" err="1">
                  <a:effectLst/>
                </a:rPr>
                <a:t>cell</a:t>
              </a:r>
              <a:r>
                <a:rPr lang="fr-FR" sz="600" dirty="0">
                  <a:effectLst/>
                </a:rPr>
                <a:t> </a:t>
              </a:r>
              <a:r>
                <a:rPr lang="fr-FR" sz="600" dirty="0" err="1">
                  <a:effectLst/>
                </a:rPr>
                <a:t>receptor</a:t>
              </a:r>
              <a:r>
                <a:rPr lang="fr-FR" sz="600" dirty="0">
                  <a:effectLst/>
                </a:rPr>
                <a:t> </a:t>
              </a:r>
              <a:r>
                <a:rPr lang="fr-FR" sz="600" dirty="0" err="1">
                  <a:effectLst/>
                </a:rPr>
                <a:t>with</a:t>
              </a:r>
              <a:r>
                <a:rPr lang="fr-FR" sz="600" dirty="0">
                  <a:effectLst/>
                </a:rPr>
                <a:t> an anti-CD3 </a:t>
              </a:r>
              <a:r>
                <a:rPr lang="fr-FR" sz="600" dirty="0" err="1">
                  <a:effectLst/>
                </a:rPr>
                <a:t>T</a:t>
              </a:r>
              <a:r>
                <a:rPr lang="fr-FR" sz="600" dirty="0">
                  <a:effectLst/>
                </a:rPr>
                <a:t> </a:t>
              </a:r>
              <a:r>
                <a:rPr lang="fr-FR" sz="600" dirty="0" err="1">
                  <a:effectLst/>
                </a:rPr>
                <a:t>cell-activating</a:t>
              </a:r>
              <a:r>
                <a:rPr lang="fr-FR" sz="600" dirty="0">
                  <a:effectLst/>
                </a:rPr>
                <a:t> </a:t>
              </a:r>
              <a:r>
                <a:rPr lang="fr-FR" sz="600" dirty="0" err="1">
                  <a:effectLst/>
                </a:rPr>
                <a:t>moiety</a:t>
              </a:r>
              <a:r>
                <a:rPr lang="fr-FR" sz="600" dirty="0">
                  <a:effectLst/>
                </a:rPr>
                <a:t>)</a:t>
              </a:r>
            </a:p>
            <a:p>
              <a:r>
                <a:rPr lang="fr-FR" sz="600" i="1" dirty="0"/>
                <a:t>Fergusson et al, </a:t>
              </a:r>
              <a:r>
                <a:rPr lang="fr-FR" sz="600" i="1" dirty="0" err="1"/>
                <a:t>Hepatology</a:t>
              </a:r>
              <a:r>
                <a:rPr lang="fr-FR" sz="600" i="1" dirty="0"/>
                <a:t> 2020</a:t>
              </a:r>
              <a:endParaRPr lang="fr-FR" sz="700" i="1" dirty="0"/>
            </a:p>
          </p:txBody>
        </p:sp>
        <p:sp>
          <p:nvSpPr>
            <p:cNvPr id="241" name="Flèche vers le bas 240">
              <a:extLst>
                <a:ext uri="{FF2B5EF4-FFF2-40B4-BE49-F238E27FC236}">
                  <a16:creationId xmlns:a16="http://schemas.microsoft.com/office/drawing/2014/main" id="{0A5888E5-12ED-C8C2-BF44-FA3F7637D0D6}"/>
                </a:ext>
              </a:extLst>
            </p:cNvPr>
            <p:cNvSpPr/>
            <p:nvPr/>
          </p:nvSpPr>
          <p:spPr>
            <a:xfrm rot="2672553">
              <a:off x="7258466" y="1598983"/>
              <a:ext cx="189332" cy="1440375"/>
            </a:xfrm>
            <a:prstGeom prst="downArrow">
              <a:avLst/>
            </a:prstGeom>
            <a:solidFill>
              <a:srgbClr val="FF93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sp>
          <p:nvSpPr>
            <p:cNvPr id="242" name="Title 1">
              <a:extLst>
                <a:ext uri="{FF2B5EF4-FFF2-40B4-BE49-F238E27FC236}">
                  <a16:creationId xmlns:a16="http://schemas.microsoft.com/office/drawing/2014/main" id="{D4EE4D6C-BEEF-B830-7C49-CF5DE8B4325F}"/>
                </a:ext>
              </a:extLst>
            </p:cNvPr>
            <p:cNvSpPr txBox="1">
              <a:spLocks/>
            </p:cNvSpPr>
            <p:nvPr/>
          </p:nvSpPr>
          <p:spPr>
            <a:xfrm>
              <a:off x="1298643" y="189631"/>
              <a:ext cx="9757138" cy="508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solidFill>
                    <a:srgbClr val="000090"/>
                  </a:solidFill>
                  <a:latin typeface="+mn-lt"/>
                </a:rPr>
                <a:t>Perspectives: more innovation to come!</a:t>
              </a:r>
              <a:endParaRPr lang="en-SG" sz="1200" b="1" dirty="0">
                <a:solidFill>
                  <a:srgbClr val="000090"/>
                </a:solidFill>
                <a:latin typeface="+mn-lt"/>
              </a:endParaRPr>
            </a:p>
          </p:txBody>
        </p:sp>
      </p:grpSp>
    </p:spTree>
    <p:extLst>
      <p:ext uri="{BB962C8B-B14F-4D97-AF65-F5344CB8AC3E}">
        <p14:creationId xmlns:p14="http://schemas.microsoft.com/office/powerpoint/2010/main" val="420839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0DAF7-817E-9F9C-BB55-E0271EA0D1AC}"/>
              </a:ext>
            </a:extLst>
          </p:cNvPr>
          <p:cNvSpPr>
            <a:spLocks noGrp="1"/>
          </p:cNvSpPr>
          <p:nvPr>
            <p:ph type="title"/>
          </p:nvPr>
        </p:nvSpPr>
        <p:spPr/>
        <p:txBody>
          <a:bodyPr/>
          <a:lstStyle/>
          <a:p>
            <a:r>
              <a:rPr lang="en-US" sz="3200" b="1" dirty="0">
                <a:solidFill>
                  <a:schemeClr val="tx2"/>
                </a:solidFill>
              </a:rPr>
              <a:t>Award PHC 2023</a:t>
            </a:r>
          </a:p>
        </p:txBody>
      </p:sp>
      <p:sp>
        <p:nvSpPr>
          <p:cNvPr id="3" name="Espace réservé du contenu 2">
            <a:extLst>
              <a:ext uri="{FF2B5EF4-FFF2-40B4-BE49-F238E27FC236}">
                <a16:creationId xmlns:a16="http://schemas.microsoft.com/office/drawing/2014/main" id="{142B8D21-3D34-1BA4-0DD1-B5242FB0B2A7}"/>
              </a:ext>
            </a:extLst>
          </p:cNvPr>
          <p:cNvSpPr>
            <a:spLocks noGrp="1"/>
          </p:cNvSpPr>
          <p:nvPr>
            <p:ph idx="1"/>
          </p:nvPr>
        </p:nvSpPr>
        <p:spPr>
          <a:xfrm>
            <a:off x="435839" y="3738279"/>
            <a:ext cx="8229600" cy="795536"/>
          </a:xfrm>
        </p:spPr>
        <p:txBody>
          <a:bodyPr/>
          <a:lstStyle/>
          <a:p>
            <a:pPr marL="0" indent="0" algn="ctr">
              <a:buNone/>
            </a:pPr>
            <a:r>
              <a:rPr lang="en-US" dirty="0"/>
              <a:t>Norah </a:t>
            </a:r>
            <a:r>
              <a:rPr lang="en-US" dirty="0" err="1"/>
              <a:t>Terrault</a:t>
            </a:r>
            <a:r>
              <a:rPr lang="en-US" dirty="0"/>
              <a:t> </a:t>
            </a:r>
          </a:p>
          <a:p>
            <a:pPr marL="0" indent="0" algn="ctr">
              <a:buNone/>
            </a:pPr>
            <a:r>
              <a:rPr lang="en-US" dirty="0"/>
              <a:t>Liver transplantation today and tomorrow </a:t>
            </a:r>
          </a:p>
        </p:txBody>
      </p:sp>
      <p:pic>
        <p:nvPicPr>
          <p:cNvPr id="5" name="Image 4">
            <a:extLst>
              <a:ext uri="{FF2B5EF4-FFF2-40B4-BE49-F238E27FC236}">
                <a16:creationId xmlns:a16="http://schemas.microsoft.com/office/drawing/2014/main" id="{C35CDF07-212D-3767-7D0B-E5CA0F7C0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1131590"/>
            <a:ext cx="2540000" cy="2540000"/>
          </a:xfrm>
          <a:prstGeom prst="rect">
            <a:avLst/>
          </a:prstGeom>
        </p:spPr>
      </p:pic>
    </p:spTree>
    <p:extLst>
      <p:ext uri="{BB962C8B-B14F-4D97-AF65-F5344CB8AC3E}">
        <p14:creationId xmlns:p14="http://schemas.microsoft.com/office/powerpoint/2010/main" val="918239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30489" y="915566"/>
            <a:ext cx="6984776" cy="1102519"/>
          </a:xfrm>
        </p:spPr>
        <p:txBody>
          <a:bodyPr/>
          <a:lstStyle/>
          <a:p>
            <a:r>
              <a:rPr lang="en-US" sz="4000" b="1" dirty="0">
                <a:solidFill>
                  <a:srgbClr val="1F497D"/>
                </a:solidFill>
              </a:rPr>
              <a:t>Hepatitis Delta : </a:t>
            </a:r>
            <a:br>
              <a:rPr lang="en-US" sz="4000" b="1" dirty="0">
                <a:solidFill>
                  <a:srgbClr val="1F497D"/>
                </a:solidFill>
              </a:rPr>
            </a:br>
            <a:r>
              <a:rPr lang="en-US" sz="4000" b="1" dirty="0">
                <a:solidFill>
                  <a:srgbClr val="1F497D"/>
                </a:solidFill>
              </a:rPr>
              <a:t>Therapeutic advances </a:t>
            </a:r>
            <a:endParaRPr lang="en-US" sz="3200" b="1" dirty="0">
              <a:solidFill>
                <a:srgbClr val="1F497D"/>
              </a:solidFill>
            </a:endParaRPr>
          </a:p>
        </p:txBody>
      </p:sp>
      <p:pic>
        <p:nvPicPr>
          <p:cNvPr id="16" name="Image 15"/>
          <p:cNvPicPr>
            <a:picLocks noChangeAspect="1"/>
          </p:cNvPicPr>
          <p:nvPr/>
        </p:nvPicPr>
        <p:blipFill rotWithShape="1">
          <a:blip r:embed="rId2"/>
          <a:srcRect l="12142" t="9233" r="17928" b="40487"/>
          <a:stretch/>
        </p:blipFill>
        <p:spPr>
          <a:xfrm>
            <a:off x="395536" y="2715766"/>
            <a:ext cx="1555024" cy="1512168"/>
          </a:xfrm>
          <a:prstGeom prst="rect">
            <a:avLst/>
          </a:prstGeom>
        </p:spPr>
      </p:pic>
      <p:pic>
        <p:nvPicPr>
          <p:cNvPr id="4" name="Image 3">
            <a:extLst>
              <a:ext uri="{FF2B5EF4-FFF2-40B4-BE49-F238E27FC236}">
                <a16:creationId xmlns:a16="http://schemas.microsoft.com/office/drawing/2014/main" id="{5925EACB-7992-2030-DCF1-265172209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2643758"/>
            <a:ext cx="1697846" cy="1682052"/>
          </a:xfrm>
          <a:prstGeom prst="rect">
            <a:avLst/>
          </a:prstGeom>
        </p:spPr>
      </p:pic>
      <p:pic>
        <p:nvPicPr>
          <p:cNvPr id="6" name="Image 5">
            <a:extLst>
              <a:ext uri="{FF2B5EF4-FFF2-40B4-BE49-F238E27FC236}">
                <a16:creationId xmlns:a16="http://schemas.microsoft.com/office/drawing/2014/main" id="{C0CB0188-57A4-E104-A4D0-7C0388516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530" y="2643758"/>
            <a:ext cx="1361664" cy="2042496"/>
          </a:xfrm>
          <a:prstGeom prst="rect">
            <a:avLst/>
          </a:prstGeom>
        </p:spPr>
      </p:pic>
      <p:pic>
        <p:nvPicPr>
          <p:cNvPr id="9" name="Image 8">
            <a:extLst>
              <a:ext uri="{FF2B5EF4-FFF2-40B4-BE49-F238E27FC236}">
                <a16:creationId xmlns:a16="http://schemas.microsoft.com/office/drawing/2014/main" id="{A6130611-B849-4F67-5FD5-099D4D904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6" y="2643758"/>
            <a:ext cx="1979108" cy="1979108"/>
          </a:xfrm>
          <a:prstGeom prst="rect">
            <a:avLst/>
          </a:prstGeom>
        </p:spPr>
      </p:pic>
      <p:pic>
        <p:nvPicPr>
          <p:cNvPr id="11" name="Image 10">
            <a:extLst>
              <a:ext uri="{FF2B5EF4-FFF2-40B4-BE49-F238E27FC236}">
                <a16:creationId xmlns:a16="http://schemas.microsoft.com/office/drawing/2014/main" id="{B276DA36-A299-47CA-3DC6-87970504EB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598064"/>
            <a:ext cx="1512167" cy="1512167"/>
          </a:xfrm>
          <a:prstGeom prst="rect">
            <a:avLst/>
          </a:prstGeom>
        </p:spPr>
      </p:pic>
    </p:spTree>
    <p:extLst>
      <p:ext uri="{BB962C8B-B14F-4D97-AF65-F5344CB8AC3E}">
        <p14:creationId xmlns:p14="http://schemas.microsoft.com/office/powerpoint/2010/main" val="3799203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D7A350-F294-E165-4E0A-1F06BA2E79CD}"/>
              </a:ext>
            </a:extLst>
          </p:cNvPr>
          <p:cNvSpPr>
            <a:spLocks noGrp="1"/>
          </p:cNvSpPr>
          <p:nvPr>
            <p:ph type="title"/>
          </p:nvPr>
        </p:nvSpPr>
        <p:spPr/>
        <p:txBody>
          <a:bodyPr/>
          <a:lstStyle/>
          <a:p>
            <a:r>
              <a:rPr lang="en-US" sz="2400" b="1" dirty="0">
                <a:solidFill>
                  <a:schemeClr val="tx2"/>
                </a:solidFill>
              </a:rPr>
              <a:t>The epidemiology of hepatitis delta revisited !</a:t>
            </a:r>
          </a:p>
        </p:txBody>
      </p:sp>
      <p:pic>
        <p:nvPicPr>
          <p:cNvPr id="4" name="Image 3">
            <a:extLst>
              <a:ext uri="{FF2B5EF4-FFF2-40B4-BE49-F238E27FC236}">
                <a16:creationId xmlns:a16="http://schemas.microsoft.com/office/drawing/2014/main" id="{9A3C2673-8828-87DE-7D55-62B1EDBC174D}"/>
              </a:ext>
            </a:extLst>
          </p:cNvPr>
          <p:cNvPicPr>
            <a:picLocks noChangeAspect="1"/>
          </p:cNvPicPr>
          <p:nvPr/>
        </p:nvPicPr>
        <p:blipFill rotWithShape="1">
          <a:blip r:embed="rId2"/>
          <a:srcRect l="12142" t="9233" r="17928" b="40487"/>
          <a:stretch/>
        </p:blipFill>
        <p:spPr>
          <a:xfrm>
            <a:off x="7884368" y="123478"/>
            <a:ext cx="1194984" cy="1162051"/>
          </a:xfrm>
          <a:prstGeom prst="rect">
            <a:avLst/>
          </a:prstGeom>
        </p:spPr>
      </p:pic>
      <p:sp>
        <p:nvSpPr>
          <p:cNvPr id="5" name="Content Placeholder 2">
            <a:extLst>
              <a:ext uri="{FF2B5EF4-FFF2-40B4-BE49-F238E27FC236}">
                <a16:creationId xmlns:a16="http://schemas.microsoft.com/office/drawing/2014/main" id="{1F1E39D9-2D55-46DB-8955-155CEED83DED}"/>
              </a:ext>
            </a:extLst>
          </p:cNvPr>
          <p:cNvSpPr>
            <a:spLocks noGrp="1"/>
          </p:cNvSpPr>
          <p:nvPr>
            <p:ph idx="1"/>
          </p:nvPr>
        </p:nvSpPr>
        <p:spPr>
          <a:xfrm>
            <a:off x="32084" y="1510264"/>
            <a:ext cx="8971848" cy="3418198"/>
          </a:xfrm>
        </p:spPr>
        <p:txBody>
          <a:bodyPr>
            <a:normAutofit/>
          </a:bodyPr>
          <a:lstStyle/>
          <a:p>
            <a:r>
              <a:rPr lang="en-US" sz="1400" dirty="0"/>
              <a:t>Global prevalence of HDV is unknown and estimated number of patients varies from hundred of thousands up to tens of millions</a:t>
            </a:r>
          </a:p>
          <a:p>
            <a:pPr lvl="1"/>
            <a:r>
              <a:rPr lang="en-US" sz="1200" dirty="0"/>
              <a:t>Wide variation of prevalence in different populations and groups (endemic HDV spots and pockets)</a:t>
            </a:r>
          </a:p>
          <a:p>
            <a:pPr lvl="1"/>
            <a:r>
              <a:rPr lang="en-US" sz="1200" dirty="0"/>
              <a:t>Scarce and low-quality data in many regions</a:t>
            </a:r>
          </a:p>
          <a:p>
            <a:pPr lvl="1"/>
            <a:r>
              <a:rPr lang="en-US" sz="1200" dirty="0"/>
              <a:t>Absence of universal screening in HBsAg+ population</a:t>
            </a:r>
          </a:p>
          <a:p>
            <a:r>
              <a:rPr lang="en-US" sz="1400" dirty="0"/>
              <a:t>In many countries HDV-infection vanishes in local population due to total vaccination against HBV</a:t>
            </a:r>
            <a:r>
              <a:rPr lang="ru-RU" sz="1400" dirty="0"/>
              <a:t> </a:t>
            </a:r>
            <a:r>
              <a:rPr lang="en-US" sz="1400" dirty="0"/>
              <a:t>for many years, but majority of new cases related to migration from endemic areas.</a:t>
            </a:r>
          </a:p>
          <a:p>
            <a:r>
              <a:rPr lang="en-US" sz="1400" dirty="0"/>
              <a:t>Structural breaks in incidence of HDV during the last 20 years in different populations may be related to the changes of the major mode of the transmission and migration patterns</a:t>
            </a:r>
          </a:p>
          <a:p>
            <a:r>
              <a:rPr lang="en-US" sz="1400" dirty="0"/>
              <a:t>HDV-RNA is associated to increased risk of morbidity and mortality in comparison to HDV-RNA-negative patients.</a:t>
            </a:r>
          </a:p>
          <a:p>
            <a:r>
              <a:rPr lang="en-US" sz="1400" dirty="0"/>
              <a:t>Reflex testing for HDV should be universally accepted, as it dramatically increase the number of HDV cases revealed, and provide us reliable data about the HDV prevalence, but its cost-efficacy in all populations needs to be proved. </a:t>
            </a:r>
          </a:p>
        </p:txBody>
      </p:sp>
    </p:spTree>
    <p:extLst>
      <p:ext uri="{BB962C8B-B14F-4D97-AF65-F5344CB8AC3E}">
        <p14:creationId xmlns:p14="http://schemas.microsoft.com/office/powerpoint/2010/main" val="402992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A115D8-E22E-0FE0-EE33-E80B90F90187}"/>
              </a:ext>
            </a:extLst>
          </p:cNvPr>
          <p:cNvSpPr>
            <a:spLocks noGrp="1"/>
          </p:cNvSpPr>
          <p:nvPr>
            <p:ph type="title"/>
          </p:nvPr>
        </p:nvSpPr>
        <p:spPr/>
        <p:txBody>
          <a:bodyPr/>
          <a:lstStyle/>
          <a:p>
            <a:r>
              <a:rPr lang="en-US" sz="3200" b="1" dirty="0">
                <a:solidFill>
                  <a:schemeClr val="tx2"/>
                </a:solidFill>
              </a:rPr>
              <a:t>Peg-IFN for HDV </a:t>
            </a:r>
          </a:p>
        </p:txBody>
      </p:sp>
      <p:pic>
        <p:nvPicPr>
          <p:cNvPr id="4" name="Image 3">
            <a:extLst>
              <a:ext uri="{FF2B5EF4-FFF2-40B4-BE49-F238E27FC236}">
                <a16:creationId xmlns:a16="http://schemas.microsoft.com/office/drawing/2014/main" id="{001B850D-5FCC-7A7E-1AEB-BB14326F9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716" y="0"/>
            <a:ext cx="1017745" cy="1491630"/>
          </a:xfrm>
          <a:prstGeom prst="rect">
            <a:avLst/>
          </a:prstGeom>
        </p:spPr>
      </p:pic>
      <p:grpSp>
        <p:nvGrpSpPr>
          <p:cNvPr id="5" name="Groupe 4">
            <a:extLst>
              <a:ext uri="{FF2B5EF4-FFF2-40B4-BE49-F238E27FC236}">
                <a16:creationId xmlns:a16="http://schemas.microsoft.com/office/drawing/2014/main" id="{55D7BA96-6142-F40F-5484-AAFB01CC9F26}"/>
              </a:ext>
            </a:extLst>
          </p:cNvPr>
          <p:cNvGrpSpPr/>
          <p:nvPr/>
        </p:nvGrpSpPr>
        <p:grpSpPr>
          <a:xfrm>
            <a:off x="323528" y="1068604"/>
            <a:ext cx="7004012" cy="2376264"/>
            <a:chOff x="0" y="1516108"/>
            <a:chExt cx="12192000" cy="5049548"/>
          </a:xfrm>
        </p:grpSpPr>
        <p:pic>
          <p:nvPicPr>
            <p:cNvPr id="6" name="Imagem 5">
              <a:extLst>
                <a:ext uri="{FF2B5EF4-FFF2-40B4-BE49-F238E27FC236}">
                  <a16:creationId xmlns:a16="http://schemas.microsoft.com/office/drawing/2014/main" id="{3BDB9A40-62DE-6721-250D-B205ADDC690F}"/>
                </a:ext>
              </a:extLst>
            </p:cNvPr>
            <p:cNvPicPr>
              <a:picLocks noChangeAspect="1"/>
            </p:cNvPicPr>
            <p:nvPr/>
          </p:nvPicPr>
          <p:blipFill>
            <a:blip r:embed="rId3"/>
            <a:stretch>
              <a:fillRect/>
            </a:stretch>
          </p:blipFill>
          <p:spPr>
            <a:xfrm>
              <a:off x="0" y="1516108"/>
              <a:ext cx="12192000" cy="4480058"/>
            </a:xfrm>
            <a:prstGeom prst="rect">
              <a:avLst/>
            </a:prstGeom>
          </p:spPr>
        </p:pic>
        <p:sp>
          <p:nvSpPr>
            <p:cNvPr id="7" name="CaixaDeTexto 1">
              <a:extLst>
                <a:ext uri="{FF2B5EF4-FFF2-40B4-BE49-F238E27FC236}">
                  <a16:creationId xmlns:a16="http://schemas.microsoft.com/office/drawing/2014/main" id="{749751C8-BEEC-9F24-54E7-7566F6DF85F3}"/>
                </a:ext>
              </a:extLst>
            </p:cNvPr>
            <p:cNvSpPr txBox="1"/>
            <p:nvPr/>
          </p:nvSpPr>
          <p:spPr>
            <a:xfrm>
              <a:off x="1466491" y="6288657"/>
              <a:ext cx="1326389" cy="276999"/>
            </a:xfrm>
            <a:prstGeom prst="rect">
              <a:avLst/>
            </a:prstGeom>
            <a:noFill/>
          </p:spPr>
          <p:txBody>
            <a:bodyPr wrap="none" rtlCol="0">
              <a:spAutoFit/>
            </a:bodyPr>
            <a:lstStyle/>
            <a:p>
              <a:r>
                <a:rPr lang="pt-BR" sz="1200" i="1" dirty="0"/>
                <a:t>Menta et </a:t>
              </a:r>
              <a:r>
                <a:rPr lang="pt-BR" sz="1200" i="1" dirty="0" err="1"/>
                <a:t>all</a:t>
              </a:r>
              <a:r>
                <a:rPr lang="pt-BR" sz="1200" i="1" dirty="0"/>
                <a:t>, 2019</a:t>
              </a:r>
            </a:p>
          </p:txBody>
        </p:sp>
      </p:grpSp>
      <p:sp>
        <p:nvSpPr>
          <p:cNvPr id="8" name="Título 3">
            <a:extLst>
              <a:ext uri="{FF2B5EF4-FFF2-40B4-BE49-F238E27FC236}">
                <a16:creationId xmlns:a16="http://schemas.microsoft.com/office/drawing/2014/main" id="{A542F207-76AC-A1C8-A5A9-BB1A82BB1252}"/>
              </a:ext>
            </a:extLst>
          </p:cNvPr>
          <p:cNvSpPr txBox="1">
            <a:spLocks/>
          </p:cNvSpPr>
          <p:nvPr/>
        </p:nvSpPr>
        <p:spPr>
          <a:xfrm>
            <a:off x="809836" y="3582511"/>
            <a:ext cx="7524328" cy="1642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just">
              <a:buFont typeface="Arial" panose="020B0604020202020204" pitchFamily="34" charset="0"/>
              <a:buChar char="•"/>
            </a:pPr>
            <a:r>
              <a:rPr lang="en-US" sz="1100" dirty="0"/>
              <a:t>PegIFNα for at least 48 weeks is the current treatment of choice in HDV-HBV co-infected patients with compensated liver disease (Evidence level I, grade of recommendation 1).</a:t>
            </a:r>
          </a:p>
          <a:p>
            <a:pPr marL="571500" indent="-571500" algn="just">
              <a:buFont typeface="Arial" panose="020B0604020202020204" pitchFamily="34" charset="0"/>
              <a:buChar char="•"/>
            </a:pPr>
            <a:endParaRPr lang="en-US" sz="1100" dirty="0"/>
          </a:p>
          <a:p>
            <a:pPr marL="571500" indent="-571500" algn="just">
              <a:buFont typeface="Arial" panose="020B0604020202020204" pitchFamily="34" charset="0"/>
              <a:buChar char="•"/>
            </a:pPr>
            <a:r>
              <a:rPr lang="en-US" sz="1100" dirty="0"/>
              <a:t>In HDV-HBV co-infected patients with ongoing HBV DNA replication, NA therapy should be considered (Evidence level II-2, grade of recommendation 1).</a:t>
            </a:r>
          </a:p>
          <a:p>
            <a:pPr marL="571500" indent="-571500" algn="just">
              <a:buFont typeface="Arial" panose="020B0604020202020204" pitchFamily="34" charset="0"/>
              <a:buChar char="•"/>
            </a:pPr>
            <a:endParaRPr lang="en-US" sz="1100" dirty="0"/>
          </a:p>
          <a:p>
            <a:pPr marL="571500" indent="-571500" algn="just">
              <a:buFont typeface="Arial" panose="020B0604020202020204" pitchFamily="34" charset="0"/>
              <a:buChar char="•"/>
            </a:pPr>
            <a:r>
              <a:rPr lang="en-US" sz="1100" dirty="0"/>
              <a:t>PegIFNα treatment can be continued until week 48 irrespective of on-treatment response pattern if well tolerated (Evidence level II-2, grade of recommendation 2).</a:t>
            </a:r>
          </a:p>
        </p:txBody>
      </p:sp>
    </p:spTree>
    <p:extLst>
      <p:ext uri="{BB962C8B-B14F-4D97-AF65-F5344CB8AC3E}">
        <p14:creationId xmlns:p14="http://schemas.microsoft.com/office/powerpoint/2010/main" val="140610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AFE72D-385E-683C-37A6-5074273238FD}"/>
              </a:ext>
            </a:extLst>
          </p:cNvPr>
          <p:cNvSpPr>
            <a:spLocks noGrp="1"/>
          </p:cNvSpPr>
          <p:nvPr>
            <p:ph type="title"/>
          </p:nvPr>
        </p:nvSpPr>
        <p:spPr>
          <a:xfrm>
            <a:off x="457200" y="120253"/>
            <a:ext cx="8229600" cy="857250"/>
          </a:xfrm>
        </p:spPr>
        <p:txBody>
          <a:bodyPr/>
          <a:lstStyle/>
          <a:p>
            <a:r>
              <a:rPr lang="en-US" sz="3200" b="1" dirty="0">
                <a:solidFill>
                  <a:schemeClr val="tx2"/>
                </a:solidFill>
              </a:rPr>
              <a:t>New drugs for HDV </a:t>
            </a:r>
          </a:p>
        </p:txBody>
      </p:sp>
      <p:pic>
        <p:nvPicPr>
          <p:cNvPr id="4" name="Image 3">
            <a:extLst>
              <a:ext uri="{FF2B5EF4-FFF2-40B4-BE49-F238E27FC236}">
                <a16:creationId xmlns:a16="http://schemas.microsoft.com/office/drawing/2014/main" id="{61501B16-7C01-7E36-C458-63E1A1716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5" y="0"/>
            <a:ext cx="1537999" cy="1523692"/>
          </a:xfrm>
          <a:prstGeom prst="rect">
            <a:avLst/>
          </a:prstGeom>
        </p:spPr>
      </p:pic>
      <p:sp>
        <p:nvSpPr>
          <p:cNvPr id="5" name="Textfeld 1">
            <a:extLst>
              <a:ext uri="{FF2B5EF4-FFF2-40B4-BE49-F238E27FC236}">
                <a16:creationId xmlns:a16="http://schemas.microsoft.com/office/drawing/2014/main" id="{4F2464E3-DC1D-E66A-1F73-1C3F118A0584}"/>
              </a:ext>
            </a:extLst>
          </p:cNvPr>
          <p:cNvSpPr txBox="1"/>
          <p:nvPr/>
        </p:nvSpPr>
        <p:spPr>
          <a:xfrm>
            <a:off x="135734" y="1009366"/>
            <a:ext cx="8229600" cy="3888244"/>
          </a:xfrm>
          <a:prstGeom prst="rect">
            <a:avLst/>
          </a:prstGeom>
          <a:noFill/>
        </p:spPr>
        <p:txBody>
          <a:bodyPr wrap="square" rtlCol="0">
            <a:spAutoFit/>
          </a:bodyPr>
          <a:lstStyle/>
          <a:p>
            <a:pPr marL="380990" indent="-380990">
              <a:spcBef>
                <a:spcPts val="1600"/>
              </a:spcBef>
              <a:buFont typeface="Wingdings" pitchFamily="2" charset="2"/>
              <a:buChar char="Ø"/>
            </a:pPr>
            <a:r>
              <a:rPr lang="en-GB" sz="2000" dirty="0">
                <a:latin typeface="Calibri" panose="020F0502020204030204" pitchFamily="34" charset="0"/>
                <a:cs typeface="Calibri" panose="020F0502020204030204" pitchFamily="34" charset="0"/>
              </a:rPr>
              <a:t>Bulevirtide approved by EMA</a:t>
            </a:r>
            <a:br>
              <a:rPr lang="en-GB" sz="2000" dirty="0">
                <a:latin typeface="Calibri" panose="020F0502020204030204" pitchFamily="34" charset="0"/>
                <a:cs typeface="Calibri" panose="020F0502020204030204" pitchFamily="34" charset="0"/>
              </a:rPr>
            </a:br>
            <a:r>
              <a:rPr lang="en-GB" sz="2000" dirty="0">
                <a:latin typeface="Calibri" panose="020F0502020204030204" pitchFamily="34" charset="0"/>
                <a:cs typeface="Calibri" panose="020F0502020204030204" pitchFamily="34" charset="0"/>
              </a:rPr>
              <a:t>- virological and biochemical responses in most patients</a:t>
            </a:r>
            <a:br>
              <a:rPr lang="en-GB" sz="2000" dirty="0">
                <a:latin typeface="Calibri" panose="020F0502020204030204" pitchFamily="34" charset="0"/>
                <a:cs typeface="Calibri" panose="020F0502020204030204" pitchFamily="34" charset="0"/>
              </a:rPr>
            </a:br>
            <a:r>
              <a:rPr lang="en-GB" sz="2000" dirty="0">
                <a:latin typeface="Calibri" panose="020F0502020204030204" pitchFamily="34" charset="0"/>
                <a:cs typeface="Calibri" panose="020F0502020204030204" pitchFamily="34" charset="0"/>
              </a:rPr>
              <a:t>- how long to treat? Decompensated cirrhosis?</a:t>
            </a:r>
            <a:br>
              <a:rPr lang="en-GB" sz="2000" dirty="0">
                <a:latin typeface="Calibri" panose="020F0502020204030204" pitchFamily="34" charset="0"/>
                <a:cs typeface="Calibri" panose="020F0502020204030204" pitchFamily="34" charset="0"/>
              </a:rPr>
            </a:br>
            <a:r>
              <a:rPr lang="en-GB" sz="2000" dirty="0">
                <a:latin typeface="Calibri" panose="020F0502020204030204" pitchFamily="34" charset="0"/>
                <a:cs typeface="Calibri" panose="020F0502020204030204" pitchFamily="34" charset="0"/>
              </a:rPr>
              <a:t>- Combination with PEG-</a:t>
            </a:r>
            <a:r>
              <a:rPr lang="en-GB" sz="2000" dirty="0" err="1">
                <a:latin typeface="Calibri" panose="020F0502020204030204" pitchFamily="34" charset="0"/>
                <a:cs typeface="Calibri" panose="020F0502020204030204" pitchFamily="34" charset="0"/>
              </a:rPr>
              <a:t>IFNa</a:t>
            </a:r>
            <a:r>
              <a:rPr lang="en-GB" sz="2000" dirty="0">
                <a:latin typeface="Calibri" panose="020F0502020204030204" pitchFamily="34" charset="0"/>
                <a:cs typeface="Calibri" panose="020F0502020204030204" pitchFamily="34" charset="0"/>
              </a:rPr>
              <a:t>? </a:t>
            </a:r>
          </a:p>
          <a:p>
            <a:pPr marL="380990" indent="-380990">
              <a:spcBef>
                <a:spcPts val="1600"/>
              </a:spcBef>
              <a:buFont typeface="Wingdings" pitchFamily="2" charset="2"/>
              <a:buChar char="Ø"/>
            </a:pPr>
            <a:r>
              <a:rPr lang="en-GB" sz="2000" dirty="0">
                <a:latin typeface="Calibri" panose="020F0502020204030204" pitchFamily="34" charset="0"/>
                <a:cs typeface="Calibri" panose="020F0502020204030204" pitchFamily="34" charset="0"/>
              </a:rPr>
              <a:t>Additional new treatments in clinical development</a:t>
            </a:r>
            <a:br>
              <a:rPr lang="en-GB" sz="2000" dirty="0">
                <a:latin typeface="Calibri" panose="020F0502020204030204" pitchFamily="34" charset="0"/>
                <a:cs typeface="Calibri" panose="020F0502020204030204" pitchFamily="34" charset="0"/>
              </a:rPr>
            </a:br>
            <a:r>
              <a:rPr lang="en-GB" sz="1600" dirty="0">
                <a:latin typeface="Calibri" panose="020F0502020204030204" pitchFamily="34" charset="0"/>
                <a:cs typeface="Calibri" panose="020F0502020204030204" pitchFamily="34" charset="0"/>
              </a:rPr>
              <a:t>Lonafarnib: phase 3 data to be presented in detail</a:t>
            </a:r>
            <a:r>
              <a:rPr lang="de-DE" sz="1600" dirty="0">
                <a:latin typeface="Calibri" panose="020F0502020204030204" pitchFamily="34" charset="0"/>
                <a:cs typeface="Calibri" panose="020F0502020204030204" pitchFamily="34" charset="0"/>
              </a:rPr>
              <a:t> </a:t>
            </a:r>
            <a:br>
              <a:rPr lang="de-DE" sz="1600" dirty="0">
                <a:latin typeface="Calibri" panose="020F0502020204030204" pitchFamily="34" charset="0"/>
                <a:cs typeface="Calibri" panose="020F0502020204030204" pitchFamily="34" charset="0"/>
              </a:rPr>
            </a:br>
            <a:r>
              <a:rPr lang="de-DE" sz="1600" dirty="0" err="1">
                <a:latin typeface="Calibri" panose="020F0502020204030204" pitchFamily="34" charset="0"/>
                <a:cs typeface="Calibri" panose="020F0502020204030204" pitchFamily="34" charset="0"/>
              </a:rPr>
              <a:t>Inferferon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lambda</a:t>
            </a:r>
            <a:r>
              <a:rPr lang="de-DE" sz="1600" dirty="0">
                <a:latin typeface="Calibri" panose="020F0502020204030204" pitchFamily="34" charset="0"/>
                <a:cs typeface="Calibri" panose="020F0502020204030204" pitchFamily="34" charset="0"/>
              </a:rPr>
              <a:t>: 	- </a:t>
            </a:r>
            <a:r>
              <a:rPr lang="de-DE" sz="1600" dirty="0" err="1">
                <a:latin typeface="Calibri" panose="020F0502020204030204" pitchFamily="34" charset="0"/>
                <a:cs typeface="Calibri" panose="020F0502020204030204" pitchFamily="34" charset="0"/>
              </a:rPr>
              <a:t>phase</a:t>
            </a:r>
            <a:r>
              <a:rPr lang="de-DE" sz="1600" dirty="0">
                <a:latin typeface="Calibri" panose="020F0502020204030204" pitchFamily="34" charset="0"/>
                <a:cs typeface="Calibri" panose="020F0502020204030204" pitchFamily="34" charset="0"/>
              </a:rPr>
              <a:t> 3 </a:t>
            </a:r>
            <a:r>
              <a:rPr lang="de-DE" sz="1600" dirty="0" err="1">
                <a:latin typeface="Calibri" panose="020F0502020204030204" pitchFamily="34" charset="0"/>
                <a:cs typeface="Calibri" panose="020F0502020204030204" pitchFamily="34" charset="0"/>
              </a:rPr>
              <a:t>trial</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is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recruiting</a:t>
            </a:r>
            <a:br>
              <a:rPr lang="de-DE" sz="1600" dirty="0">
                <a:latin typeface="Calibri" panose="020F0502020204030204" pitchFamily="34" charset="0"/>
                <a:cs typeface="Calibri" panose="020F0502020204030204" pitchFamily="34" charset="0"/>
              </a:rPr>
            </a:br>
            <a:r>
              <a:rPr lang="de-DE" sz="1600" dirty="0" err="1">
                <a:latin typeface="Calibri" panose="020F0502020204030204" pitchFamily="34" charset="0"/>
                <a:cs typeface="Calibri" panose="020F0502020204030204" pitchFamily="34" charset="0"/>
              </a:rPr>
              <a:t>Nucleic</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Acid</a:t>
            </a:r>
            <a:r>
              <a:rPr lang="de-DE" sz="1600" dirty="0">
                <a:latin typeface="Calibri" panose="020F0502020204030204" pitchFamily="34" charset="0"/>
                <a:cs typeface="Calibri" panose="020F0502020204030204" pitchFamily="34" charset="0"/>
              </a:rPr>
              <a:t> Polymers:  - </a:t>
            </a:r>
            <a:r>
              <a:rPr lang="de-DE" sz="1600" dirty="0" err="1">
                <a:latin typeface="Calibri" panose="020F0502020204030204" pitchFamily="34" charset="0"/>
                <a:cs typeface="Calibri" panose="020F0502020204030204" pitchFamily="34" charset="0"/>
              </a:rPr>
              <a:t>phase</a:t>
            </a:r>
            <a:r>
              <a:rPr lang="de-DE" sz="1600" dirty="0">
                <a:latin typeface="Calibri" panose="020F0502020204030204" pitchFamily="34" charset="0"/>
                <a:cs typeface="Calibri" panose="020F0502020204030204" pitchFamily="34" charset="0"/>
              </a:rPr>
              <a:t> 2 </a:t>
            </a:r>
            <a:r>
              <a:rPr lang="de-DE" sz="1600" dirty="0" err="1">
                <a:latin typeface="Calibri" panose="020F0502020204030204" pitchFamily="34" charset="0"/>
                <a:cs typeface="Calibri" panose="020F0502020204030204" pitchFamily="34" charset="0"/>
              </a:rPr>
              <a:t>data</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have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been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presented</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case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reports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available</a:t>
            </a:r>
            <a:br>
              <a:rPr lang="de-DE" sz="1600" dirty="0">
                <a:latin typeface="Calibri" panose="020F0502020204030204" pitchFamily="34" charset="0"/>
                <a:cs typeface="Calibri" panose="020F0502020204030204" pitchFamily="34" charset="0"/>
              </a:rPr>
            </a:br>
            <a:r>
              <a:rPr lang="de-DE" sz="1600" dirty="0" err="1">
                <a:latin typeface="Calibri" panose="020F0502020204030204" pitchFamily="34" charset="0"/>
                <a:cs typeface="Calibri" panose="020F0502020204030204" pitchFamily="34" charset="0"/>
              </a:rPr>
              <a:t>siRNAs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against</a:t>
            </a:r>
            <a:r>
              <a:rPr lang="de-DE" sz="1600" dirty="0">
                <a:latin typeface="Calibri" panose="020F0502020204030204" pitchFamily="34" charset="0"/>
                <a:cs typeface="Calibri" panose="020F0502020204030204" pitchFamily="34" charset="0"/>
              </a:rPr>
              <a:t> HBsAg: - </a:t>
            </a:r>
            <a:r>
              <a:rPr lang="de-DE" sz="1600" dirty="0" err="1">
                <a:latin typeface="Calibri" panose="020F0502020204030204" pitchFamily="34" charset="0"/>
                <a:cs typeface="Calibri" panose="020F0502020204030204" pitchFamily="34" charset="0"/>
              </a:rPr>
              <a:t>phase</a:t>
            </a:r>
            <a:r>
              <a:rPr lang="de-DE" sz="1600" dirty="0">
                <a:latin typeface="Calibri" panose="020F0502020204030204" pitchFamily="34" charset="0"/>
                <a:cs typeface="Calibri" panose="020F0502020204030204" pitchFamily="34" charset="0"/>
              </a:rPr>
              <a:t> 2 </a:t>
            </a:r>
            <a:r>
              <a:rPr lang="de-DE" sz="1600" dirty="0" err="1">
                <a:latin typeface="Calibri" panose="020F0502020204030204" pitchFamily="34" charset="0"/>
                <a:cs typeface="Calibri" panose="020F0502020204030204" pitchFamily="34" charset="0"/>
              </a:rPr>
              <a:t>studies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ongoing</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monoclonal</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antibodies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against</a:t>
            </a:r>
            <a:r>
              <a:rPr lang="de-DE" sz="1600" dirty="0">
                <a:latin typeface="Calibri" panose="020F0502020204030204" pitchFamily="34" charset="0"/>
                <a:cs typeface="Calibri" panose="020F0502020204030204" pitchFamily="34" charset="0"/>
              </a:rPr>
              <a:t> HBsAg: - </a:t>
            </a:r>
            <a:r>
              <a:rPr lang="de-DE" sz="1600" dirty="0" err="1">
                <a:latin typeface="Calibri" panose="020F0502020204030204" pitchFamily="34" charset="0"/>
                <a:cs typeface="Calibri" panose="020F0502020204030204" pitchFamily="34" charset="0"/>
              </a:rPr>
              <a:t>phase</a:t>
            </a:r>
            <a:r>
              <a:rPr lang="de-DE" sz="1600" dirty="0">
                <a:latin typeface="Calibri" panose="020F0502020204030204" pitchFamily="34" charset="0"/>
                <a:cs typeface="Calibri" panose="020F0502020204030204" pitchFamily="34" charset="0"/>
              </a:rPr>
              <a:t> 2 </a:t>
            </a:r>
            <a:r>
              <a:rPr lang="de-DE" sz="1600" dirty="0" err="1">
                <a:latin typeface="Calibri" panose="020F0502020204030204" pitchFamily="34" charset="0"/>
                <a:cs typeface="Calibri" panose="020F0502020204030204" pitchFamily="34" charset="0"/>
              </a:rPr>
              <a:t>studies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started</a:t>
            </a:r>
            <a:endParaRPr lang="de-DE" sz="1600" dirty="0">
              <a:latin typeface="Calibri" panose="020F0502020204030204" pitchFamily="34" charset="0"/>
              <a:cs typeface="Calibri" panose="020F0502020204030204" pitchFamily="34" charset="0"/>
            </a:endParaRPr>
          </a:p>
          <a:p>
            <a:pPr marL="380990" indent="-380990">
              <a:spcBef>
                <a:spcPts val="1600"/>
              </a:spcBef>
              <a:buFont typeface="Wingdings" pitchFamily="2" charset="2"/>
              <a:buChar char="Ø"/>
            </a:pPr>
            <a:r>
              <a:rPr lang="en-GB" sz="2000" dirty="0">
                <a:latin typeface="Calibri" panose="020F0502020204030204" pitchFamily="34" charset="0"/>
                <a:cs typeface="Calibri" panose="020F0502020204030204" pitchFamily="34" charset="0"/>
              </a:rPr>
              <a:t>Personalized management approach for individual patients with chronic hepatitis D required!</a:t>
            </a:r>
          </a:p>
        </p:txBody>
      </p:sp>
    </p:spTree>
    <p:extLst>
      <p:ext uri="{BB962C8B-B14F-4D97-AF65-F5344CB8AC3E}">
        <p14:creationId xmlns:p14="http://schemas.microsoft.com/office/powerpoint/2010/main" val="3174315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530FB-B160-4B30-1F01-EF1D62D623B9}"/>
              </a:ext>
            </a:extLst>
          </p:cNvPr>
          <p:cNvSpPr>
            <a:spLocks noGrp="1"/>
          </p:cNvSpPr>
          <p:nvPr>
            <p:ph type="title"/>
          </p:nvPr>
        </p:nvSpPr>
        <p:spPr>
          <a:xfrm>
            <a:off x="569133" y="-80010"/>
            <a:ext cx="8229600" cy="857250"/>
          </a:xfrm>
        </p:spPr>
        <p:txBody>
          <a:bodyPr/>
          <a:lstStyle/>
          <a:p>
            <a:r>
              <a:rPr lang="en-US" sz="3200" b="1" dirty="0">
                <a:solidFill>
                  <a:schemeClr val="tx2"/>
                </a:solidFill>
              </a:rPr>
              <a:t>Bulevirtide in real life</a:t>
            </a:r>
          </a:p>
        </p:txBody>
      </p:sp>
      <p:pic>
        <p:nvPicPr>
          <p:cNvPr id="4" name="Image 3">
            <a:extLst>
              <a:ext uri="{FF2B5EF4-FFF2-40B4-BE49-F238E27FC236}">
                <a16:creationId xmlns:a16="http://schemas.microsoft.com/office/drawing/2014/main" id="{32EEB687-FB53-21DD-48DB-BBFBF6237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0"/>
            <a:ext cx="1468760" cy="1468760"/>
          </a:xfrm>
          <a:prstGeom prst="rect">
            <a:avLst/>
          </a:prstGeom>
        </p:spPr>
      </p:pic>
      <p:grpSp>
        <p:nvGrpSpPr>
          <p:cNvPr id="5" name="Groupe 4">
            <a:extLst>
              <a:ext uri="{FF2B5EF4-FFF2-40B4-BE49-F238E27FC236}">
                <a16:creationId xmlns:a16="http://schemas.microsoft.com/office/drawing/2014/main" id="{5688E520-20D9-C461-661F-2554E753E660}"/>
              </a:ext>
            </a:extLst>
          </p:cNvPr>
          <p:cNvGrpSpPr/>
          <p:nvPr/>
        </p:nvGrpSpPr>
        <p:grpSpPr>
          <a:xfrm>
            <a:off x="4248673" y="1417281"/>
            <a:ext cx="4550052" cy="3100288"/>
            <a:chOff x="4232435" y="1672521"/>
            <a:chExt cx="4861128" cy="3453209"/>
          </a:xfrm>
        </p:grpSpPr>
        <p:sp>
          <p:nvSpPr>
            <p:cNvPr id="6" name="Text Box 3">
              <a:extLst>
                <a:ext uri="{FF2B5EF4-FFF2-40B4-BE49-F238E27FC236}">
                  <a16:creationId xmlns:a16="http://schemas.microsoft.com/office/drawing/2014/main" id="{BE8E8B88-CCEA-373F-5C89-BEDD8286F7DD}"/>
                </a:ext>
              </a:extLst>
            </p:cNvPr>
            <p:cNvSpPr txBox="1">
              <a:spLocks noChangeArrowheads="1"/>
            </p:cNvSpPr>
            <p:nvPr/>
          </p:nvSpPr>
          <p:spPr bwMode="auto">
            <a:xfrm>
              <a:off x="6456302" y="4894898"/>
              <a:ext cx="2637261" cy="230832"/>
            </a:xfrm>
            <a:prstGeom prst="rect">
              <a:avLst/>
            </a:prstGeom>
            <a:noFill/>
            <a:ln w="9525">
              <a:noFill/>
              <a:miter lim="800000"/>
              <a:headEnd/>
              <a:tailEnd/>
            </a:ln>
          </p:spPr>
          <p:txBody>
            <a:bodyPr wrap="none" anchor="b">
              <a:spAutoFit/>
            </a:bodyPr>
            <a:lstStyle/>
            <a:p>
              <a:pPr algn="r"/>
              <a:r>
                <a:rPr lang="fr-FR" sz="900" i="1" dirty="0" err="1">
                  <a:latin typeface="Calibri" pitchFamily="34" charset="0"/>
                </a:rPr>
                <a:t>Anolli</a:t>
              </a:r>
              <a:r>
                <a:rPr lang="fr-FR" sz="900" i="1" dirty="0">
                  <a:latin typeface="Calibri" pitchFamily="34" charset="0"/>
                </a:rPr>
                <a:t> M-P. et al , AASLD 2022, Abs. LB 5013 </a:t>
              </a:r>
              <a:r>
                <a:rPr lang="fr-FR" sz="900" i="1" dirty="0" err="1">
                  <a:latin typeface="Calibri" pitchFamily="34" charset="0"/>
                </a:rPr>
                <a:t>updated</a:t>
              </a:r>
              <a:endParaRPr lang="fr-FR" sz="900" i="1" dirty="0">
                <a:latin typeface="Calibri" pitchFamily="34" charset="0"/>
              </a:endParaRPr>
            </a:p>
          </p:txBody>
        </p:sp>
        <p:grpSp>
          <p:nvGrpSpPr>
            <p:cNvPr id="7" name="Groupe 6">
              <a:extLst>
                <a:ext uri="{FF2B5EF4-FFF2-40B4-BE49-F238E27FC236}">
                  <a16:creationId xmlns:a16="http://schemas.microsoft.com/office/drawing/2014/main" id="{7913F265-8138-1ED1-24B9-DE1B4E76E7DB}"/>
                </a:ext>
              </a:extLst>
            </p:cNvPr>
            <p:cNvGrpSpPr/>
            <p:nvPr/>
          </p:nvGrpSpPr>
          <p:grpSpPr>
            <a:xfrm>
              <a:off x="4232435" y="1672521"/>
              <a:ext cx="4861128" cy="3203485"/>
              <a:chOff x="4232435" y="1672521"/>
              <a:chExt cx="4861128" cy="3203485"/>
            </a:xfrm>
          </p:grpSpPr>
          <p:grpSp>
            <p:nvGrpSpPr>
              <p:cNvPr id="8" name="Groupe 7">
                <a:extLst>
                  <a:ext uri="{FF2B5EF4-FFF2-40B4-BE49-F238E27FC236}">
                    <a16:creationId xmlns:a16="http://schemas.microsoft.com/office/drawing/2014/main" id="{48C1BC75-9C75-7E41-8051-FBAE1B205B8E}"/>
                  </a:ext>
                </a:extLst>
              </p:cNvPr>
              <p:cNvGrpSpPr/>
              <p:nvPr/>
            </p:nvGrpSpPr>
            <p:grpSpPr>
              <a:xfrm>
                <a:off x="4232435" y="2009953"/>
                <a:ext cx="4611040" cy="2866053"/>
                <a:chOff x="-441775" y="2137855"/>
                <a:chExt cx="11063023" cy="3818354"/>
              </a:xfrm>
            </p:grpSpPr>
            <p:graphicFrame>
              <p:nvGraphicFramePr>
                <p:cNvPr id="10" name="Graphique 9">
                  <a:extLst>
                    <a:ext uri="{FF2B5EF4-FFF2-40B4-BE49-F238E27FC236}">
                      <a16:creationId xmlns:a16="http://schemas.microsoft.com/office/drawing/2014/main" id="{3C673D78-759A-174B-4BB9-9A2B8E63A2BF}"/>
                    </a:ext>
                  </a:extLst>
                </p:cNvPr>
                <p:cNvGraphicFramePr/>
                <p:nvPr/>
              </p:nvGraphicFramePr>
              <p:xfrm>
                <a:off x="1660704" y="2204864"/>
                <a:ext cx="8960544" cy="3400028"/>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a:extLst>
                    <a:ext uri="{FF2B5EF4-FFF2-40B4-BE49-F238E27FC236}">
                      <a16:creationId xmlns:a16="http://schemas.microsoft.com/office/drawing/2014/main" id="{06057D6B-B4ED-6D3D-CB97-F9E9710ABDCA}"/>
                    </a:ext>
                  </a:extLst>
                </p:cNvPr>
                <p:cNvSpPr txBox="1"/>
                <p:nvPr/>
              </p:nvSpPr>
              <p:spPr>
                <a:xfrm>
                  <a:off x="-441775" y="5463766"/>
                  <a:ext cx="2567369" cy="492443"/>
                </a:xfrm>
                <a:prstGeom prst="rect">
                  <a:avLst/>
                </a:prstGeom>
                <a:noFill/>
              </p:spPr>
              <p:txBody>
                <a:bodyPr wrap="none" rtlCol="0" anchor="b">
                  <a:spAutoFit/>
                </a:bodyPr>
                <a:lstStyle/>
                <a:p>
                  <a:r>
                    <a:rPr lang="fr-FR" sz="900" dirty="0">
                      <a:latin typeface="Calibri" panose="020F0502020204030204" pitchFamily="34" charset="0"/>
                      <a:ea typeface="Calibri" panose="020F0502020204030204" pitchFamily="34" charset="0"/>
                      <a:cs typeface="Calibri" panose="020F0502020204030204" pitchFamily="34" charset="0"/>
                    </a:rPr>
                    <a:t>ALAT &lt; LSN et ARN VHD &lt; 1000 UI/ml</a:t>
                  </a:r>
                </a:p>
                <a:p>
                  <a:r>
                    <a:rPr lang="fr-FR" sz="900" dirty="0">
                      <a:latin typeface="Calibri" panose="020F0502020204030204" pitchFamily="34" charset="0"/>
                      <a:ea typeface="Calibri" panose="020F0502020204030204" pitchFamily="34" charset="0"/>
                      <a:cs typeface="Calibri" panose="020F0502020204030204" pitchFamily="34" charset="0"/>
                    </a:rPr>
                    <a:t>ALAT &lt; LSN et ARN VHD &lt; 0</a:t>
                  </a:r>
                </a:p>
              </p:txBody>
            </p:sp>
            <p:sp>
              <p:nvSpPr>
                <p:cNvPr id="12" name="ZoneTexte 11">
                  <a:extLst>
                    <a:ext uri="{FF2B5EF4-FFF2-40B4-BE49-F238E27FC236}">
                      <a16:creationId xmlns:a16="http://schemas.microsoft.com/office/drawing/2014/main" id="{8734C993-4DC7-4934-1AC2-48C8BD7CC62F}"/>
                    </a:ext>
                  </a:extLst>
                </p:cNvPr>
                <p:cNvSpPr txBox="1"/>
                <p:nvPr/>
              </p:nvSpPr>
              <p:spPr>
                <a:xfrm rot="16200000">
                  <a:off x="639064" y="3561609"/>
                  <a:ext cx="1139628" cy="338555"/>
                </a:xfrm>
                <a:prstGeom prst="rect">
                  <a:avLst/>
                </a:prstGeom>
                <a:noFill/>
              </p:spPr>
              <p:txBody>
                <a:bodyPr wrap="none" rtlCol="0">
                  <a:spAutoFit/>
                </a:bodyPr>
                <a:lstStyle/>
                <a:p>
                  <a:r>
                    <a:rPr lang="fr-FR" sz="1050" b="1" dirty="0">
                      <a:latin typeface="Calibri" panose="020F0502020204030204" pitchFamily="34" charset="0"/>
                      <a:ea typeface="Calibri" panose="020F0502020204030204" pitchFamily="34" charset="0"/>
                      <a:cs typeface="Calibri" panose="020F0502020204030204" pitchFamily="34" charset="0"/>
                    </a:rPr>
                    <a:t>Patients (%)</a:t>
                  </a:r>
                </a:p>
              </p:txBody>
            </p:sp>
            <p:sp>
              <p:nvSpPr>
                <p:cNvPr id="13" name="ZoneTexte 12">
                  <a:extLst>
                    <a:ext uri="{FF2B5EF4-FFF2-40B4-BE49-F238E27FC236}">
                      <a16:creationId xmlns:a16="http://schemas.microsoft.com/office/drawing/2014/main" id="{BA368687-C277-B950-2189-0F6946A00CBE}"/>
                    </a:ext>
                  </a:extLst>
                </p:cNvPr>
                <p:cNvSpPr txBox="1"/>
                <p:nvPr/>
              </p:nvSpPr>
              <p:spPr>
                <a:xfrm>
                  <a:off x="2014639" y="5188126"/>
                  <a:ext cx="1893003" cy="400109"/>
                </a:xfrm>
                <a:prstGeom prst="rect">
                  <a:avLst/>
                </a:prstGeom>
                <a:noFill/>
              </p:spPr>
              <p:txBody>
                <a:bodyPr wrap="none" rtlCol="0">
                  <a:spAutoFit/>
                </a:bodyPr>
                <a:lstStyle/>
                <a:p>
                  <a:pPr algn="ctr"/>
                  <a:r>
                    <a:rPr lang="fr-FR" sz="1350" b="1" dirty="0">
                      <a:latin typeface="Calibri" panose="020F0502020204030204" pitchFamily="34" charset="0"/>
                      <a:ea typeface="Calibri" panose="020F0502020204030204" pitchFamily="34" charset="0"/>
                      <a:cs typeface="Calibri" panose="020F0502020204030204" pitchFamily="34" charset="0"/>
                    </a:rPr>
                    <a:t>Baseline</a:t>
                  </a:r>
                </a:p>
              </p:txBody>
            </p:sp>
            <p:sp>
              <p:nvSpPr>
                <p:cNvPr id="14" name="ZoneTexte 13">
                  <a:extLst>
                    <a:ext uri="{FF2B5EF4-FFF2-40B4-BE49-F238E27FC236}">
                      <a16:creationId xmlns:a16="http://schemas.microsoft.com/office/drawing/2014/main" id="{132C88FD-38CA-589B-813D-2690936AE969}"/>
                    </a:ext>
                  </a:extLst>
                </p:cNvPr>
                <p:cNvSpPr txBox="1"/>
                <p:nvPr/>
              </p:nvSpPr>
              <p:spPr>
                <a:xfrm>
                  <a:off x="4151573" y="5188126"/>
                  <a:ext cx="962271" cy="400109"/>
                </a:xfrm>
                <a:prstGeom prst="rect">
                  <a:avLst/>
                </a:prstGeom>
                <a:noFill/>
              </p:spPr>
              <p:txBody>
                <a:bodyPr wrap="none" rtlCol="0">
                  <a:spAutoFit/>
                </a:bodyPr>
                <a:lstStyle/>
                <a:p>
                  <a:pPr algn="ctr"/>
                  <a:r>
                    <a:rPr lang="fr-FR" sz="1350" b="1" dirty="0">
                      <a:latin typeface="Calibri" panose="020F0502020204030204" pitchFamily="34" charset="0"/>
                      <a:ea typeface="Calibri" panose="020F0502020204030204" pitchFamily="34" charset="0"/>
                      <a:cs typeface="Calibri" panose="020F0502020204030204" pitchFamily="34" charset="0"/>
                    </a:rPr>
                    <a:t>w8</a:t>
                  </a:r>
                </a:p>
              </p:txBody>
            </p:sp>
            <p:sp>
              <p:nvSpPr>
                <p:cNvPr id="15" name="ZoneTexte 14">
                  <a:extLst>
                    <a:ext uri="{FF2B5EF4-FFF2-40B4-BE49-F238E27FC236}">
                      <a16:creationId xmlns:a16="http://schemas.microsoft.com/office/drawing/2014/main" id="{4F834B8A-C565-40A6-9F30-80DAE43C9253}"/>
                    </a:ext>
                  </a:extLst>
                </p:cNvPr>
                <p:cNvSpPr txBox="1"/>
                <p:nvPr/>
              </p:nvSpPr>
              <p:spPr>
                <a:xfrm>
                  <a:off x="5708428" y="5188126"/>
                  <a:ext cx="1173803" cy="400109"/>
                </a:xfrm>
                <a:prstGeom prst="rect">
                  <a:avLst/>
                </a:prstGeom>
                <a:noFill/>
              </p:spPr>
              <p:txBody>
                <a:bodyPr wrap="none" rtlCol="0">
                  <a:spAutoFit/>
                </a:bodyPr>
                <a:lstStyle/>
                <a:p>
                  <a:pPr algn="ctr"/>
                  <a:r>
                    <a:rPr lang="fr-FR" sz="1350" b="1" dirty="0">
                      <a:latin typeface="Calibri" panose="020F0502020204030204" pitchFamily="34" charset="0"/>
                      <a:ea typeface="Calibri" panose="020F0502020204030204" pitchFamily="34" charset="0"/>
                      <a:cs typeface="Calibri" panose="020F0502020204030204" pitchFamily="34" charset="0"/>
                    </a:rPr>
                    <a:t>w24</a:t>
                  </a:r>
                </a:p>
              </p:txBody>
            </p:sp>
            <p:sp>
              <p:nvSpPr>
                <p:cNvPr id="16" name="ZoneTexte 15">
                  <a:extLst>
                    <a:ext uri="{FF2B5EF4-FFF2-40B4-BE49-F238E27FC236}">
                      <a16:creationId xmlns:a16="http://schemas.microsoft.com/office/drawing/2014/main" id="{620F6AF2-805D-8757-E8E4-3FB58A933FA6}"/>
                    </a:ext>
                  </a:extLst>
                </p:cNvPr>
                <p:cNvSpPr txBox="1"/>
                <p:nvPr/>
              </p:nvSpPr>
              <p:spPr>
                <a:xfrm>
                  <a:off x="7385302" y="5188126"/>
                  <a:ext cx="1173803" cy="400109"/>
                </a:xfrm>
                <a:prstGeom prst="rect">
                  <a:avLst/>
                </a:prstGeom>
                <a:noFill/>
              </p:spPr>
              <p:txBody>
                <a:bodyPr wrap="none" rtlCol="0">
                  <a:spAutoFit/>
                </a:bodyPr>
                <a:lstStyle/>
                <a:p>
                  <a:pPr algn="ctr"/>
                  <a:r>
                    <a:rPr lang="fr-FR" sz="1350" b="1" dirty="0">
                      <a:latin typeface="Calibri" panose="020F0502020204030204" pitchFamily="34" charset="0"/>
                      <a:ea typeface="Calibri" panose="020F0502020204030204" pitchFamily="34" charset="0"/>
                      <a:cs typeface="Calibri" panose="020F0502020204030204" pitchFamily="34" charset="0"/>
                    </a:rPr>
                    <a:t>w48</a:t>
                  </a:r>
                </a:p>
              </p:txBody>
            </p:sp>
            <p:sp>
              <p:nvSpPr>
                <p:cNvPr id="17" name="ZoneTexte 16">
                  <a:extLst>
                    <a:ext uri="{FF2B5EF4-FFF2-40B4-BE49-F238E27FC236}">
                      <a16:creationId xmlns:a16="http://schemas.microsoft.com/office/drawing/2014/main" id="{CB90BC9E-8CC8-E52D-E81B-47B9E13C72FB}"/>
                    </a:ext>
                  </a:extLst>
                </p:cNvPr>
                <p:cNvSpPr txBox="1"/>
                <p:nvPr/>
              </p:nvSpPr>
              <p:spPr>
                <a:xfrm>
                  <a:off x="9042006" y="5188126"/>
                  <a:ext cx="1173803" cy="400109"/>
                </a:xfrm>
                <a:prstGeom prst="rect">
                  <a:avLst/>
                </a:prstGeom>
                <a:noFill/>
              </p:spPr>
              <p:txBody>
                <a:bodyPr wrap="none" rtlCol="0">
                  <a:spAutoFit/>
                </a:bodyPr>
                <a:lstStyle/>
                <a:p>
                  <a:pPr algn="ctr"/>
                  <a:r>
                    <a:rPr lang="fr-FR" sz="1350" b="1" dirty="0">
                      <a:latin typeface="Calibri" panose="020F0502020204030204" pitchFamily="34" charset="0"/>
                      <a:ea typeface="Calibri" panose="020F0502020204030204" pitchFamily="34" charset="0"/>
                      <a:cs typeface="Calibri" panose="020F0502020204030204" pitchFamily="34" charset="0"/>
                    </a:rPr>
                    <a:t>w72</a:t>
                  </a:r>
                </a:p>
              </p:txBody>
            </p:sp>
            <p:sp>
              <p:nvSpPr>
                <p:cNvPr id="18" name="ZoneTexte 17">
                  <a:extLst>
                    <a:ext uri="{FF2B5EF4-FFF2-40B4-BE49-F238E27FC236}">
                      <a16:creationId xmlns:a16="http://schemas.microsoft.com/office/drawing/2014/main" id="{04A9494D-E12E-B8D3-12CA-65254824FCF2}"/>
                    </a:ext>
                  </a:extLst>
                </p:cNvPr>
                <p:cNvSpPr txBox="1"/>
                <p:nvPr/>
              </p:nvSpPr>
              <p:spPr>
                <a:xfrm>
                  <a:off x="3529931" y="2137855"/>
                  <a:ext cx="6750499" cy="553997"/>
                </a:xfrm>
                <a:prstGeom prst="rect">
                  <a:avLst/>
                </a:prstGeom>
                <a:noFill/>
              </p:spPr>
              <p:txBody>
                <a:bodyPr wrap="none" rtlCol="0">
                  <a:spAutoFit/>
                </a:bodyPr>
                <a:lstStyle/>
                <a:p>
                  <a:r>
                    <a:rPr lang="en-US" sz="1050" b="1">
                      <a:latin typeface="Calibri" panose="020F0502020204030204" pitchFamily="34" charset="0"/>
                      <a:ea typeface="Calibri" panose="020F0502020204030204" pitchFamily="34" charset="0"/>
                      <a:cs typeface="Calibri" panose="020F0502020204030204" pitchFamily="34" charset="0"/>
                    </a:rPr>
                    <a:t>Biochemical response (ALAT &lt; 40 UI)</a:t>
                  </a:r>
                </a:p>
                <a:p>
                  <a:r>
                    <a:rPr lang="en-US" sz="1050" b="1">
                      <a:latin typeface="Calibri" panose="020F0502020204030204" pitchFamily="34" charset="0"/>
                      <a:ea typeface="Calibri" panose="020F0502020204030204" pitchFamily="34" charset="0"/>
                      <a:cs typeface="Calibri" panose="020F0502020204030204" pitchFamily="34" charset="0"/>
                    </a:rPr>
                    <a:t>Combined response (virological  + biochemical)</a:t>
                  </a:r>
                </a:p>
              </p:txBody>
            </p:sp>
            <p:grpSp>
              <p:nvGrpSpPr>
                <p:cNvPr id="19" name="Groupe 18">
                  <a:extLst>
                    <a:ext uri="{FF2B5EF4-FFF2-40B4-BE49-F238E27FC236}">
                      <a16:creationId xmlns:a16="http://schemas.microsoft.com/office/drawing/2014/main" id="{B18203F8-1ED3-E368-442E-E2AD95CD4A8A}"/>
                    </a:ext>
                  </a:extLst>
                </p:cNvPr>
                <p:cNvGrpSpPr/>
                <p:nvPr/>
              </p:nvGrpSpPr>
              <p:grpSpPr>
                <a:xfrm rot="10800000">
                  <a:off x="3385912" y="2211110"/>
                  <a:ext cx="144016" cy="366545"/>
                  <a:chOff x="1461272" y="2461564"/>
                  <a:chExt cx="144016" cy="366545"/>
                </a:xfrm>
              </p:grpSpPr>
              <p:sp>
                <p:nvSpPr>
                  <p:cNvPr id="24" name="Rectangle 23">
                    <a:extLst>
                      <a:ext uri="{FF2B5EF4-FFF2-40B4-BE49-F238E27FC236}">
                        <a16:creationId xmlns:a16="http://schemas.microsoft.com/office/drawing/2014/main" id="{F957C25A-2496-1F84-D534-3F47D8A06385}"/>
                      </a:ext>
                    </a:extLst>
                  </p:cNvPr>
                  <p:cNvSpPr/>
                  <p:nvPr/>
                </p:nvSpPr>
                <p:spPr bwMode="auto">
                  <a:xfrm>
                    <a:off x="1461272" y="2684093"/>
                    <a:ext cx="144014" cy="144016"/>
                  </a:xfrm>
                  <a:prstGeom prst="rect">
                    <a:avLst/>
                  </a:prstGeom>
                  <a:solidFill>
                    <a:srgbClr val="FF9966"/>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fr-FR" sz="1350">
                      <a:latin typeface="Calibri" panose="020F0502020204030204" pitchFamily="34" charset="0"/>
                      <a:ea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4401B7BA-4DE8-DABC-20A5-471F65A7361E}"/>
                      </a:ext>
                    </a:extLst>
                  </p:cNvPr>
                  <p:cNvSpPr/>
                  <p:nvPr/>
                </p:nvSpPr>
                <p:spPr bwMode="auto">
                  <a:xfrm>
                    <a:off x="1461272" y="2461564"/>
                    <a:ext cx="144016" cy="144016"/>
                  </a:xfrm>
                  <a:prstGeom prst="rect">
                    <a:avLst/>
                  </a:prstGeom>
                  <a:solidFill>
                    <a:srgbClr val="92D05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fr-FR" sz="1350">
                      <a:latin typeface="Calibri" panose="020F0502020204030204" pitchFamily="34" charset="0"/>
                      <a:ea typeface="Calibri" panose="020F0502020204030204" pitchFamily="34" charset="0"/>
                      <a:cs typeface="Calibri" panose="020F0502020204030204" pitchFamily="34" charset="0"/>
                    </a:endParaRPr>
                  </a:p>
                </p:txBody>
              </p:sp>
            </p:grpSp>
            <p:sp>
              <p:nvSpPr>
                <p:cNvPr id="20" name="ZoneTexte 19">
                  <a:extLst>
                    <a:ext uri="{FF2B5EF4-FFF2-40B4-BE49-F238E27FC236}">
                      <a16:creationId xmlns:a16="http://schemas.microsoft.com/office/drawing/2014/main" id="{0CED6F1D-833A-D036-7E06-2E9D1ADBCD02}"/>
                    </a:ext>
                  </a:extLst>
                </p:cNvPr>
                <p:cNvSpPr txBox="1"/>
                <p:nvPr/>
              </p:nvSpPr>
              <p:spPr>
                <a:xfrm>
                  <a:off x="4361049" y="5463766"/>
                  <a:ext cx="543312" cy="492443"/>
                </a:xfrm>
                <a:prstGeom prst="rect">
                  <a:avLst/>
                </a:prstGeom>
                <a:noFill/>
              </p:spPr>
              <p:txBody>
                <a:bodyPr wrap="none" rtlCol="0" anchor="b">
                  <a:spAutoFit/>
                </a:bodyPr>
                <a:lstStyle/>
                <a:p>
                  <a:pPr algn="ctr"/>
                  <a:r>
                    <a:rPr lang="fr-FR" sz="900" dirty="0">
                      <a:latin typeface="Calibri" panose="020F0502020204030204" pitchFamily="34" charset="0"/>
                      <a:ea typeface="Calibri" panose="020F0502020204030204" pitchFamily="34" charset="0"/>
                      <a:cs typeface="Calibri" panose="020F0502020204030204" pitchFamily="34" charset="0"/>
                    </a:rPr>
                    <a:t>15 %</a:t>
                  </a:r>
                </a:p>
                <a:p>
                  <a:pPr algn="ctr"/>
                  <a:r>
                    <a:rPr lang="fr-FR" sz="900" dirty="0">
                      <a:latin typeface="Calibri" panose="020F0502020204030204" pitchFamily="34" charset="0"/>
                      <a:ea typeface="Calibri" panose="020F0502020204030204" pitchFamily="34" charset="0"/>
                      <a:cs typeface="Calibri" panose="020F0502020204030204" pitchFamily="34" charset="0"/>
                    </a:rPr>
                    <a:t>-</a:t>
                  </a:r>
                </a:p>
              </p:txBody>
            </p:sp>
            <p:sp>
              <p:nvSpPr>
                <p:cNvPr id="21" name="ZoneTexte 20">
                  <a:extLst>
                    <a:ext uri="{FF2B5EF4-FFF2-40B4-BE49-F238E27FC236}">
                      <a16:creationId xmlns:a16="http://schemas.microsoft.com/office/drawing/2014/main" id="{05F16E4F-AFDA-BA93-C0B7-E89BF180ECF6}"/>
                    </a:ext>
                  </a:extLst>
                </p:cNvPr>
                <p:cNvSpPr txBox="1"/>
                <p:nvPr/>
              </p:nvSpPr>
              <p:spPr>
                <a:xfrm>
                  <a:off x="6023672" y="5463766"/>
                  <a:ext cx="543312" cy="492443"/>
                </a:xfrm>
                <a:prstGeom prst="rect">
                  <a:avLst/>
                </a:prstGeom>
                <a:noFill/>
              </p:spPr>
              <p:txBody>
                <a:bodyPr wrap="none" rtlCol="0" anchor="b">
                  <a:spAutoFit/>
                </a:bodyPr>
                <a:lstStyle/>
                <a:p>
                  <a:pPr algn="ctr"/>
                  <a:r>
                    <a:rPr lang="fr-FR" sz="900" dirty="0">
                      <a:latin typeface="Calibri" panose="020F0502020204030204" pitchFamily="34" charset="0"/>
                      <a:ea typeface="Calibri" panose="020F0502020204030204" pitchFamily="34" charset="0"/>
                      <a:cs typeface="Calibri" panose="020F0502020204030204" pitchFamily="34" charset="0"/>
                    </a:rPr>
                    <a:t>50 %</a:t>
                  </a:r>
                </a:p>
                <a:p>
                  <a:pPr algn="ctr"/>
                  <a:r>
                    <a:rPr lang="fr-FR" sz="900" dirty="0">
                      <a:latin typeface="Calibri" panose="020F0502020204030204" pitchFamily="34" charset="0"/>
                      <a:ea typeface="Calibri" panose="020F0502020204030204" pitchFamily="34" charset="0"/>
                      <a:cs typeface="Calibri" panose="020F0502020204030204" pitchFamily="34" charset="0"/>
                    </a:rPr>
                    <a:t>7 %</a:t>
                  </a:r>
                </a:p>
              </p:txBody>
            </p:sp>
            <p:sp>
              <p:nvSpPr>
                <p:cNvPr id="22" name="ZoneTexte 21">
                  <a:extLst>
                    <a:ext uri="{FF2B5EF4-FFF2-40B4-BE49-F238E27FC236}">
                      <a16:creationId xmlns:a16="http://schemas.microsoft.com/office/drawing/2014/main" id="{BE050206-36C9-942C-58E8-F7F3B143DABF}"/>
                    </a:ext>
                  </a:extLst>
                </p:cNvPr>
                <p:cNvSpPr txBox="1"/>
                <p:nvPr/>
              </p:nvSpPr>
              <p:spPr>
                <a:xfrm>
                  <a:off x="7700546" y="5463766"/>
                  <a:ext cx="543312" cy="492443"/>
                </a:xfrm>
                <a:prstGeom prst="rect">
                  <a:avLst/>
                </a:prstGeom>
                <a:noFill/>
              </p:spPr>
              <p:txBody>
                <a:bodyPr wrap="none" rtlCol="0" anchor="b">
                  <a:spAutoFit/>
                </a:bodyPr>
                <a:lstStyle/>
                <a:p>
                  <a:pPr algn="ctr"/>
                  <a:r>
                    <a:rPr lang="fr-FR" sz="900" dirty="0">
                      <a:latin typeface="Calibri" panose="020F0502020204030204" pitchFamily="34" charset="0"/>
                      <a:ea typeface="Calibri" panose="020F0502020204030204" pitchFamily="34" charset="0"/>
                      <a:cs typeface="Calibri" panose="020F0502020204030204" pitchFamily="34" charset="0"/>
                    </a:rPr>
                    <a:t>67 %</a:t>
                  </a:r>
                </a:p>
                <a:p>
                  <a:pPr algn="ctr"/>
                  <a:r>
                    <a:rPr lang="fr-FR" sz="900" dirty="0">
                      <a:latin typeface="Calibri" panose="020F0502020204030204" pitchFamily="34" charset="0"/>
                      <a:ea typeface="Calibri" panose="020F0502020204030204" pitchFamily="34" charset="0"/>
                      <a:cs typeface="Calibri" panose="020F0502020204030204" pitchFamily="34" charset="0"/>
                    </a:rPr>
                    <a:t>11 %</a:t>
                  </a:r>
                </a:p>
              </p:txBody>
            </p:sp>
            <p:sp>
              <p:nvSpPr>
                <p:cNvPr id="23" name="ZoneTexte 22">
                  <a:extLst>
                    <a:ext uri="{FF2B5EF4-FFF2-40B4-BE49-F238E27FC236}">
                      <a16:creationId xmlns:a16="http://schemas.microsoft.com/office/drawing/2014/main" id="{E23258B7-1355-71E2-3B5D-3C8F4DCF247C}"/>
                    </a:ext>
                  </a:extLst>
                </p:cNvPr>
                <p:cNvSpPr txBox="1"/>
                <p:nvPr/>
              </p:nvSpPr>
              <p:spPr>
                <a:xfrm>
                  <a:off x="9357248" y="5463766"/>
                  <a:ext cx="543312" cy="492443"/>
                </a:xfrm>
                <a:prstGeom prst="rect">
                  <a:avLst/>
                </a:prstGeom>
                <a:noFill/>
              </p:spPr>
              <p:txBody>
                <a:bodyPr wrap="none" rtlCol="0" anchor="b">
                  <a:spAutoFit/>
                </a:bodyPr>
                <a:lstStyle/>
                <a:p>
                  <a:pPr algn="ctr"/>
                  <a:r>
                    <a:rPr lang="fr-FR" sz="900" dirty="0">
                      <a:latin typeface="Calibri" panose="020F0502020204030204" pitchFamily="34" charset="0"/>
                      <a:ea typeface="Calibri" panose="020F0502020204030204" pitchFamily="34" charset="0"/>
                      <a:cs typeface="Calibri" panose="020F0502020204030204" pitchFamily="34" charset="0"/>
                    </a:rPr>
                    <a:t>75 %</a:t>
                  </a:r>
                </a:p>
                <a:p>
                  <a:pPr algn="ctr"/>
                  <a:r>
                    <a:rPr lang="fr-FR" sz="900" dirty="0">
                      <a:latin typeface="Calibri" panose="020F0502020204030204" pitchFamily="34" charset="0"/>
                      <a:ea typeface="Calibri" panose="020F0502020204030204" pitchFamily="34" charset="0"/>
                      <a:cs typeface="Calibri" panose="020F0502020204030204" pitchFamily="34" charset="0"/>
                    </a:rPr>
                    <a:t>38 %</a:t>
                  </a:r>
                </a:p>
              </p:txBody>
            </p:sp>
          </p:grpSp>
          <p:sp>
            <p:nvSpPr>
              <p:cNvPr id="9" name="ZoneTexte 8">
                <a:extLst>
                  <a:ext uri="{FF2B5EF4-FFF2-40B4-BE49-F238E27FC236}">
                    <a16:creationId xmlns:a16="http://schemas.microsoft.com/office/drawing/2014/main" id="{63FEEBCE-0B08-FA7D-968E-A20827CF5099}"/>
                  </a:ext>
                </a:extLst>
              </p:cNvPr>
              <p:cNvSpPr txBox="1"/>
              <p:nvPr/>
            </p:nvSpPr>
            <p:spPr>
              <a:xfrm>
                <a:off x="4788024" y="1672521"/>
                <a:ext cx="4305539" cy="323165"/>
              </a:xfrm>
              <a:prstGeom prst="rect">
                <a:avLst/>
              </a:prstGeom>
              <a:noFill/>
            </p:spPr>
            <p:txBody>
              <a:bodyPr wrap="none" rtlCol="0">
                <a:spAutoFit/>
              </a:bodyPr>
              <a:lstStyle/>
              <a:p>
                <a:pPr algn="ctr"/>
                <a:r>
                  <a:rPr lang="en-US" sz="1500" b="1" dirty="0">
                    <a:solidFill>
                      <a:srgbClr val="C00000"/>
                    </a:solidFill>
                    <a:latin typeface="Calibri" panose="020F0502020204030204" pitchFamily="34" charset="0"/>
                  </a:rPr>
                  <a:t>On treatment Biochemical and combined response </a:t>
                </a:r>
              </a:p>
            </p:txBody>
          </p:sp>
        </p:grpSp>
      </p:grpSp>
      <p:grpSp>
        <p:nvGrpSpPr>
          <p:cNvPr id="26" name="Groupe 25">
            <a:extLst>
              <a:ext uri="{FF2B5EF4-FFF2-40B4-BE49-F238E27FC236}">
                <a16:creationId xmlns:a16="http://schemas.microsoft.com/office/drawing/2014/main" id="{E19A9EE9-D9DD-4CAC-8673-1885E0FBE462}"/>
              </a:ext>
            </a:extLst>
          </p:cNvPr>
          <p:cNvGrpSpPr/>
          <p:nvPr/>
        </p:nvGrpSpPr>
        <p:grpSpPr>
          <a:xfrm>
            <a:off x="34199" y="731456"/>
            <a:ext cx="4198236" cy="1726849"/>
            <a:chOff x="1419819" y="1869672"/>
            <a:chExt cx="5849661" cy="2661405"/>
          </a:xfrm>
        </p:grpSpPr>
        <p:sp>
          <p:nvSpPr>
            <p:cNvPr id="27" name="ZoneTexte 26">
              <a:extLst>
                <a:ext uri="{FF2B5EF4-FFF2-40B4-BE49-F238E27FC236}">
                  <a16:creationId xmlns:a16="http://schemas.microsoft.com/office/drawing/2014/main" id="{94E38FB4-C710-B4AF-136B-34C32C1B18DB}"/>
                </a:ext>
              </a:extLst>
            </p:cNvPr>
            <p:cNvSpPr txBox="1"/>
            <p:nvPr/>
          </p:nvSpPr>
          <p:spPr>
            <a:xfrm>
              <a:off x="2061925" y="1869672"/>
              <a:ext cx="5075879" cy="369927"/>
            </a:xfrm>
            <a:prstGeom prst="rect">
              <a:avLst/>
            </a:prstGeom>
            <a:noFill/>
          </p:spPr>
          <p:txBody>
            <a:bodyPr wrap="square" rtlCol="0">
              <a:spAutoFit/>
            </a:bodyPr>
            <a:lstStyle/>
            <a:p>
              <a:pPr algn="ctr" defTabSz="685800" fontAlgn="base">
                <a:spcBef>
                  <a:spcPct val="0"/>
                </a:spcBef>
                <a:spcAft>
                  <a:spcPct val="0"/>
                </a:spcAft>
                <a:defRPr/>
              </a:pPr>
              <a:r>
                <a:rPr lang="en-US" sz="1100" b="1" dirty="0">
                  <a:solidFill>
                    <a:srgbClr val="C00000"/>
                  </a:solidFill>
                  <a:latin typeface="Calibri" panose="020F0502020204030204" pitchFamily="34" charset="0"/>
                  <a:ea typeface="ＭＳ Ｐゴシック" pitchFamily="34" charset="-128"/>
                  <a:cs typeface="Arial" charset="0"/>
                </a:rPr>
                <a:t>Patients included in Per Protocol analysis </a:t>
              </a:r>
            </a:p>
          </p:txBody>
        </p:sp>
        <p:sp>
          <p:nvSpPr>
            <p:cNvPr id="28" name="ZoneTexte 27">
              <a:extLst>
                <a:ext uri="{FF2B5EF4-FFF2-40B4-BE49-F238E27FC236}">
                  <a16:creationId xmlns:a16="http://schemas.microsoft.com/office/drawing/2014/main" id="{3DABE0DD-A62A-5CC7-0A3B-83EA4731BCFA}"/>
                </a:ext>
              </a:extLst>
            </p:cNvPr>
            <p:cNvSpPr txBox="1"/>
            <p:nvPr/>
          </p:nvSpPr>
          <p:spPr>
            <a:xfrm>
              <a:off x="4108298" y="2324584"/>
              <a:ext cx="1626785" cy="459292"/>
            </a:xfrm>
            <a:prstGeom prst="rect">
              <a:avLst/>
            </a:prstGeom>
            <a:noFill/>
          </p:spPr>
          <p:txBody>
            <a:bodyPr wrap="none" rtlCol="0">
              <a:spAutoFit/>
            </a:bodyPr>
            <a:lstStyle/>
            <a:p>
              <a:pPr algn="ctr" defTabSz="685800" fontAlgn="base">
                <a:spcBef>
                  <a:spcPct val="0"/>
                </a:spcBef>
                <a:spcAft>
                  <a:spcPct val="0"/>
                </a:spcAft>
                <a:defRPr/>
              </a:pPr>
              <a:r>
                <a:rPr lang="en-US" sz="900" b="1">
                  <a:solidFill>
                    <a:srgbClr val="333399"/>
                  </a:solidFill>
                  <a:latin typeface="Calibri" panose="020F0502020204030204" pitchFamily="34" charset="0"/>
                  <a:ea typeface="ＭＳ Ｐゴシック" pitchFamily="34" charset="-128"/>
                  <a:cs typeface="Calibri" panose="020F0502020204030204" pitchFamily="34" charset="0"/>
                </a:rPr>
                <a:t>Beyond cATU analysis </a:t>
              </a:r>
            </a:p>
            <a:p>
              <a:pPr algn="ctr" defTabSz="685800" fontAlgn="base">
                <a:spcBef>
                  <a:spcPct val="0"/>
                </a:spcBef>
                <a:spcAft>
                  <a:spcPct val="0"/>
                </a:spcAft>
                <a:defRPr/>
              </a:pPr>
              <a:r>
                <a:rPr lang="en-US" sz="900">
                  <a:solidFill>
                    <a:srgbClr val="333399"/>
                  </a:solidFill>
                  <a:latin typeface="Calibri" panose="020F0502020204030204" pitchFamily="34" charset="0"/>
                  <a:ea typeface="ＭＳ Ｐゴシック" pitchFamily="34" charset="-128"/>
                  <a:cs typeface="Calibri" panose="020F0502020204030204" pitchFamily="34" charset="0"/>
                </a:rPr>
                <a:t>(n =145)</a:t>
              </a:r>
            </a:p>
          </p:txBody>
        </p:sp>
        <p:grpSp>
          <p:nvGrpSpPr>
            <p:cNvPr id="29" name="Groupe 28">
              <a:extLst>
                <a:ext uri="{FF2B5EF4-FFF2-40B4-BE49-F238E27FC236}">
                  <a16:creationId xmlns:a16="http://schemas.microsoft.com/office/drawing/2014/main" id="{573DBAAF-5E8A-C226-2BAE-29208D0F4802}"/>
                </a:ext>
              </a:extLst>
            </p:cNvPr>
            <p:cNvGrpSpPr/>
            <p:nvPr/>
          </p:nvGrpSpPr>
          <p:grpSpPr>
            <a:xfrm>
              <a:off x="1419819" y="2783875"/>
              <a:ext cx="5849661" cy="1747202"/>
              <a:chOff x="1893092" y="3711830"/>
              <a:chExt cx="7799547" cy="2329602"/>
            </a:xfrm>
          </p:grpSpPr>
          <p:sp>
            <p:nvSpPr>
              <p:cNvPr id="30" name="Rectangle : coins arrondis 29">
                <a:extLst>
                  <a:ext uri="{FF2B5EF4-FFF2-40B4-BE49-F238E27FC236}">
                    <a16:creationId xmlns:a16="http://schemas.microsoft.com/office/drawing/2014/main" id="{D1232C8E-BE0C-10FE-7342-71A7810CBB8F}"/>
                  </a:ext>
                </a:extLst>
              </p:cNvPr>
              <p:cNvSpPr/>
              <p:nvPr/>
            </p:nvSpPr>
            <p:spPr bwMode="auto">
              <a:xfrm>
                <a:off x="2561358" y="4712358"/>
                <a:ext cx="7131281" cy="697978"/>
              </a:xfrm>
              <a:prstGeom prst="roundRect">
                <a:avLst/>
              </a:prstGeom>
              <a:no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lstStyle/>
              <a:p>
                <a:pPr algn="ctr" defTabSz="685800" fontAlgn="base">
                  <a:spcBef>
                    <a:spcPct val="0"/>
                  </a:spcBef>
                  <a:spcAft>
                    <a:spcPct val="0"/>
                  </a:spcAft>
                  <a:defRPr/>
                </a:pPr>
                <a:endParaRPr lang="fr-FR" sz="1050">
                  <a:solidFill>
                    <a:srgbClr val="333399"/>
                  </a:solidFill>
                  <a:latin typeface="Arial" charset="0"/>
                  <a:ea typeface="ＭＳ Ｐゴシック" pitchFamily="34" charset="-128"/>
                  <a:cs typeface="Arial" charset="0"/>
                </a:endParaRPr>
              </a:p>
            </p:txBody>
          </p:sp>
          <p:sp>
            <p:nvSpPr>
              <p:cNvPr id="31" name="Rectangle : coins arrondis 30">
                <a:extLst>
                  <a:ext uri="{FF2B5EF4-FFF2-40B4-BE49-F238E27FC236}">
                    <a16:creationId xmlns:a16="http://schemas.microsoft.com/office/drawing/2014/main" id="{08999713-1F65-C9C8-5A90-9BCFC4A1F31F}"/>
                  </a:ext>
                </a:extLst>
              </p:cNvPr>
              <p:cNvSpPr/>
              <p:nvPr/>
            </p:nvSpPr>
            <p:spPr bwMode="auto">
              <a:xfrm>
                <a:off x="3647728" y="3831286"/>
                <a:ext cx="1966688" cy="440536"/>
              </a:xfrm>
              <a:prstGeom prst="round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lstStyle/>
              <a:p>
                <a:pPr algn="ctr" defTabSz="685800" fontAlgn="base">
                  <a:spcBef>
                    <a:spcPct val="0"/>
                  </a:spcBef>
                  <a:spcAft>
                    <a:spcPct val="0"/>
                  </a:spcAft>
                  <a:defRPr/>
                </a:pPr>
                <a:r>
                  <a:rPr lang="fr-FR" sz="700" b="1" dirty="0">
                    <a:solidFill>
                      <a:srgbClr val="FFFFFF"/>
                    </a:solidFill>
                    <a:latin typeface="Calibri" panose="020F0502020204030204" pitchFamily="34" charset="0"/>
                    <a:ea typeface="ＭＳ Ｐゴシック" pitchFamily="34" charset="-128"/>
                    <a:cs typeface="Calibri" panose="020F0502020204030204" pitchFamily="34" charset="0"/>
                  </a:rPr>
                  <a:t>BLV 2 mg mono</a:t>
                </a:r>
              </a:p>
              <a:p>
                <a:pPr algn="ctr" defTabSz="685800" fontAlgn="base">
                  <a:spcBef>
                    <a:spcPct val="0"/>
                  </a:spcBef>
                  <a:spcAft>
                    <a:spcPct val="0"/>
                  </a:spcAft>
                  <a:defRPr/>
                </a:pPr>
                <a:r>
                  <a:rPr lang="fr-FR" sz="700" b="1" dirty="0">
                    <a:solidFill>
                      <a:srgbClr val="FFFFFF"/>
                    </a:solidFill>
                    <a:latin typeface="Calibri" panose="020F0502020204030204" pitchFamily="34" charset="0"/>
                    <a:ea typeface="ＭＳ Ｐゴシック" pitchFamily="34" charset="-128"/>
                    <a:cs typeface="Calibri" panose="020F0502020204030204" pitchFamily="34" charset="0"/>
                  </a:rPr>
                  <a:t>(n = 70)</a:t>
                </a:r>
              </a:p>
            </p:txBody>
          </p:sp>
          <p:sp>
            <p:nvSpPr>
              <p:cNvPr id="32" name="Rectangle : coins arrondis 31">
                <a:extLst>
                  <a:ext uri="{FF2B5EF4-FFF2-40B4-BE49-F238E27FC236}">
                    <a16:creationId xmlns:a16="http://schemas.microsoft.com/office/drawing/2014/main" id="{4BB43B4E-1ABE-23F6-40DD-9693B551F69B}"/>
                  </a:ext>
                </a:extLst>
              </p:cNvPr>
              <p:cNvSpPr/>
              <p:nvPr/>
            </p:nvSpPr>
            <p:spPr bwMode="auto">
              <a:xfrm>
                <a:off x="7311790" y="3831286"/>
                <a:ext cx="2033378" cy="440536"/>
              </a:xfrm>
              <a:prstGeom prst="roundRect">
                <a:avLst/>
              </a:prstGeom>
              <a:solidFill>
                <a:srgbClr val="FFC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lstStyle/>
              <a:p>
                <a:pPr algn="ctr" defTabSz="685800" fontAlgn="base">
                  <a:spcBef>
                    <a:spcPct val="0"/>
                  </a:spcBef>
                  <a:spcAft>
                    <a:spcPct val="0"/>
                  </a:spcAft>
                  <a:defRPr/>
                </a:pPr>
                <a:r>
                  <a:rPr lang="fr-FR" sz="700" b="1" dirty="0">
                    <a:solidFill>
                      <a:srgbClr val="333399"/>
                    </a:solidFill>
                    <a:latin typeface="Calibri" panose="020F0502020204030204" pitchFamily="34" charset="0"/>
                    <a:ea typeface="ＭＳ Ｐゴシック" pitchFamily="34" charset="-128"/>
                    <a:cs typeface="Calibri" panose="020F0502020204030204" pitchFamily="34" charset="0"/>
                  </a:rPr>
                  <a:t>BLV 2 mg + PEG-IFN</a:t>
                </a:r>
              </a:p>
              <a:p>
                <a:pPr algn="ctr" defTabSz="685800" fontAlgn="base">
                  <a:spcBef>
                    <a:spcPct val="0"/>
                  </a:spcBef>
                  <a:spcAft>
                    <a:spcPct val="0"/>
                  </a:spcAft>
                  <a:defRPr/>
                </a:pPr>
                <a:r>
                  <a:rPr lang="fr-FR" sz="700" b="1" dirty="0">
                    <a:solidFill>
                      <a:srgbClr val="333399"/>
                    </a:solidFill>
                    <a:latin typeface="Calibri" panose="020F0502020204030204" pitchFamily="34" charset="0"/>
                    <a:ea typeface="ＭＳ Ｐゴシック" pitchFamily="34" charset="-128"/>
                    <a:cs typeface="Calibri" panose="020F0502020204030204" pitchFamily="34" charset="0"/>
                  </a:rPr>
                  <a:t>(n = 69)</a:t>
                </a:r>
              </a:p>
            </p:txBody>
          </p:sp>
          <p:sp>
            <p:nvSpPr>
              <p:cNvPr id="33" name="Rectangle : coins arrondis 32">
                <a:extLst>
                  <a:ext uri="{FF2B5EF4-FFF2-40B4-BE49-F238E27FC236}">
                    <a16:creationId xmlns:a16="http://schemas.microsoft.com/office/drawing/2014/main" id="{03E3E7EA-33DE-5F49-9D7B-453C30B5F487}"/>
                  </a:ext>
                </a:extLst>
              </p:cNvPr>
              <p:cNvSpPr/>
              <p:nvPr/>
            </p:nvSpPr>
            <p:spPr bwMode="auto">
              <a:xfrm>
                <a:off x="3647728" y="4818978"/>
                <a:ext cx="1966688" cy="440536"/>
              </a:xfrm>
              <a:prstGeom prst="round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lstStyle/>
              <a:p>
                <a:pPr algn="ctr" defTabSz="685800" fontAlgn="base">
                  <a:spcBef>
                    <a:spcPct val="0"/>
                  </a:spcBef>
                  <a:spcAft>
                    <a:spcPct val="0"/>
                  </a:spcAft>
                  <a:defRPr/>
                </a:pPr>
                <a:r>
                  <a:rPr lang="fr-FR" sz="700" b="1" dirty="0">
                    <a:solidFill>
                      <a:srgbClr val="FFFFFF"/>
                    </a:solidFill>
                    <a:latin typeface="Calibri" panose="020F0502020204030204" pitchFamily="34" charset="0"/>
                    <a:ea typeface="ＭＳ Ｐゴシック" pitchFamily="34" charset="-128"/>
                    <a:cs typeface="Calibri" panose="020F0502020204030204" pitchFamily="34" charset="0"/>
                  </a:rPr>
                  <a:t>BLV 2 mg mono</a:t>
                </a:r>
              </a:p>
              <a:p>
                <a:pPr algn="ctr" defTabSz="685800" fontAlgn="base">
                  <a:spcBef>
                    <a:spcPct val="0"/>
                  </a:spcBef>
                  <a:spcAft>
                    <a:spcPct val="0"/>
                  </a:spcAft>
                  <a:defRPr/>
                </a:pPr>
                <a:r>
                  <a:rPr lang="fr-FR" sz="700" b="1" dirty="0">
                    <a:solidFill>
                      <a:srgbClr val="FFFFFF"/>
                    </a:solidFill>
                    <a:latin typeface="Calibri" panose="020F0502020204030204" pitchFamily="34" charset="0"/>
                    <a:ea typeface="ＭＳ Ｐゴシック" pitchFamily="34" charset="-128"/>
                    <a:cs typeface="Calibri" panose="020F0502020204030204" pitchFamily="34" charset="0"/>
                  </a:rPr>
                  <a:t>(n = 70)</a:t>
                </a:r>
              </a:p>
            </p:txBody>
          </p:sp>
          <p:sp>
            <p:nvSpPr>
              <p:cNvPr id="34" name="Rectangle : coins arrondis 33">
                <a:extLst>
                  <a:ext uri="{FF2B5EF4-FFF2-40B4-BE49-F238E27FC236}">
                    <a16:creationId xmlns:a16="http://schemas.microsoft.com/office/drawing/2014/main" id="{4F6F5397-B58D-76AB-F617-0C7CF8757350}"/>
                  </a:ext>
                </a:extLst>
              </p:cNvPr>
              <p:cNvSpPr/>
              <p:nvPr/>
            </p:nvSpPr>
            <p:spPr bwMode="auto">
              <a:xfrm>
                <a:off x="7311790" y="4818978"/>
                <a:ext cx="2033378" cy="440536"/>
              </a:xfrm>
              <a:prstGeom prst="roundRect">
                <a:avLst/>
              </a:prstGeom>
              <a:solidFill>
                <a:srgbClr val="FFC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lstStyle/>
              <a:p>
                <a:pPr algn="ctr" defTabSz="685800" fontAlgn="base">
                  <a:spcBef>
                    <a:spcPct val="0"/>
                  </a:spcBef>
                  <a:spcAft>
                    <a:spcPct val="0"/>
                  </a:spcAft>
                  <a:defRPr/>
                </a:pPr>
                <a:r>
                  <a:rPr lang="fr-FR" sz="700" b="1" dirty="0">
                    <a:solidFill>
                      <a:srgbClr val="333399"/>
                    </a:solidFill>
                    <a:latin typeface="Calibri" panose="020F0502020204030204" pitchFamily="34" charset="0"/>
                    <a:ea typeface="ＭＳ Ｐゴシック" pitchFamily="34" charset="-128"/>
                    <a:cs typeface="Calibri" panose="020F0502020204030204" pitchFamily="34" charset="0"/>
                  </a:rPr>
                  <a:t>BLV 2 mg + PEG-IFN</a:t>
                </a:r>
              </a:p>
              <a:p>
                <a:pPr algn="ctr" defTabSz="685800" fontAlgn="base">
                  <a:spcBef>
                    <a:spcPct val="0"/>
                  </a:spcBef>
                  <a:spcAft>
                    <a:spcPct val="0"/>
                  </a:spcAft>
                  <a:defRPr/>
                </a:pPr>
                <a:r>
                  <a:rPr lang="fr-FR" sz="700" b="1" dirty="0">
                    <a:solidFill>
                      <a:srgbClr val="333399"/>
                    </a:solidFill>
                    <a:latin typeface="Calibri" panose="020F0502020204030204" pitchFamily="34" charset="0"/>
                    <a:ea typeface="ＭＳ Ｐゴシック" pitchFamily="34" charset="-128"/>
                    <a:cs typeface="Calibri" panose="020F0502020204030204" pitchFamily="34" charset="0"/>
                  </a:rPr>
                  <a:t>(n = 56)</a:t>
                </a:r>
              </a:p>
            </p:txBody>
          </p:sp>
          <p:sp>
            <p:nvSpPr>
              <p:cNvPr id="35" name="ZoneTexte 34">
                <a:extLst>
                  <a:ext uri="{FF2B5EF4-FFF2-40B4-BE49-F238E27FC236}">
                    <a16:creationId xmlns:a16="http://schemas.microsoft.com/office/drawing/2014/main" id="{56ED2555-08EA-9774-CDD4-A5DA3F4CFE7A}"/>
                  </a:ext>
                </a:extLst>
              </p:cNvPr>
              <p:cNvSpPr txBox="1"/>
              <p:nvPr/>
            </p:nvSpPr>
            <p:spPr>
              <a:xfrm>
                <a:off x="6226602" y="5429042"/>
                <a:ext cx="3382963" cy="612390"/>
              </a:xfrm>
              <a:prstGeom prst="rect">
                <a:avLst/>
              </a:prstGeom>
              <a:noFill/>
            </p:spPr>
            <p:txBody>
              <a:bodyPr wrap="none" rtlCol="0">
                <a:spAutoFit/>
              </a:bodyPr>
              <a:lstStyle/>
              <a:p>
                <a:pPr algn="ctr" defTabSz="685800" fontAlgn="base">
                  <a:spcBef>
                    <a:spcPct val="0"/>
                  </a:spcBef>
                  <a:spcAft>
                    <a:spcPct val="0"/>
                  </a:spcAft>
                  <a:defRPr/>
                </a:pPr>
                <a:r>
                  <a:rPr lang="en-US" sz="900" dirty="0">
                    <a:solidFill>
                      <a:srgbClr val="333399"/>
                    </a:solidFill>
                    <a:latin typeface="Calibri" panose="020F0502020204030204" pitchFamily="34" charset="0"/>
                    <a:ea typeface="ＭＳ Ｐゴシック" pitchFamily="34" charset="-128"/>
                    <a:cs typeface="Calibri" panose="020F0502020204030204" pitchFamily="34" charset="0"/>
                  </a:rPr>
                  <a:t>12 patients that discontinued PEG-IFN</a:t>
                </a:r>
              </a:p>
              <a:p>
                <a:pPr algn="ctr" defTabSz="685800" fontAlgn="base">
                  <a:spcBef>
                    <a:spcPct val="0"/>
                  </a:spcBef>
                  <a:spcAft>
                    <a:spcPct val="0"/>
                  </a:spcAft>
                  <a:defRPr/>
                </a:pPr>
                <a:r>
                  <a:rPr lang="en-US" sz="900" dirty="0">
                    <a:solidFill>
                      <a:srgbClr val="333399"/>
                    </a:solidFill>
                    <a:latin typeface="Calibri" panose="020F0502020204030204" pitchFamily="34" charset="0"/>
                    <a:ea typeface="ＭＳ Ｐゴシック" pitchFamily="34" charset="-128"/>
                    <a:cs typeface="Calibri" panose="020F0502020204030204" pitchFamily="34" charset="0"/>
                  </a:rPr>
                  <a:t>Were excluded from analysis </a:t>
                </a:r>
              </a:p>
            </p:txBody>
          </p:sp>
          <p:cxnSp>
            <p:nvCxnSpPr>
              <p:cNvPr id="36" name="Connecteur : en angle 4">
                <a:extLst>
                  <a:ext uri="{FF2B5EF4-FFF2-40B4-BE49-F238E27FC236}">
                    <a16:creationId xmlns:a16="http://schemas.microsoft.com/office/drawing/2014/main" id="{644E1E32-CCC7-7E9B-EA02-9723505F0977}"/>
                  </a:ext>
                </a:extLst>
              </p:cNvPr>
              <p:cNvCxnSpPr>
                <a:stCxn id="28" idx="2"/>
                <a:endCxn id="32" idx="0"/>
              </p:cNvCxnSpPr>
              <p:nvPr/>
            </p:nvCxnSpPr>
            <p:spPr bwMode="auto">
              <a:xfrm rot="16200000" flipH="1">
                <a:off x="7385639" y="2888445"/>
                <a:ext cx="119456" cy="1766226"/>
              </a:xfrm>
              <a:prstGeom prst="bentConnector3">
                <a:avLst>
                  <a:gd name="adj1" fmla="val 50000"/>
                </a:avLst>
              </a:prstGeom>
              <a:solidFill>
                <a:schemeClr val="accent1"/>
              </a:solidFill>
              <a:ln w="19050" cap="flat" cmpd="sng" algn="ctr">
                <a:solidFill>
                  <a:srgbClr val="333399"/>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 name="Connecteur : en angle 15">
                <a:extLst>
                  <a:ext uri="{FF2B5EF4-FFF2-40B4-BE49-F238E27FC236}">
                    <a16:creationId xmlns:a16="http://schemas.microsoft.com/office/drawing/2014/main" id="{BF3E74B3-1991-9E7A-D75C-E974CFDD5193}"/>
                  </a:ext>
                </a:extLst>
              </p:cNvPr>
              <p:cNvCxnSpPr>
                <a:cxnSpLocks/>
                <a:stCxn id="28" idx="2"/>
                <a:endCxn id="31" idx="0"/>
              </p:cNvCxnSpPr>
              <p:nvPr/>
            </p:nvCxnSpPr>
            <p:spPr bwMode="auto">
              <a:xfrm rot="5400000">
                <a:off x="5536935" y="2805967"/>
                <a:ext cx="119456" cy="1931181"/>
              </a:xfrm>
              <a:prstGeom prst="bentConnector3">
                <a:avLst>
                  <a:gd name="adj1" fmla="val 50000"/>
                </a:avLst>
              </a:prstGeom>
              <a:solidFill>
                <a:schemeClr val="accent1"/>
              </a:solidFill>
              <a:ln w="19050" cap="flat" cmpd="sng" algn="ctr">
                <a:solidFill>
                  <a:srgbClr val="333399"/>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 name="Connecteur droit avec flèche 37">
                <a:extLst>
                  <a:ext uri="{FF2B5EF4-FFF2-40B4-BE49-F238E27FC236}">
                    <a16:creationId xmlns:a16="http://schemas.microsoft.com/office/drawing/2014/main" id="{E1E3AC2A-B5BC-8AF5-3AAE-F3A5FA775B39}"/>
                  </a:ext>
                </a:extLst>
              </p:cNvPr>
              <p:cNvCxnSpPr>
                <a:stCxn id="31" idx="2"/>
                <a:endCxn id="33" idx="0"/>
              </p:cNvCxnSpPr>
              <p:nvPr/>
            </p:nvCxnSpPr>
            <p:spPr bwMode="auto">
              <a:xfrm>
                <a:off x="4631072" y="4271822"/>
                <a:ext cx="0" cy="547156"/>
              </a:xfrm>
              <a:prstGeom prst="straightConnector1">
                <a:avLst/>
              </a:prstGeom>
              <a:solidFill>
                <a:schemeClr val="accent1"/>
              </a:solidFill>
              <a:ln w="19050" cap="flat" cmpd="sng" algn="ctr">
                <a:solidFill>
                  <a:srgbClr val="333399"/>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 name="Connecteur droit avec flèche 38">
                <a:extLst>
                  <a:ext uri="{FF2B5EF4-FFF2-40B4-BE49-F238E27FC236}">
                    <a16:creationId xmlns:a16="http://schemas.microsoft.com/office/drawing/2014/main" id="{1A9DFAC9-7BC8-83D4-C9F7-0A34A9F8F924}"/>
                  </a:ext>
                </a:extLst>
              </p:cNvPr>
              <p:cNvCxnSpPr>
                <a:stCxn id="32" idx="2"/>
                <a:endCxn id="34" idx="0"/>
              </p:cNvCxnSpPr>
              <p:nvPr/>
            </p:nvCxnSpPr>
            <p:spPr bwMode="auto">
              <a:xfrm>
                <a:off x="8328479" y="4271822"/>
                <a:ext cx="0" cy="547156"/>
              </a:xfrm>
              <a:prstGeom prst="straightConnector1">
                <a:avLst/>
              </a:prstGeom>
              <a:solidFill>
                <a:schemeClr val="accent1"/>
              </a:solidFill>
              <a:ln w="19050" cap="flat" cmpd="sng" algn="ctr">
                <a:solidFill>
                  <a:srgbClr val="333399"/>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0" name="Rectangle : coins arrondis 39">
                <a:extLst>
                  <a:ext uri="{FF2B5EF4-FFF2-40B4-BE49-F238E27FC236}">
                    <a16:creationId xmlns:a16="http://schemas.microsoft.com/office/drawing/2014/main" id="{6115B85D-A2F0-F600-366A-A5F3212038E5}"/>
                  </a:ext>
                </a:extLst>
              </p:cNvPr>
              <p:cNvSpPr/>
              <p:nvPr/>
            </p:nvSpPr>
            <p:spPr bwMode="auto">
              <a:xfrm>
                <a:off x="1893092" y="4818977"/>
                <a:ext cx="1361371" cy="440537"/>
              </a:xfrm>
              <a:prstGeom prst="roundRect">
                <a:avLst/>
              </a:prstGeom>
              <a:solidFill>
                <a:schemeClr val="tx2">
                  <a:lumMod val="8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lstStyle/>
              <a:p>
                <a:pPr algn="ctr" defTabSz="685800" fontAlgn="base">
                  <a:spcBef>
                    <a:spcPct val="0"/>
                  </a:spcBef>
                  <a:spcAft>
                    <a:spcPct val="0"/>
                  </a:spcAft>
                  <a:defRPr/>
                </a:pPr>
                <a:r>
                  <a:rPr lang="en-US" sz="700" b="1" dirty="0">
                    <a:solidFill>
                      <a:schemeClr val="bg1"/>
                    </a:solidFill>
                    <a:latin typeface="Calibri" panose="020F0502020204030204" pitchFamily="34" charset="0"/>
                    <a:ea typeface="ＭＳ Ｐゴシック" pitchFamily="34" charset="-128"/>
                    <a:cs typeface="Calibri" panose="020F0502020204030204" pitchFamily="34" charset="0"/>
                  </a:rPr>
                  <a:t>PP</a:t>
                </a:r>
              </a:p>
              <a:p>
                <a:pPr algn="ctr" defTabSz="685800" fontAlgn="base">
                  <a:spcBef>
                    <a:spcPct val="0"/>
                  </a:spcBef>
                  <a:spcAft>
                    <a:spcPct val="0"/>
                  </a:spcAft>
                  <a:defRPr/>
                </a:pPr>
                <a:r>
                  <a:rPr lang="en-US" sz="700" b="1" dirty="0">
                    <a:solidFill>
                      <a:schemeClr val="bg1"/>
                    </a:solidFill>
                    <a:latin typeface="Calibri" panose="020F0502020204030204" pitchFamily="34" charset="0"/>
                    <a:ea typeface="ＭＳ Ｐゴシック" pitchFamily="34" charset="-128"/>
                    <a:cs typeface="Calibri" panose="020F0502020204030204" pitchFamily="34" charset="0"/>
                  </a:rPr>
                  <a:t>analysis</a:t>
                </a:r>
              </a:p>
            </p:txBody>
          </p:sp>
        </p:grpSp>
      </p:grpSp>
      <p:sp>
        <p:nvSpPr>
          <p:cNvPr id="41" name="Rectangle 40">
            <a:extLst>
              <a:ext uri="{FF2B5EF4-FFF2-40B4-BE49-F238E27FC236}">
                <a16:creationId xmlns:a16="http://schemas.microsoft.com/office/drawing/2014/main" id="{7C0F06C4-AB52-566F-E860-CAE185C0DE5E}"/>
              </a:ext>
            </a:extLst>
          </p:cNvPr>
          <p:cNvSpPr>
            <a:spLocks/>
          </p:cNvSpPr>
          <p:nvPr/>
        </p:nvSpPr>
        <p:spPr>
          <a:xfrm>
            <a:off x="103923" y="2561852"/>
            <a:ext cx="4128512" cy="370175"/>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b="1" dirty="0">
                <a:solidFill>
                  <a:schemeClr val="bg1"/>
                </a:solidFill>
                <a:effectLst>
                  <a:glow>
                    <a:srgbClr val="000000"/>
                  </a:glow>
                </a:effectLst>
                <a:latin typeface="Trebuchet MS" panose="020B0603020202020204" pitchFamily="34" charset="0"/>
              </a:rPr>
              <a:t>After 24 months of BLV monotherapy, </a:t>
            </a:r>
            <a:r>
              <a:rPr lang="en-US" sz="1200" b="1" dirty="0">
                <a:solidFill>
                  <a:schemeClr val="bg1"/>
                </a:solidFill>
                <a:effectLst>
                  <a:glow>
                    <a:srgbClr val="000000"/>
                  </a:glow>
                </a:effectLst>
                <a:latin typeface="+mj-lt"/>
              </a:rPr>
              <a:t>68</a:t>
            </a:r>
            <a:r>
              <a:rPr lang="en-US" sz="1200" b="1" dirty="0">
                <a:solidFill>
                  <a:schemeClr val="bg1"/>
                </a:solidFill>
                <a:effectLst>
                  <a:glow>
                    <a:srgbClr val="000000"/>
                  </a:glow>
                </a:effectLst>
                <a:latin typeface="Trebuchet MS" panose="020B0603020202020204" pitchFamily="34" charset="0"/>
              </a:rPr>
              <a:t>% of patients achieved a virologic response</a:t>
            </a:r>
          </a:p>
        </p:txBody>
      </p:sp>
      <p:sp>
        <p:nvSpPr>
          <p:cNvPr id="42" name="Rectangle 41">
            <a:extLst>
              <a:ext uri="{FF2B5EF4-FFF2-40B4-BE49-F238E27FC236}">
                <a16:creationId xmlns:a16="http://schemas.microsoft.com/office/drawing/2014/main" id="{224688C2-BA3B-28DF-A208-01C4C20141DB}"/>
              </a:ext>
            </a:extLst>
          </p:cNvPr>
          <p:cNvSpPr>
            <a:spLocks/>
          </p:cNvSpPr>
          <p:nvPr/>
        </p:nvSpPr>
        <p:spPr>
          <a:xfrm>
            <a:off x="103923" y="3003898"/>
            <a:ext cx="4128512" cy="438942"/>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00" b="1" dirty="0">
                <a:solidFill>
                  <a:schemeClr val="bg1"/>
                </a:solidFill>
                <a:effectLst>
                  <a:glow>
                    <a:srgbClr val="000000"/>
                  </a:glow>
                </a:effectLst>
                <a:latin typeface="+mj-lt"/>
              </a:rPr>
              <a:t>After 24 months of mono BLV, 44% of patients had undetectable HDV RNA by local lab cut off</a:t>
            </a:r>
          </a:p>
        </p:txBody>
      </p:sp>
      <p:sp>
        <p:nvSpPr>
          <p:cNvPr id="43" name="Rectangle 42">
            <a:extLst>
              <a:ext uri="{FF2B5EF4-FFF2-40B4-BE49-F238E27FC236}">
                <a16:creationId xmlns:a16="http://schemas.microsoft.com/office/drawing/2014/main" id="{F34DA3FE-BF65-548E-6A0B-2D7A2B7100C0}"/>
              </a:ext>
            </a:extLst>
          </p:cNvPr>
          <p:cNvSpPr>
            <a:spLocks/>
          </p:cNvSpPr>
          <p:nvPr/>
        </p:nvSpPr>
        <p:spPr>
          <a:xfrm>
            <a:off x="103923" y="3469978"/>
            <a:ext cx="4128512" cy="423481"/>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800" b="1" dirty="0">
                <a:solidFill>
                  <a:schemeClr val="bg1"/>
                </a:solidFill>
                <a:effectLst>
                  <a:glow>
                    <a:srgbClr val="000000"/>
                  </a:glow>
                </a:effectLst>
                <a:latin typeface="Trebuchet MS" panose="020B0603020202020204" pitchFamily="34" charset="0"/>
              </a:rPr>
              <a:t>After 24 months of BLV monotherapy, 52% of patients achieved a combined response with minimal difference in response between BLV mono and PEG containing arms</a:t>
            </a:r>
          </a:p>
        </p:txBody>
      </p:sp>
      <p:grpSp>
        <p:nvGrpSpPr>
          <p:cNvPr id="44" name="Groupe 43">
            <a:extLst>
              <a:ext uri="{FF2B5EF4-FFF2-40B4-BE49-F238E27FC236}">
                <a16:creationId xmlns:a16="http://schemas.microsoft.com/office/drawing/2014/main" id="{301A93F3-CF63-037A-56F6-0DB18BDF2E98}"/>
              </a:ext>
            </a:extLst>
          </p:cNvPr>
          <p:cNvGrpSpPr/>
          <p:nvPr/>
        </p:nvGrpSpPr>
        <p:grpSpPr>
          <a:xfrm>
            <a:off x="802575" y="3949241"/>
            <a:ext cx="2629582" cy="1209414"/>
            <a:chOff x="46727" y="1611783"/>
            <a:chExt cx="3481896" cy="1668055"/>
          </a:xfrm>
        </p:grpSpPr>
        <p:sp>
          <p:nvSpPr>
            <p:cNvPr id="45" name="ZoneTexte 44">
              <a:extLst>
                <a:ext uri="{FF2B5EF4-FFF2-40B4-BE49-F238E27FC236}">
                  <a16:creationId xmlns:a16="http://schemas.microsoft.com/office/drawing/2014/main" id="{6ECC5E17-A8A4-3DFF-6369-DFD70DC8D37D}"/>
                </a:ext>
              </a:extLst>
            </p:cNvPr>
            <p:cNvSpPr txBox="1"/>
            <p:nvPr/>
          </p:nvSpPr>
          <p:spPr>
            <a:xfrm>
              <a:off x="834636" y="1611783"/>
              <a:ext cx="2246616" cy="350207"/>
            </a:xfrm>
            <a:prstGeom prst="rect">
              <a:avLst/>
            </a:prstGeom>
            <a:noFill/>
          </p:spPr>
          <p:txBody>
            <a:bodyPr wrap="square" rtlCol="0">
              <a:spAutoFit/>
            </a:bodyPr>
            <a:lstStyle/>
            <a:p>
              <a:r>
                <a:rPr lang="en-US" sz="1050" b="1" dirty="0">
                  <a:solidFill>
                    <a:srgbClr val="C00000"/>
                  </a:solidFill>
                </a:rPr>
                <a:t>Detectable HDV RNA</a:t>
              </a:r>
            </a:p>
          </p:txBody>
        </p:sp>
        <p:graphicFrame>
          <p:nvGraphicFramePr>
            <p:cNvPr id="46" name="Espace réservé du contenu 3">
              <a:extLst>
                <a:ext uri="{FF2B5EF4-FFF2-40B4-BE49-F238E27FC236}">
                  <a16:creationId xmlns:a16="http://schemas.microsoft.com/office/drawing/2014/main" id="{E157030D-BA7B-A356-1CB5-CA07AF8E5022}"/>
                </a:ext>
              </a:extLst>
            </p:cNvPr>
            <p:cNvGraphicFramePr>
              <a:graphicFrameLocks/>
            </p:cNvGraphicFramePr>
            <p:nvPr>
              <p:extLst>
                <p:ext uri="{D42A27DB-BD31-4B8C-83A1-F6EECF244321}">
                  <p14:modId xmlns:p14="http://schemas.microsoft.com/office/powerpoint/2010/main" val="1399985799"/>
                </p:ext>
              </p:extLst>
            </p:nvPr>
          </p:nvGraphicFramePr>
          <p:xfrm>
            <a:off x="232740" y="1810872"/>
            <a:ext cx="3295883" cy="1468966"/>
          </p:xfrm>
          <a:graphic>
            <a:graphicData uri="http://schemas.openxmlformats.org/drawingml/2006/chart">
              <c:chart xmlns:c="http://schemas.openxmlformats.org/drawingml/2006/chart" xmlns:r="http://schemas.openxmlformats.org/officeDocument/2006/relationships" r:id="rId4"/>
            </a:graphicData>
          </a:graphic>
        </p:graphicFrame>
        <p:sp>
          <p:nvSpPr>
            <p:cNvPr id="47" name="ZoneTexte 2">
              <a:extLst>
                <a:ext uri="{FF2B5EF4-FFF2-40B4-BE49-F238E27FC236}">
                  <a16:creationId xmlns:a16="http://schemas.microsoft.com/office/drawing/2014/main" id="{26FC5C6C-7B0C-6267-7C54-889A5D02C746}"/>
                </a:ext>
              </a:extLst>
            </p:cNvPr>
            <p:cNvSpPr txBox="1"/>
            <p:nvPr/>
          </p:nvSpPr>
          <p:spPr>
            <a:xfrm>
              <a:off x="46727" y="1925165"/>
              <a:ext cx="163014" cy="678747"/>
            </a:xfrm>
            <a:prstGeom prst="rect">
              <a:avLst/>
            </a:prstGeom>
            <a:noFill/>
          </p:spPr>
          <p:txBody>
            <a:bodyPr vert="vert270"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800" b="1" i="0" u="none" strike="noStrike" kern="0" spc="0" normalizeH="0" baseline="0" noProof="0" dirty="0">
                  <a:ln>
                    <a:noFill/>
                  </a:ln>
                  <a:effectLst>
                    <a:glow>
                      <a:srgbClr val="000000"/>
                    </a:glow>
                  </a:effectLst>
                  <a:uLnTx/>
                  <a:uFillTx/>
                  <a:latin typeface="Trebuchet MS" panose="020B0603020202020204" pitchFamily="34" charset="0"/>
                </a:rPr>
                <a:t>% Patients</a:t>
              </a:r>
            </a:p>
          </p:txBody>
        </p:sp>
        <p:sp>
          <p:nvSpPr>
            <p:cNvPr id="48" name="Rectangle 47">
              <a:extLst>
                <a:ext uri="{FF2B5EF4-FFF2-40B4-BE49-F238E27FC236}">
                  <a16:creationId xmlns:a16="http://schemas.microsoft.com/office/drawing/2014/main" id="{297F095A-5A32-C37B-F3DF-727CC2F98BEE}"/>
                </a:ext>
              </a:extLst>
            </p:cNvPr>
            <p:cNvSpPr>
              <a:spLocks/>
            </p:cNvSpPr>
            <p:nvPr/>
          </p:nvSpPr>
          <p:spPr>
            <a:xfrm>
              <a:off x="860391" y="2021700"/>
              <a:ext cx="2221903" cy="2428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spc="0" normalizeH="0" baseline="0" noProof="0" dirty="0">
                  <a:ln>
                    <a:noFill/>
                  </a:ln>
                  <a:solidFill>
                    <a:schemeClr val="bg1"/>
                  </a:solidFill>
                  <a:effectLst>
                    <a:glow>
                      <a:srgbClr val="000000"/>
                    </a:glow>
                  </a:effectLst>
                  <a:uLnTx/>
                  <a:uFillTx/>
                  <a:latin typeface="Trebuchet MS" panose="020B0603020202020204" pitchFamily="34" charset="0"/>
                </a:rPr>
                <a:t>Off Treatment Response*</a:t>
              </a:r>
            </a:p>
          </p:txBody>
        </p:sp>
      </p:grpSp>
      <p:sp>
        <p:nvSpPr>
          <p:cNvPr id="49" name="ZoneTexte 48">
            <a:extLst>
              <a:ext uri="{FF2B5EF4-FFF2-40B4-BE49-F238E27FC236}">
                <a16:creationId xmlns:a16="http://schemas.microsoft.com/office/drawing/2014/main" id="{A36ECA6A-FB02-F838-7939-B7E982E67AC2}"/>
              </a:ext>
            </a:extLst>
          </p:cNvPr>
          <p:cNvSpPr txBox="1"/>
          <p:nvPr/>
        </p:nvSpPr>
        <p:spPr>
          <a:xfrm>
            <a:off x="3432157" y="4429699"/>
            <a:ext cx="4184607" cy="307777"/>
          </a:xfrm>
          <a:prstGeom prst="rect">
            <a:avLst/>
          </a:prstGeom>
          <a:noFill/>
        </p:spPr>
        <p:txBody>
          <a:bodyPr wrap="none" rtlCol="0">
            <a:spAutoFit/>
          </a:bodyPr>
          <a:lstStyle/>
          <a:p>
            <a:r>
              <a:rPr lang="en-US" sz="1400" b="1" dirty="0">
                <a:solidFill>
                  <a:srgbClr val="C00000"/>
                </a:solidFill>
              </a:rPr>
              <a:t>Predictors of response at W24 in multivariate analysis</a:t>
            </a:r>
          </a:p>
        </p:txBody>
      </p:sp>
      <p:graphicFrame>
        <p:nvGraphicFramePr>
          <p:cNvPr id="50" name="Tableau 49">
            <a:extLst>
              <a:ext uri="{FF2B5EF4-FFF2-40B4-BE49-F238E27FC236}">
                <a16:creationId xmlns:a16="http://schemas.microsoft.com/office/drawing/2014/main" id="{5546AF96-CC40-6888-4BAB-45B199197F4D}"/>
              </a:ext>
            </a:extLst>
          </p:cNvPr>
          <p:cNvGraphicFramePr>
            <a:graphicFrameLocks noGrp="1"/>
          </p:cNvGraphicFramePr>
          <p:nvPr>
            <p:extLst>
              <p:ext uri="{D42A27DB-BD31-4B8C-83A1-F6EECF244321}">
                <p14:modId xmlns:p14="http://schemas.microsoft.com/office/powerpoint/2010/main" val="2923370736"/>
              </p:ext>
            </p:extLst>
          </p:nvPr>
        </p:nvGraphicFramePr>
        <p:xfrm>
          <a:off x="3441190" y="4691099"/>
          <a:ext cx="5616018" cy="372110"/>
        </p:xfrm>
        <a:graphic>
          <a:graphicData uri="http://schemas.openxmlformats.org/drawingml/2006/table">
            <a:tbl>
              <a:tblPr>
                <a:tableStyleId>{5C22544A-7EE6-4342-B048-85BDC9FD1C3A}</a:tableStyleId>
              </a:tblPr>
              <a:tblGrid>
                <a:gridCol w="3151786">
                  <a:extLst>
                    <a:ext uri="{9D8B030D-6E8A-4147-A177-3AD203B41FA5}">
                      <a16:colId xmlns:a16="http://schemas.microsoft.com/office/drawing/2014/main" val="392823844"/>
                    </a:ext>
                  </a:extLst>
                </a:gridCol>
                <a:gridCol w="1387099">
                  <a:extLst>
                    <a:ext uri="{9D8B030D-6E8A-4147-A177-3AD203B41FA5}">
                      <a16:colId xmlns:a16="http://schemas.microsoft.com/office/drawing/2014/main" val="54245544"/>
                    </a:ext>
                  </a:extLst>
                </a:gridCol>
                <a:gridCol w="1077133">
                  <a:extLst>
                    <a:ext uri="{9D8B030D-6E8A-4147-A177-3AD203B41FA5}">
                      <a16:colId xmlns:a16="http://schemas.microsoft.com/office/drawing/2014/main" val="3665478178"/>
                    </a:ext>
                  </a:extLst>
                </a:gridCol>
              </a:tblGrid>
              <a:tr h="166097">
                <a:tc>
                  <a:txBody>
                    <a:bodyPr/>
                    <a:lstStyle/>
                    <a:p>
                      <a:pPr algn="ctr">
                        <a:lnSpc>
                          <a:spcPct val="107000"/>
                        </a:lnSpc>
                      </a:pPr>
                      <a:r>
                        <a:rPr lang="fr-FR" sz="1200" b="1" dirty="0">
                          <a:solidFill>
                            <a:schemeClr val="bg1"/>
                          </a:solidFill>
                          <a:effectLst/>
                        </a:rPr>
                        <a:t>Variable</a:t>
                      </a:r>
                      <a:endParaRPr lang="fr-FR"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solidFill>
                      <a:schemeClr val="accent5">
                        <a:lumMod val="50000"/>
                      </a:schemeClr>
                    </a:solidFill>
                  </a:tcPr>
                </a:tc>
                <a:tc>
                  <a:txBody>
                    <a:bodyPr/>
                    <a:lstStyle/>
                    <a:p>
                      <a:pPr algn="ctr">
                        <a:lnSpc>
                          <a:spcPct val="107000"/>
                        </a:lnSpc>
                      </a:pPr>
                      <a:r>
                        <a:rPr lang="fr-FR" sz="1200" b="1" dirty="0">
                          <a:solidFill>
                            <a:schemeClr val="bg1"/>
                          </a:solidFill>
                          <a:effectLst/>
                        </a:rPr>
                        <a:t>OR [IC95%]</a:t>
                      </a:r>
                      <a:endParaRPr lang="fr-FR"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solidFill>
                      <a:schemeClr val="accent5">
                        <a:lumMod val="50000"/>
                      </a:schemeClr>
                    </a:solidFill>
                  </a:tcPr>
                </a:tc>
                <a:tc>
                  <a:txBody>
                    <a:bodyPr/>
                    <a:lstStyle/>
                    <a:p>
                      <a:pPr algn="ctr">
                        <a:lnSpc>
                          <a:spcPct val="107000"/>
                        </a:lnSpc>
                      </a:pPr>
                      <a:r>
                        <a:rPr lang="fr-FR" sz="1200" b="1" dirty="0">
                          <a:solidFill>
                            <a:schemeClr val="bg1"/>
                          </a:solidFill>
                          <a:effectLst/>
                        </a:rPr>
                        <a:t>P</a:t>
                      </a:r>
                      <a:endParaRPr lang="fr-FR"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solidFill>
                      <a:schemeClr val="accent5">
                        <a:lumMod val="50000"/>
                      </a:schemeClr>
                    </a:solidFill>
                  </a:tcPr>
                </a:tc>
                <a:extLst>
                  <a:ext uri="{0D108BD9-81ED-4DB2-BD59-A6C34878D82A}">
                    <a16:rowId xmlns:a16="http://schemas.microsoft.com/office/drawing/2014/main" val="1372531020"/>
                  </a:ext>
                </a:extLst>
              </a:tr>
              <a:tr h="166097">
                <a:tc>
                  <a:txBody>
                    <a:bodyPr/>
                    <a:lstStyle/>
                    <a:p>
                      <a:pPr>
                        <a:lnSpc>
                          <a:spcPct val="107000"/>
                        </a:lnSpc>
                      </a:pPr>
                      <a:r>
                        <a:rPr lang="fr-FR" sz="1200" b="1" dirty="0" err="1">
                          <a:solidFill>
                            <a:srgbClr val="002060"/>
                          </a:solidFill>
                          <a:effectLst/>
                        </a:rPr>
                        <a:t>Interferon</a:t>
                      </a:r>
                      <a:r>
                        <a:rPr lang="fr-FR" sz="1200" b="1" dirty="0">
                          <a:solidFill>
                            <a:srgbClr val="002060"/>
                          </a:solidFill>
                          <a:effectLst/>
                        </a:rPr>
                        <a:t> </a:t>
                      </a:r>
                      <a:r>
                        <a:rPr lang="fr-FR" sz="1200" b="1" dirty="0" err="1">
                          <a:solidFill>
                            <a:srgbClr val="002060"/>
                          </a:solidFill>
                          <a:effectLst/>
                        </a:rPr>
                        <a:t>between</a:t>
                      </a:r>
                      <a:r>
                        <a:rPr lang="fr-FR" sz="1200" b="1" dirty="0">
                          <a:solidFill>
                            <a:srgbClr val="002060"/>
                          </a:solidFill>
                          <a:effectLst/>
                        </a:rPr>
                        <a:t> BL and W12 (yes vs no)</a:t>
                      </a:r>
                      <a:endParaRPr lang="fr-FR"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fr-FR" sz="1200" b="1" dirty="0">
                          <a:solidFill>
                            <a:srgbClr val="002060"/>
                          </a:solidFill>
                          <a:effectLst/>
                        </a:rPr>
                        <a:t>8.40 [3.39 ; 20.79]</a:t>
                      </a:r>
                      <a:endParaRPr lang="fr-FR"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fr-FR" sz="1200" b="1" dirty="0">
                          <a:solidFill>
                            <a:srgbClr val="002060"/>
                          </a:solidFill>
                          <a:effectLst/>
                        </a:rPr>
                        <a:t>p &lt; 0,0001</a:t>
                      </a:r>
                      <a:endParaRPr lang="fr-FR"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40771275"/>
                  </a:ext>
                </a:extLst>
              </a:tr>
            </a:tbl>
          </a:graphicData>
        </a:graphic>
      </p:graphicFrame>
    </p:spTree>
    <p:extLst>
      <p:ext uri="{BB962C8B-B14F-4D97-AF65-F5344CB8AC3E}">
        <p14:creationId xmlns:p14="http://schemas.microsoft.com/office/powerpoint/2010/main" val="231800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BF5A39-E9AB-B7F5-5EF9-6807AA1B4560}"/>
              </a:ext>
            </a:extLst>
          </p:cNvPr>
          <p:cNvSpPr>
            <a:spLocks noGrp="1"/>
          </p:cNvSpPr>
          <p:nvPr>
            <p:ph type="title"/>
          </p:nvPr>
        </p:nvSpPr>
        <p:spPr>
          <a:xfrm>
            <a:off x="457200" y="627534"/>
            <a:ext cx="8229600" cy="857250"/>
          </a:xfrm>
        </p:spPr>
        <p:txBody>
          <a:bodyPr/>
          <a:lstStyle/>
          <a:p>
            <a:r>
              <a:rPr lang="en-US" b="1" dirty="0">
                <a:solidFill>
                  <a:schemeClr val="tx2"/>
                </a:solidFill>
              </a:rPr>
              <a:t>Medical research in France </a:t>
            </a:r>
          </a:p>
        </p:txBody>
      </p:sp>
      <p:pic>
        <p:nvPicPr>
          <p:cNvPr id="5" name="Image 4">
            <a:extLst>
              <a:ext uri="{FF2B5EF4-FFF2-40B4-BE49-F238E27FC236}">
                <a16:creationId xmlns:a16="http://schemas.microsoft.com/office/drawing/2014/main" id="{6C069C59-9DD6-95FA-1F7E-8C1C652BEB6E}"/>
              </a:ext>
            </a:extLst>
          </p:cNvPr>
          <p:cNvPicPr>
            <a:picLocks noChangeAspect="1"/>
          </p:cNvPicPr>
          <p:nvPr/>
        </p:nvPicPr>
        <p:blipFill rotWithShape="1">
          <a:blip r:embed="rId2">
            <a:extLst>
              <a:ext uri="{28A0092B-C50C-407E-A947-70E740481C1C}">
                <a14:useLocalDpi xmlns:a14="http://schemas.microsoft.com/office/drawing/2010/main" val="0"/>
              </a:ext>
            </a:extLst>
          </a:blip>
          <a:srcRect l="17596" r="22473"/>
          <a:stretch/>
        </p:blipFill>
        <p:spPr>
          <a:xfrm>
            <a:off x="3131840" y="1499851"/>
            <a:ext cx="2265926" cy="2730872"/>
          </a:xfrm>
          <a:prstGeom prst="rect">
            <a:avLst/>
          </a:prstGeom>
        </p:spPr>
      </p:pic>
      <p:sp>
        <p:nvSpPr>
          <p:cNvPr id="6" name="ZoneTexte 5">
            <a:extLst>
              <a:ext uri="{FF2B5EF4-FFF2-40B4-BE49-F238E27FC236}">
                <a16:creationId xmlns:a16="http://schemas.microsoft.com/office/drawing/2014/main" id="{55D81616-DBDA-1FA2-DE9F-E5B57F3E6C72}"/>
              </a:ext>
            </a:extLst>
          </p:cNvPr>
          <p:cNvSpPr txBox="1"/>
          <p:nvPr/>
        </p:nvSpPr>
        <p:spPr>
          <a:xfrm>
            <a:off x="190031" y="4331300"/>
            <a:ext cx="8969122" cy="369332"/>
          </a:xfrm>
          <a:prstGeom prst="rect">
            <a:avLst/>
          </a:prstGeom>
          <a:noFill/>
        </p:spPr>
        <p:txBody>
          <a:bodyPr wrap="none" rtlCol="0">
            <a:spAutoFit/>
          </a:bodyPr>
          <a:lstStyle/>
          <a:p>
            <a:r>
              <a:rPr lang="en-US" dirty="0"/>
              <a:t>The new Director of the National Institute for Health and Medical Research (INSERM) </a:t>
            </a:r>
          </a:p>
        </p:txBody>
      </p:sp>
    </p:spTree>
    <p:extLst>
      <p:ext uri="{BB962C8B-B14F-4D97-AF65-F5344CB8AC3E}">
        <p14:creationId xmlns:p14="http://schemas.microsoft.com/office/powerpoint/2010/main" val="647020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2669150"/>
            <a:ext cx="7772400" cy="1102519"/>
          </a:xfrm>
        </p:spPr>
        <p:txBody>
          <a:bodyPr/>
          <a:lstStyle/>
          <a:p>
            <a:r>
              <a:rPr lang="fr-FR" b="1" dirty="0">
                <a:solidFill>
                  <a:srgbClr val="1F497D"/>
                </a:solidFill>
              </a:rPr>
              <a:t>State of the art lecture </a:t>
            </a:r>
          </a:p>
        </p:txBody>
      </p:sp>
      <p:sp>
        <p:nvSpPr>
          <p:cNvPr id="3" name="Sous-titre 2"/>
          <p:cNvSpPr>
            <a:spLocks noGrp="1"/>
          </p:cNvSpPr>
          <p:nvPr>
            <p:ph type="subTitle" idx="1"/>
          </p:nvPr>
        </p:nvSpPr>
        <p:spPr>
          <a:xfrm>
            <a:off x="1403648" y="3608665"/>
            <a:ext cx="6800800" cy="1314450"/>
          </a:xfrm>
        </p:spPr>
        <p:txBody>
          <a:bodyPr/>
          <a:lstStyle/>
          <a:p>
            <a:r>
              <a:rPr lang="en-US" dirty="0"/>
              <a:t>Air pollution and the liver including liver cancer </a:t>
            </a:r>
          </a:p>
        </p:txBody>
      </p:sp>
      <p:pic>
        <p:nvPicPr>
          <p:cNvPr id="6" name="Image 5">
            <a:extLst>
              <a:ext uri="{FF2B5EF4-FFF2-40B4-BE49-F238E27FC236}">
                <a16:creationId xmlns:a16="http://schemas.microsoft.com/office/drawing/2014/main" id="{D1D9CDF0-E37D-EB2F-D428-8FCB0DDD4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307" y="264088"/>
            <a:ext cx="1606922" cy="2405062"/>
          </a:xfrm>
          <a:prstGeom prst="rect">
            <a:avLst/>
          </a:prstGeom>
        </p:spPr>
      </p:pic>
      <p:sp>
        <p:nvSpPr>
          <p:cNvPr id="7" name="ZoneTexte 6">
            <a:extLst>
              <a:ext uri="{FF2B5EF4-FFF2-40B4-BE49-F238E27FC236}">
                <a16:creationId xmlns:a16="http://schemas.microsoft.com/office/drawing/2014/main" id="{430216F7-56B8-A727-E3FC-537BC074CD57}"/>
              </a:ext>
            </a:extLst>
          </p:cNvPr>
          <p:cNvSpPr txBox="1"/>
          <p:nvPr/>
        </p:nvSpPr>
        <p:spPr>
          <a:xfrm>
            <a:off x="6228184" y="1275606"/>
            <a:ext cx="2082621" cy="369332"/>
          </a:xfrm>
          <a:prstGeom prst="rect">
            <a:avLst/>
          </a:prstGeom>
          <a:noFill/>
        </p:spPr>
        <p:txBody>
          <a:bodyPr wrap="none" rtlCol="0">
            <a:spAutoFit/>
          </a:bodyPr>
          <a:lstStyle/>
          <a:p>
            <a:r>
              <a:rPr lang="en-US" dirty="0" err="1"/>
              <a:t>Pr</a:t>
            </a:r>
            <a:r>
              <a:rPr lang="en-US" dirty="0"/>
              <a:t> Robert </a:t>
            </a:r>
            <a:r>
              <a:rPr lang="en-US" dirty="0" err="1"/>
              <a:t>Barouki</a:t>
            </a:r>
            <a:r>
              <a:rPr lang="en-US" dirty="0"/>
              <a:t> </a:t>
            </a:r>
          </a:p>
        </p:txBody>
      </p:sp>
    </p:spTree>
    <p:extLst>
      <p:ext uri="{BB962C8B-B14F-4D97-AF65-F5344CB8AC3E}">
        <p14:creationId xmlns:p14="http://schemas.microsoft.com/office/powerpoint/2010/main" val="3215995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9A48D9-E683-1D94-31A5-03212086DB86}"/>
              </a:ext>
            </a:extLst>
          </p:cNvPr>
          <p:cNvSpPr>
            <a:spLocks noGrp="1"/>
          </p:cNvSpPr>
          <p:nvPr>
            <p:ph type="title"/>
          </p:nvPr>
        </p:nvSpPr>
        <p:spPr>
          <a:xfrm>
            <a:off x="510740" y="-136333"/>
            <a:ext cx="8229600" cy="857250"/>
          </a:xfrm>
        </p:spPr>
        <p:txBody>
          <a:bodyPr/>
          <a:lstStyle/>
          <a:p>
            <a:r>
              <a:rPr lang="en-US" sz="3200" b="1" dirty="0">
                <a:solidFill>
                  <a:schemeClr val="tx2"/>
                </a:solidFill>
              </a:rPr>
              <a:t>Air pollution and the liver including liver cancer </a:t>
            </a:r>
          </a:p>
        </p:txBody>
      </p:sp>
      <p:pic>
        <p:nvPicPr>
          <p:cNvPr id="4" name="Image 1" descr="Capture d’écran 2018-03-24 à 17.16.27.png">
            <a:extLst>
              <a:ext uri="{FF2B5EF4-FFF2-40B4-BE49-F238E27FC236}">
                <a16:creationId xmlns:a16="http://schemas.microsoft.com/office/drawing/2014/main" id="{C509BF2B-6C51-8DA2-3C4C-D0842D2251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552" y="603021"/>
            <a:ext cx="3240360" cy="2531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oneTexte 4">
            <a:extLst>
              <a:ext uri="{FF2B5EF4-FFF2-40B4-BE49-F238E27FC236}">
                <a16:creationId xmlns:a16="http://schemas.microsoft.com/office/drawing/2014/main" id="{87F960B0-0D03-A464-CDC4-DFFC669C2893}"/>
              </a:ext>
            </a:extLst>
          </p:cNvPr>
          <p:cNvSpPr txBox="1"/>
          <p:nvPr/>
        </p:nvSpPr>
        <p:spPr>
          <a:xfrm>
            <a:off x="246997" y="3181587"/>
            <a:ext cx="2232248" cy="1384995"/>
          </a:xfrm>
          <a:prstGeom prst="rect">
            <a:avLst/>
          </a:prstGeom>
          <a:noFill/>
        </p:spPr>
        <p:txBody>
          <a:bodyPr wrap="square" rtlCol="0">
            <a:spAutoFit/>
          </a:bodyPr>
          <a:lstStyle/>
          <a:p>
            <a:r>
              <a:rPr lang="en-US" sz="1400" dirty="0"/>
              <a:t>Air pollution is the major contributor to total pollution death toll</a:t>
            </a:r>
          </a:p>
          <a:p>
            <a:endParaRPr lang="en-US" sz="1400" dirty="0"/>
          </a:p>
          <a:p>
            <a:r>
              <a:rPr lang="en-US" sz="1400" dirty="0">
                <a:solidFill>
                  <a:srgbClr val="FF0000"/>
                </a:solidFill>
              </a:rPr>
              <a:t>7 million deaths per year from air pollution  </a:t>
            </a:r>
          </a:p>
        </p:txBody>
      </p:sp>
      <p:sp>
        <p:nvSpPr>
          <p:cNvPr id="6" name="ZoneTexte 5">
            <a:extLst>
              <a:ext uri="{FF2B5EF4-FFF2-40B4-BE49-F238E27FC236}">
                <a16:creationId xmlns:a16="http://schemas.microsoft.com/office/drawing/2014/main" id="{0F30B94F-A76E-EE34-40A7-093AE76321CF}"/>
              </a:ext>
            </a:extLst>
          </p:cNvPr>
          <p:cNvSpPr txBox="1"/>
          <p:nvPr/>
        </p:nvSpPr>
        <p:spPr>
          <a:xfrm>
            <a:off x="3748248" y="586487"/>
            <a:ext cx="4989240" cy="2123658"/>
          </a:xfrm>
          <a:prstGeom prst="rect">
            <a:avLst/>
          </a:prstGeom>
          <a:noFill/>
        </p:spPr>
        <p:txBody>
          <a:bodyPr wrap="square" rtlCol="0">
            <a:spAutoFit/>
          </a:bodyPr>
          <a:lstStyle/>
          <a:p>
            <a:pPr marL="285750" indent="-285750">
              <a:buFont typeface="Wingdings" pitchFamily="2" charset="2"/>
              <a:buChar char="ü"/>
            </a:pPr>
            <a:r>
              <a:rPr lang="en-US" sz="1200" i="1" dirty="0">
                <a:latin typeface="Calibri" panose="020F0502020204030204" pitchFamily="34" charset="0"/>
                <a:cs typeface="Calibri" panose="020F0502020204030204" pitchFamily="34" charset="0"/>
              </a:rPr>
              <a:t>Strong evidence for the effect of air pollution on liver metabolic diseases: </a:t>
            </a:r>
          </a:p>
          <a:p>
            <a:r>
              <a:rPr lang="en-US" sz="1200" i="1" dirty="0">
                <a:latin typeface="Calibri" panose="020F0502020204030204" pitchFamily="34" charset="0"/>
                <a:cs typeface="Calibri" panose="020F0502020204030204" pitchFamily="34" charset="0"/>
              </a:rPr>
              <a:t>epidemiologic and experimental evidence</a:t>
            </a:r>
          </a:p>
          <a:p>
            <a:endParaRPr lang="en-US" sz="1200" i="1" dirty="0">
              <a:latin typeface="Calibri" panose="020F0502020204030204" pitchFamily="34" charset="0"/>
              <a:cs typeface="Calibri" panose="020F0502020204030204" pitchFamily="34" charset="0"/>
            </a:endParaRPr>
          </a:p>
          <a:p>
            <a:pPr marL="285750" indent="-285750">
              <a:buFont typeface="Wingdings" pitchFamily="2" charset="2"/>
              <a:buChar char="ü"/>
            </a:pPr>
            <a:r>
              <a:rPr lang="en-US" sz="1200" i="1" dirty="0">
                <a:latin typeface="Calibri" panose="020F0502020204030204" pitchFamily="34" charset="0"/>
                <a:cs typeface="Calibri" panose="020F0502020204030204" pitchFamily="34" charset="0"/>
              </a:rPr>
              <a:t>Some evidence for the effect of PM2.5 on liver cancer mortality</a:t>
            </a:r>
          </a:p>
          <a:p>
            <a:pPr marL="285750" indent="-285750">
              <a:buFont typeface="Wingdings" pitchFamily="2" charset="2"/>
              <a:buChar char="ü"/>
            </a:pPr>
            <a:endParaRPr lang="en-US" sz="1200" i="1" dirty="0">
              <a:latin typeface="Calibri" panose="020F0502020204030204" pitchFamily="34" charset="0"/>
              <a:cs typeface="Calibri" panose="020F0502020204030204" pitchFamily="34" charset="0"/>
            </a:endParaRPr>
          </a:p>
          <a:p>
            <a:pPr marL="285750" indent="-285750">
              <a:buFont typeface="Wingdings" pitchFamily="2" charset="2"/>
              <a:buChar char="ü"/>
            </a:pPr>
            <a:r>
              <a:rPr lang="en-US" sz="1200" i="1" dirty="0">
                <a:latin typeface="Calibri" panose="020F0502020204030204" pitchFamily="34" charset="0"/>
                <a:cs typeface="Calibri" panose="020F0502020204030204" pitchFamily="34" charset="0"/>
              </a:rPr>
              <a:t>Possible effects of PM2.5 on liver cancer (but some contradictory data)</a:t>
            </a:r>
          </a:p>
          <a:p>
            <a:pPr marL="285750" indent="-285750">
              <a:buFont typeface="Wingdings" pitchFamily="2" charset="2"/>
              <a:buChar char="ü"/>
            </a:pPr>
            <a:endParaRPr lang="en-US" sz="1200" i="1" dirty="0">
              <a:latin typeface="Calibri" panose="020F0502020204030204" pitchFamily="34" charset="0"/>
              <a:cs typeface="Calibri" panose="020F0502020204030204" pitchFamily="34" charset="0"/>
            </a:endParaRPr>
          </a:p>
          <a:p>
            <a:pPr marL="285750" indent="-285750">
              <a:buFont typeface="Wingdings" pitchFamily="2" charset="2"/>
              <a:buChar char="ü"/>
            </a:pPr>
            <a:r>
              <a:rPr lang="en-US" sz="1200" i="1" dirty="0">
                <a:latin typeface="Calibri" panose="020F0502020204030204" pitchFamily="34" charset="0"/>
                <a:cs typeface="Calibri" panose="020F0502020204030204" pitchFamily="34" charset="0"/>
              </a:rPr>
              <a:t>Genotoxic and non genotoxic carcinogens in air pollution components </a:t>
            </a:r>
          </a:p>
          <a:p>
            <a:pPr marL="285750" indent="-285750">
              <a:buFont typeface="Wingdings" pitchFamily="2" charset="2"/>
              <a:buChar char="ü"/>
            </a:pPr>
            <a:endParaRPr lang="en-US" sz="1200" i="1" dirty="0">
              <a:latin typeface="Calibri" panose="020F0502020204030204" pitchFamily="34" charset="0"/>
              <a:cs typeface="Calibri" panose="020F0502020204030204" pitchFamily="34" charset="0"/>
            </a:endParaRPr>
          </a:p>
          <a:p>
            <a:pPr marL="285750" indent="-285750">
              <a:buFont typeface="Wingdings" pitchFamily="2" charset="2"/>
              <a:buChar char="ü"/>
            </a:pPr>
            <a:r>
              <a:rPr lang="en-US" sz="1200" i="1" dirty="0">
                <a:latin typeface="Calibri" panose="020F0502020204030204" pitchFamily="34" charset="0"/>
                <a:cs typeface="Calibri" panose="020F0502020204030204" pitchFamily="34" charset="0"/>
              </a:rPr>
              <a:t>Evidence for an effect of air pollutant components on metastasis for some cancer locations.</a:t>
            </a:r>
          </a:p>
        </p:txBody>
      </p:sp>
      <p:grpSp>
        <p:nvGrpSpPr>
          <p:cNvPr id="14" name="Groupe 13">
            <a:extLst>
              <a:ext uri="{FF2B5EF4-FFF2-40B4-BE49-F238E27FC236}">
                <a16:creationId xmlns:a16="http://schemas.microsoft.com/office/drawing/2014/main" id="{C7237FD9-7414-2217-5026-061033995C2E}"/>
              </a:ext>
            </a:extLst>
          </p:cNvPr>
          <p:cNvGrpSpPr/>
          <p:nvPr/>
        </p:nvGrpSpPr>
        <p:grpSpPr>
          <a:xfrm>
            <a:off x="3222133" y="2590699"/>
            <a:ext cx="5703315" cy="2608936"/>
            <a:chOff x="3222133" y="2590699"/>
            <a:chExt cx="5703315" cy="2608936"/>
          </a:xfrm>
        </p:grpSpPr>
        <p:grpSp>
          <p:nvGrpSpPr>
            <p:cNvPr id="7" name="Groupe 6">
              <a:extLst>
                <a:ext uri="{FF2B5EF4-FFF2-40B4-BE49-F238E27FC236}">
                  <a16:creationId xmlns:a16="http://schemas.microsoft.com/office/drawing/2014/main" id="{C3570C96-8965-AD98-7B3E-B1EC0BFB197A}"/>
                </a:ext>
              </a:extLst>
            </p:cNvPr>
            <p:cNvGrpSpPr/>
            <p:nvPr/>
          </p:nvGrpSpPr>
          <p:grpSpPr>
            <a:xfrm>
              <a:off x="3222133" y="2667925"/>
              <a:ext cx="4989240" cy="2531710"/>
              <a:chOff x="-252536" y="737895"/>
              <a:chExt cx="9393193" cy="3667710"/>
            </a:xfrm>
          </p:grpSpPr>
          <p:graphicFrame>
            <p:nvGraphicFramePr>
              <p:cNvPr id="8" name="Diagramme 7">
                <a:extLst>
                  <a:ext uri="{FF2B5EF4-FFF2-40B4-BE49-F238E27FC236}">
                    <a16:creationId xmlns:a16="http://schemas.microsoft.com/office/drawing/2014/main" id="{F0870153-1835-C797-7E4D-E5EE42E85914}"/>
                  </a:ext>
                </a:extLst>
              </p:cNvPr>
              <p:cNvGraphicFramePr/>
              <p:nvPr>
                <p:extLst>
                  <p:ext uri="{D42A27DB-BD31-4B8C-83A1-F6EECF244321}">
                    <p14:modId xmlns:p14="http://schemas.microsoft.com/office/powerpoint/2010/main" val="419351149"/>
                  </p:ext>
                </p:extLst>
              </p:nvPr>
            </p:nvGraphicFramePr>
            <p:xfrm>
              <a:off x="-252536" y="737895"/>
              <a:ext cx="5256584" cy="3667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me 8">
                <a:extLst>
                  <a:ext uri="{FF2B5EF4-FFF2-40B4-BE49-F238E27FC236}">
                    <a16:creationId xmlns:a16="http://schemas.microsoft.com/office/drawing/2014/main" id="{C35E2494-30B2-2178-8E30-5F4BB16749DD}"/>
                  </a:ext>
                </a:extLst>
              </p:cNvPr>
              <p:cNvGraphicFramePr/>
              <p:nvPr>
                <p:extLst>
                  <p:ext uri="{D42A27DB-BD31-4B8C-83A1-F6EECF244321}">
                    <p14:modId xmlns:p14="http://schemas.microsoft.com/office/powerpoint/2010/main" val="4062598224"/>
                  </p:ext>
                </p:extLst>
              </p:nvPr>
            </p:nvGraphicFramePr>
            <p:xfrm>
              <a:off x="4283968" y="915566"/>
              <a:ext cx="4856689" cy="33123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13" name="Rectangle 3">
              <a:extLst>
                <a:ext uri="{FF2B5EF4-FFF2-40B4-BE49-F238E27FC236}">
                  <a16:creationId xmlns:a16="http://schemas.microsoft.com/office/drawing/2014/main" id="{67C28B70-57D6-41FE-1360-8F1773F0BA0C}"/>
                </a:ext>
              </a:extLst>
            </p:cNvPr>
            <p:cNvSpPr>
              <a:spLocks noChangeArrowheads="1"/>
            </p:cNvSpPr>
            <p:nvPr/>
          </p:nvSpPr>
          <p:spPr bwMode="auto">
            <a:xfrm>
              <a:off x="5940152" y="2590699"/>
              <a:ext cx="2985296" cy="3997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7865" tIns="33338" rIns="67865" bIns="33338" anchor="ctr"/>
            <a:lstStyle/>
            <a:p>
              <a:pPr algn="l">
                <a:defRPr/>
              </a:pPr>
              <a:r>
                <a:rPr lang="en-US" b="1" dirty="0">
                  <a:solidFill>
                    <a:srgbClr val="4AA3D4"/>
                  </a:solidFill>
                  <a:latin typeface="Calibri" panose="020F0502020204030204" pitchFamily="34" charset="0"/>
                  <a:cs typeface="Calibri" panose="020F0502020204030204" pitchFamily="34" charset="0"/>
                </a:rPr>
                <a:t>Expanding the liver exposome</a:t>
              </a:r>
            </a:p>
          </p:txBody>
        </p:sp>
      </p:grpSp>
    </p:spTree>
    <p:extLst>
      <p:ext uri="{BB962C8B-B14F-4D97-AF65-F5344CB8AC3E}">
        <p14:creationId xmlns:p14="http://schemas.microsoft.com/office/powerpoint/2010/main" val="26209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5536" y="1678533"/>
            <a:ext cx="8352928" cy="1102519"/>
          </a:xfrm>
        </p:spPr>
        <p:txBody>
          <a:bodyPr/>
          <a:lstStyle/>
          <a:p>
            <a:r>
              <a:rPr lang="en-US" sz="4000" b="1" dirty="0">
                <a:solidFill>
                  <a:srgbClr val="1F497D"/>
                </a:solidFill>
              </a:rPr>
              <a:t>Elimination of HCV : where we are </a:t>
            </a:r>
            <a:endParaRPr lang="en-US" sz="3200" b="1" dirty="0">
              <a:solidFill>
                <a:srgbClr val="1F497D"/>
              </a:solidFill>
            </a:endParaRPr>
          </a:p>
        </p:txBody>
      </p:sp>
      <p:pic>
        <p:nvPicPr>
          <p:cNvPr id="5" name="Image 4">
            <a:extLst>
              <a:ext uri="{FF2B5EF4-FFF2-40B4-BE49-F238E27FC236}">
                <a16:creationId xmlns:a16="http://schemas.microsoft.com/office/drawing/2014/main" id="{45BD7DAB-59FD-0835-AC38-A1FBECF4B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910456"/>
            <a:ext cx="2408265" cy="1605510"/>
          </a:xfrm>
          <a:prstGeom prst="rect">
            <a:avLst/>
          </a:prstGeom>
        </p:spPr>
      </p:pic>
      <p:pic>
        <p:nvPicPr>
          <p:cNvPr id="8" name="Image 7">
            <a:extLst>
              <a:ext uri="{FF2B5EF4-FFF2-40B4-BE49-F238E27FC236}">
                <a16:creationId xmlns:a16="http://schemas.microsoft.com/office/drawing/2014/main" id="{3556BE8D-CC5E-0674-4AC0-6ACEC0CE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2781052"/>
            <a:ext cx="1414016" cy="2121024"/>
          </a:xfrm>
          <a:prstGeom prst="rect">
            <a:avLst/>
          </a:prstGeom>
        </p:spPr>
      </p:pic>
      <p:pic>
        <p:nvPicPr>
          <p:cNvPr id="11" name="Image 10">
            <a:extLst>
              <a:ext uri="{FF2B5EF4-FFF2-40B4-BE49-F238E27FC236}">
                <a16:creationId xmlns:a16="http://schemas.microsoft.com/office/drawing/2014/main" id="{419A7D40-8F03-BC54-27A2-94ABADA7E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081" y="2781052"/>
            <a:ext cx="1414016" cy="2121024"/>
          </a:xfrm>
          <a:prstGeom prst="rect">
            <a:avLst/>
          </a:prstGeom>
        </p:spPr>
      </p:pic>
      <p:pic>
        <p:nvPicPr>
          <p:cNvPr id="13" name="Image 12">
            <a:extLst>
              <a:ext uri="{FF2B5EF4-FFF2-40B4-BE49-F238E27FC236}">
                <a16:creationId xmlns:a16="http://schemas.microsoft.com/office/drawing/2014/main" id="{C7D25536-F654-775D-6C7F-FD590E157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48" y="2786042"/>
            <a:ext cx="2144763" cy="2144763"/>
          </a:xfrm>
          <a:prstGeom prst="rect">
            <a:avLst/>
          </a:prstGeom>
        </p:spPr>
      </p:pic>
      <p:pic>
        <p:nvPicPr>
          <p:cNvPr id="15" name="Image 14">
            <a:extLst>
              <a:ext uri="{FF2B5EF4-FFF2-40B4-BE49-F238E27FC236}">
                <a16:creationId xmlns:a16="http://schemas.microsoft.com/office/drawing/2014/main" id="{F9337F83-4503-478E-E87A-F7B6A22D9D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25" y="233531"/>
            <a:ext cx="1371600" cy="1485900"/>
          </a:xfrm>
          <a:prstGeom prst="rect">
            <a:avLst/>
          </a:prstGeom>
        </p:spPr>
      </p:pic>
      <p:pic>
        <p:nvPicPr>
          <p:cNvPr id="18" name="Image 17">
            <a:extLst>
              <a:ext uri="{FF2B5EF4-FFF2-40B4-BE49-F238E27FC236}">
                <a16:creationId xmlns:a16="http://schemas.microsoft.com/office/drawing/2014/main" id="{86DBC958-13F1-9986-A834-C0F289412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6216" y="449431"/>
            <a:ext cx="1270000" cy="1270000"/>
          </a:xfrm>
          <a:prstGeom prst="rect">
            <a:avLst/>
          </a:prstGeom>
        </p:spPr>
      </p:pic>
      <p:pic>
        <p:nvPicPr>
          <p:cNvPr id="20" name="Image 19">
            <a:extLst>
              <a:ext uri="{FF2B5EF4-FFF2-40B4-BE49-F238E27FC236}">
                <a16:creationId xmlns:a16="http://schemas.microsoft.com/office/drawing/2014/main" id="{AE6750AD-350D-DDEB-4675-0F1170D388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1880" y="174471"/>
            <a:ext cx="1544960" cy="1544960"/>
          </a:xfrm>
          <a:prstGeom prst="rect">
            <a:avLst/>
          </a:prstGeom>
        </p:spPr>
      </p:pic>
    </p:spTree>
    <p:extLst>
      <p:ext uri="{BB962C8B-B14F-4D97-AF65-F5344CB8AC3E}">
        <p14:creationId xmlns:p14="http://schemas.microsoft.com/office/powerpoint/2010/main" val="1253711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E058B4-E8DB-09C0-26D8-B6F8FA3D85F2}"/>
              </a:ext>
            </a:extLst>
          </p:cNvPr>
          <p:cNvSpPr>
            <a:spLocks noGrp="1"/>
          </p:cNvSpPr>
          <p:nvPr>
            <p:ph type="title"/>
          </p:nvPr>
        </p:nvSpPr>
        <p:spPr/>
        <p:txBody>
          <a:bodyPr/>
          <a:lstStyle/>
          <a:p>
            <a:r>
              <a:rPr lang="en-US" sz="3200" b="1" dirty="0">
                <a:solidFill>
                  <a:schemeClr val="tx2"/>
                </a:solidFill>
              </a:rPr>
              <a:t>Impact of COVID on HCV elimination </a:t>
            </a:r>
          </a:p>
        </p:txBody>
      </p:sp>
      <p:pic>
        <p:nvPicPr>
          <p:cNvPr id="4" name="Image 3">
            <a:extLst>
              <a:ext uri="{FF2B5EF4-FFF2-40B4-BE49-F238E27FC236}">
                <a16:creationId xmlns:a16="http://schemas.microsoft.com/office/drawing/2014/main" id="{788578A6-CBC5-EBB5-D5C2-2404FAE25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9844" y="0"/>
            <a:ext cx="1404156" cy="936104"/>
          </a:xfrm>
          <a:prstGeom prst="rect">
            <a:avLst/>
          </a:prstGeom>
        </p:spPr>
      </p:pic>
      <p:sp>
        <p:nvSpPr>
          <p:cNvPr id="5" name="pole tekstowe 3">
            <a:extLst>
              <a:ext uri="{FF2B5EF4-FFF2-40B4-BE49-F238E27FC236}">
                <a16:creationId xmlns:a16="http://schemas.microsoft.com/office/drawing/2014/main" id="{F0FF5B19-1AED-ECAF-0F7F-631D4111DB6C}"/>
              </a:ext>
            </a:extLst>
          </p:cNvPr>
          <p:cNvSpPr txBox="1">
            <a:spLocks noGrp="1"/>
          </p:cNvSpPr>
          <p:nvPr>
            <p:ph idx="1"/>
          </p:nvPr>
        </p:nvSpPr>
        <p:spPr>
          <a:xfrm>
            <a:off x="3275856" y="1068118"/>
            <a:ext cx="5698976" cy="3887218"/>
          </a:xfrm>
          <a:prstGeom prst="rect">
            <a:avLst/>
          </a:prstGeom>
          <a:noFill/>
        </p:spPr>
        <p:txBody>
          <a:bodyPr wrap="square" rtlCol="0">
            <a:spAutoFit/>
          </a:bodyPr>
          <a:lstStyle/>
          <a:p>
            <a:pPr marL="514350" indent="-514350" algn="just">
              <a:spcAft>
                <a:spcPts val="1800"/>
              </a:spcAft>
              <a:buClr>
                <a:srgbClr val="2D2926"/>
              </a:buClr>
              <a:buFont typeface="+mj-lt"/>
              <a:buAutoNum type="arabicPeriod"/>
            </a:pPr>
            <a:r>
              <a:rPr lang="en-US" sz="1600" dirty="0">
                <a:latin typeface="+mj-lt"/>
              </a:rPr>
              <a:t>The COVID-19 pandemic, especially its first wave, resulted in a drastic reduction in the number of people tested and treated for HCV.</a:t>
            </a:r>
            <a:endParaRPr lang="pl-PL" sz="1600" dirty="0">
              <a:latin typeface="+mj-lt"/>
            </a:endParaRPr>
          </a:p>
          <a:p>
            <a:pPr marL="514350" indent="-514350" algn="just">
              <a:spcAft>
                <a:spcPts val="1800"/>
              </a:spcAft>
              <a:buClr>
                <a:srgbClr val="2D2926"/>
              </a:buClr>
              <a:buFont typeface="+mj-lt"/>
              <a:buAutoNum type="arabicPeriod"/>
            </a:pPr>
            <a:r>
              <a:rPr lang="en-US" sz="1600" dirty="0">
                <a:latin typeface="+mj-lt"/>
              </a:rPr>
              <a:t>This was primarily the result of limiting access to healthcare and shifting medical staff to fight the pandemic.</a:t>
            </a:r>
            <a:endParaRPr lang="pl-PL" sz="1600" dirty="0">
              <a:latin typeface="+mj-lt"/>
            </a:endParaRPr>
          </a:p>
          <a:p>
            <a:pPr marL="514350" indent="-514350" algn="just">
              <a:spcAft>
                <a:spcPts val="1800"/>
              </a:spcAft>
              <a:buClr>
                <a:srgbClr val="2D2926"/>
              </a:buClr>
              <a:buFont typeface="+mj-lt"/>
              <a:buAutoNum type="arabicPeriod"/>
            </a:pPr>
            <a:r>
              <a:rPr lang="en-US" sz="1600" dirty="0">
                <a:latin typeface="+mj-lt"/>
              </a:rPr>
              <a:t>Global projections indicate a long-term adverse impact on HCV elimination, but </a:t>
            </a:r>
            <a:r>
              <a:rPr lang="pl-PL" sz="1600" dirty="0">
                <a:latin typeface="+mj-lt"/>
              </a:rPr>
              <a:t>the </a:t>
            </a:r>
            <a:r>
              <a:rPr lang="pl-PL" sz="1600" dirty="0" err="1">
                <a:latin typeface="+mj-lt"/>
              </a:rPr>
              <a:t>latest</a:t>
            </a:r>
            <a:r>
              <a:rPr lang="pl-PL" sz="1600" dirty="0">
                <a:latin typeface="+mj-lt"/>
              </a:rPr>
              <a:t> </a:t>
            </a:r>
            <a:r>
              <a:rPr lang="en-US" sz="1600" dirty="0">
                <a:latin typeface="+mj-lt"/>
              </a:rPr>
              <a:t>local signals seem more optimistic.</a:t>
            </a:r>
            <a:endParaRPr lang="pl-PL" sz="1600" dirty="0">
              <a:latin typeface="+mj-lt"/>
            </a:endParaRPr>
          </a:p>
          <a:p>
            <a:pPr marL="514350" indent="-514350" algn="just">
              <a:spcAft>
                <a:spcPts val="1800"/>
              </a:spcAft>
              <a:buClr>
                <a:srgbClr val="2D2926"/>
              </a:buClr>
              <a:buFont typeface="+mj-lt"/>
              <a:buAutoNum type="arabicPeriod"/>
            </a:pPr>
            <a:r>
              <a:rPr lang="en-US" sz="1600" dirty="0">
                <a:latin typeface="+mj-lt"/>
              </a:rPr>
              <a:t>The effect of the pandemic on the elimination of HCV seems to be temporary</a:t>
            </a:r>
            <a:r>
              <a:rPr lang="pl-PL" sz="1600" dirty="0">
                <a:latin typeface="+mj-lt"/>
              </a:rPr>
              <a:t> and t</a:t>
            </a:r>
            <a:r>
              <a:rPr lang="en-US" sz="1600" dirty="0">
                <a:latin typeface="+mj-lt"/>
              </a:rPr>
              <a:t>he basic problem for the elimination of HCV remains the lack of national screening programs in most countries, including the wealthy ones.</a:t>
            </a:r>
          </a:p>
        </p:txBody>
      </p:sp>
      <p:pic>
        <p:nvPicPr>
          <p:cNvPr id="6" name="Obraz 9">
            <a:extLst>
              <a:ext uri="{FF2B5EF4-FFF2-40B4-BE49-F238E27FC236}">
                <a16:creationId xmlns:a16="http://schemas.microsoft.com/office/drawing/2014/main" id="{7D3C5418-B6F8-D23A-DCB1-80BFAF745696}"/>
              </a:ext>
            </a:extLst>
          </p:cNvPr>
          <p:cNvPicPr>
            <a:picLocks noChangeAspect="1"/>
          </p:cNvPicPr>
          <p:nvPr/>
        </p:nvPicPr>
        <p:blipFill>
          <a:blip r:embed="rId3"/>
          <a:stretch>
            <a:fillRect/>
          </a:stretch>
        </p:blipFill>
        <p:spPr>
          <a:xfrm>
            <a:off x="149922" y="1779662"/>
            <a:ext cx="2889829" cy="3014637"/>
          </a:xfrm>
          <a:prstGeom prst="rect">
            <a:avLst/>
          </a:prstGeom>
        </p:spPr>
      </p:pic>
      <p:sp>
        <p:nvSpPr>
          <p:cNvPr id="7" name="pole tekstowe 11">
            <a:extLst>
              <a:ext uri="{FF2B5EF4-FFF2-40B4-BE49-F238E27FC236}">
                <a16:creationId xmlns:a16="http://schemas.microsoft.com/office/drawing/2014/main" id="{4F041B23-DF8C-565F-06D1-39C65DD2D5FD}"/>
              </a:ext>
            </a:extLst>
          </p:cNvPr>
          <p:cNvSpPr txBox="1"/>
          <p:nvPr/>
        </p:nvSpPr>
        <p:spPr>
          <a:xfrm>
            <a:off x="-97352" y="991855"/>
            <a:ext cx="3384376"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ＭＳ Ｐゴシック" pitchFamily="34" charset="-128"/>
                <a:cs typeface="+mn-cs"/>
              </a:rPr>
              <a:t>Percent change (%) in utilization of Direct Acting Antivirals by country and region 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ＭＳ Ｐゴシック" pitchFamily="34" charset="-128"/>
                <a:cs typeface="+mn-cs"/>
              </a:rPr>
              <a:t>March to August 2020 compared to March to August 2019</a:t>
            </a:r>
            <a:endParaRPr kumimoji="0" lang="pl-PL" sz="1200" b="1" i="0" u="none" strike="noStrike" kern="1200" cap="none" spc="0" normalizeH="0" baseline="0" noProof="0" dirty="0">
              <a:ln>
                <a:noFill/>
              </a:ln>
              <a:solidFill>
                <a:srgbClr val="000000"/>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97004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2C9409-0CFF-4BB1-C06C-B9FDEA2716D0}"/>
              </a:ext>
            </a:extLst>
          </p:cNvPr>
          <p:cNvSpPr>
            <a:spLocks noGrp="1"/>
          </p:cNvSpPr>
          <p:nvPr>
            <p:ph type="title"/>
          </p:nvPr>
        </p:nvSpPr>
        <p:spPr/>
        <p:txBody>
          <a:bodyPr/>
          <a:lstStyle/>
          <a:p>
            <a:r>
              <a:rPr lang="en-US" sz="3200" b="1" dirty="0">
                <a:solidFill>
                  <a:schemeClr val="tx2"/>
                </a:solidFill>
              </a:rPr>
              <a:t>Micro elimination</a:t>
            </a:r>
          </a:p>
        </p:txBody>
      </p:sp>
      <p:pic>
        <p:nvPicPr>
          <p:cNvPr id="4" name="Image 3">
            <a:extLst>
              <a:ext uri="{FF2B5EF4-FFF2-40B4-BE49-F238E27FC236}">
                <a16:creationId xmlns:a16="http://schemas.microsoft.com/office/drawing/2014/main" id="{A3DD2640-32E3-A345-EA93-0DB885FB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820" y="0"/>
            <a:ext cx="909960" cy="1364940"/>
          </a:xfrm>
          <a:prstGeom prst="rect">
            <a:avLst/>
          </a:prstGeom>
        </p:spPr>
      </p:pic>
      <p:grpSp>
        <p:nvGrpSpPr>
          <p:cNvPr id="5" name="Groupe 4">
            <a:extLst>
              <a:ext uri="{FF2B5EF4-FFF2-40B4-BE49-F238E27FC236}">
                <a16:creationId xmlns:a16="http://schemas.microsoft.com/office/drawing/2014/main" id="{4BB17EC4-6189-64F1-D1AB-B6C67074D1F3}"/>
              </a:ext>
            </a:extLst>
          </p:cNvPr>
          <p:cNvGrpSpPr/>
          <p:nvPr/>
        </p:nvGrpSpPr>
        <p:grpSpPr>
          <a:xfrm>
            <a:off x="457200" y="1779662"/>
            <a:ext cx="8595541" cy="2666880"/>
            <a:chOff x="1068513" y="2371267"/>
            <a:chExt cx="9135093" cy="3345947"/>
          </a:xfrm>
        </p:grpSpPr>
        <p:grpSp>
          <p:nvGrpSpPr>
            <p:cNvPr id="6" name="Group 12">
              <a:extLst>
                <a:ext uri="{FF2B5EF4-FFF2-40B4-BE49-F238E27FC236}">
                  <a16:creationId xmlns:a16="http://schemas.microsoft.com/office/drawing/2014/main" id="{25E96C5A-BEDC-F33E-69EA-29010368E03B}"/>
                </a:ext>
              </a:extLst>
            </p:cNvPr>
            <p:cNvGrpSpPr/>
            <p:nvPr/>
          </p:nvGrpSpPr>
          <p:grpSpPr>
            <a:xfrm>
              <a:off x="1068513" y="2565359"/>
              <a:ext cx="4468244" cy="3151855"/>
              <a:chOff x="3158035" y="1392488"/>
              <a:chExt cx="6056870" cy="4263081"/>
            </a:xfrm>
          </p:grpSpPr>
          <p:sp>
            <p:nvSpPr>
              <p:cNvPr id="8" name="Oval 5">
                <a:extLst>
                  <a:ext uri="{FF2B5EF4-FFF2-40B4-BE49-F238E27FC236}">
                    <a16:creationId xmlns:a16="http://schemas.microsoft.com/office/drawing/2014/main" id="{08CD6C04-D354-3C25-FDDC-555689D5EF50}"/>
                  </a:ext>
                </a:extLst>
              </p:cNvPr>
              <p:cNvSpPr/>
              <p:nvPr/>
            </p:nvSpPr>
            <p:spPr>
              <a:xfrm>
                <a:off x="3158035" y="2503714"/>
                <a:ext cx="2100942" cy="1850572"/>
              </a:xfrm>
              <a:prstGeom prst="ellipse">
                <a:avLst/>
              </a:prstGeom>
              <a:solidFill>
                <a:srgbClr val="CB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People who do not want to engage</a:t>
                </a:r>
              </a:p>
            </p:txBody>
          </p:sp>
          <p:sp>
            <p:nvSpPr>
              <p:cNvPr id="9" name="Oval 6">
                <a:extLst>
                  <a:ext uri="{FF2B5EF4-FFF2-40B4-BE49-F238E27FC236}">
                    <a16:creationId xmlns:a16="http://schemas.microsoft.com/office/drawing/2014/main" id="{CAFF3284-6B6B-D4E7-5294-45E9AEEB4EA7}"/>
                  </a:ext>
                </a:extLst>
              </p:cNvPr>
              <p:cNvSpPr/>
              <p:nvPr/>
            </p:nvSpPr>
            <p:spPr>
              <a:xfrm>
                <a:off x="4864151" y="1392489"/>
                <a:ext cx="4350754" cy="4263080"/>
              </a:xfrm>
              <a:prstGeom prst="ellipse">
                <a:avLst/>
              </a:prstGeom>
              <a:solidFill>
                <a:schemeClr val="accent2">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endParaRPr lang="en-US" sz="1600" dirty="0"/>
              </a:p>
              <a:p>
                <a:pPr algn="ctr"/>
                <a:endParaRPr lang="en-US" sz="1600" dirty="0"/>
              </a:p>
              <a:p>
                <a:pPr algn="ctr"/>
                <a:r>
                  <a:rPr lang="en-US" sz="1400" dirty="0"/>
                  <a:t>People with </a:t>
                </a:r>
              </a:p>
              <a:p>
                <a:pPr algn="ctr"/>
                <a:r>
                  <a:rPr lang="en-US" sz="1400" dirty="0"/>
                  <a:t>HCV who </a:t>
                </a:r>
              </a:p>
              <a:p>
                <a:pPr algn="ctr"/>
                <a:r>
                  <a:rPr lang="en-US" sz="1400" dirty="0"/>
                  <a:t>could be engaged</a:t>
                </a:r>
              </a:p>
            </p:txBody>
          </p:sp>
          <p:sp>
            <p:nvSpPr>
              <p:cNvPr id="10" name="Oval 7">
                <a:extLst>
                  <a:ext uri="{FF2B5EF4-FFF2-40B4-BE49-F238E27FC236}">
                    <a16:creationId xmlns:a16="http://schemas.microsoft.com/office/drawing/2014/main" id="{D8529673-A9AC-B886-5778-62AF4AF114DB}"/>
                  </a:ext>
                </a:extLst>
              </p:cNvPr>
              <p:cNvSpPr/>
              <p:nvPr/>
            </p:nvSpPr>
            <p:spPr>
              <a:xfrm>
                <a:off x="5560542" y="1392488"/>
                <a:ext cx="2903836" cy="2166257"/>
              </a:xfrm>
              <a:prstGeom prst="ellipse">
                <a:avLst/>
              </a:prstGeom>
              <a:solidFill>
                <a:srgbClr val="92D050">
                  <a:alpha val="696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 services</a:t>
                </a:r>
              </a:p>
            </p:txBody>
          </p:sp>
          <p:sp>
            <p:nvSpPr>
              <p:cNvPr id="11" name="Oval 8">
                <a:extLst>
                  <a:ext uri="{FF2B5EF4-FFF2-40B4-BE49-F238E27FC236}">
                    <a16:creationId xmlns:a16="http://schemas.microsoft.com/office/drawing/2014/main" id="{0F3E0868-62D9-0519-C82D-6ADB4F023F54}"/>
                  </a:ext>
                </a:extLst>
              </p:cNvPr>
              <p:cNvSpPr/>
              <p:nvPr/>
            </p:nvSpPr>
            <p:spPr>
              <a:xfrm>
                <a:off x="7137949" y="2648757"/>
                <a:ext cx="778474" cy="78024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Ex</a:t>
                </a:r>
              </a:p>
              <a:p>
                <a:pPr algn="ctr"/>
                <a:r>
                  <a:rPr lang="en-US" sz="1050" dirty="0"/>
                  <a:t>HCV</a:t>
                </a:r>
              </a:p>
            </p:txBody>
          </p:sp>
          <p:sp>
            <p:nvSpPr>
              <p:cNvPr id="12" name="Oval 9">
                <a:extLst>
                  <a:ext uri="{FF2B5EF4-FFF2-40B4-BE49-F238E27FC236}">
                    <a16:creationId xmlns:a16="http://schemas.microsoft.com/office/drawing/2014/main" id="{008DD7D7-7D18-79BD-A3D5-2F88B691C157}"/>
                  </a:ext>
                </a:extLst>
              </p:cNvPr>
              <p:cNvSpPr/>
              <p:nvPr/>
            </p:nvSpPr>
            <p:spPr>
              <a:xfrm>
                <a:off x="6101000" y="2661083"/>
                <a:ext cx="864093" cy="78024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Ex</a:t>
                </a:r>
              </a:p>
              <a:p>
                <a:pPr algn="ctr"/>
                <a:r>
                  <a:rPr lang="en-US" sz="1050" dirty="0"/>
                  <a:t>HCV</a:t>
                </a:r>
              </a:p>
            </p:txBody>
          </p:sp>
          <p:sp>
            <p:nvSpPr>
              <p:cNvPr id="13" name="Oval 10">
                <a:extLst>
                  <a:ext uri="{FF2B5EF4-FFF2-40B4-BE49-F238E27FC236}">
                    <a16:creationId xmlns:a16="http://schemas.microsoft.com/office/drawing/2014/main" id="{7B14FEAC-4533-B3B9-65B5-70595C589329}"/>
                  </a:ext>
                </a:extLst>
              </p:cNvPr>
              <p:cNvSpPr/>
              <p:nvPr/>
            </p:nvSpPr>
            <p:spPr>
              <a:xfrm>
                <a:off x="7012461" y="1454353"/>
                <a:ext cx="854084" cy="78024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Ex</a:t>
                </a:r>
              </a:p>
              <a:p>
                <a:pPr algn="ctr"/>
                <a:r>
                  <a:rPr lang="en-US" sz="1050" dirty="0"/>
                  <a:t>HCV</a:t>
                </a:r>
              </a:p>
            </p:txBody>
          </p:sp>
          <p:sp>
            <p:nvSpPr>
              <p:cNvPr id="14" name="Oval 11">
                <a:extLst>
                  <a:ext uri="{FF2B5EF4-FFF2-40B4-BE49-F238E27FC236}">
                    <a16:creationId xmlns:a16="http://schemas.microsoft.com/office/drawing/2014/main" id="{F4B1A8EF-93C8-C457-D2EC-B82C9EEFCD0F}"/>
                  </a:ext>
                </a:extLst>
              </p:cNvPr>
              <p:cNvSpPr/>
              <p:nvPr/>
            </p:nvSpPr>
            <p:spPr>
              <a:xfrm>
                <a:off x="5968314" y="1531666"/>
                <a:ext cx="852023" cy="78024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Ex</a:t>
                </a:r>
              </a:p>
              <a:p>
                <a:pPr algn="ctr"/>
                <a:r>
                  <a:rPr lang="en-US" sz="1050" dirty="0"/>
                  <a:t>HCV</a:t>
                </a:r>
              </a:p>
            </p:txBody>
          </p:sp>
        </p:grpSp>
        <p:sp>
          <p:nvSpPr>
            <p:cNvPr id="7" name="TextBox 13">
              <a:extLst>
                <a:ext uri="{FF2B5EF4-FFF2-40B4-BE49-F238E27FC236}">
                  <a16:creationId xmlns:a16="http://schemas.microsoft.com/office/drawing/2014/main" id="{E8C1C1BB-303E-7C58-A11B-258FDB97B18D}"/>
                </a:ext>
              </a:extLst>
            </p:cNvPr>
            <p:cNvSpPr txBox="1"/>
            <p:nvPr/>
          </p:nvSpPr>
          <p:spPr>
            <a:xfrm>
              <a:off x="5678489" y="2371267"/>
              <a:ext cx="4525117" cy="2471332"/>
            </a:xfrm>
            <a:prstGeom prst="rect">
              <a:avLst/>
            </a:prstGeom>
            <a:noFill/>
          </p:spPr>
          <p:txBody>
            <a:bodyPr wrap="square" rtlCol="0">
              <a:spAutoFit/>
            </a:bodyPr>
            <a:lstStyle/>
            <a:p>
              <a:r>
                <a:rPr lang="en-US" dirty="0" err="1"/>
                <a:t>Microelimination</a:t>
              </a:r>
              <a:r>
                <a:rPr lang="en-US" dirty="0"/>
                <a:t> is a good motivator</a:t>
              </a:r>
            </a:p>
            <a:p>
              <a:endParaRPr lang="en-US" dirty="0"/>
            </a:p>
            <a:p>
              <a:r>
                <a:rPr lang="en-US" dirty="0"/>
                <a:t>It is unclear what added value it brings</a:t>
              </a:r>
            </a:p>
            <a:p>
              <a:endParaRPr lang="en-US" dirty="0"/>
            </a:p>
            <a:p>
              <a:r>
                <a:rPr lang="en-US" dirty="0"/>
                <a:t>Sustained testing and treatment remains the only way to eliminate HCV</a:t>
              </a:r>
            </a:p>
            <a:p>
              <a:endParaRPr lang="en-US" sz="1400" dirty="0"/>
            </a:p>
          </p:txBody>
        </p:sp>
      </p:grpSp>
    </p:spTree>
    <p:extLst>
      <p:ext uri="{BB962C8B-B14F-4D97-AF65-F5344CB8AC3E}">
        <p14:creationId xmlns:p14="http://schemas.microsoft.com/office/powerpoint/2010/main" val="1840921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42107-2CE3-79DA-B6FB-32708802A6FE}"/>
              </a:ext>
            </a:extLst>
          </p:cNvPr>
          <p:cNvSpPr>
            <a:spLocks noGrp="1"/>
          </p:cNvSpPr>
          <p:nvPr>
            <p:ph type="title"/>
          </p:nvPr>
        </p:nvSpPr>
        <p:spPr>
          <a:xfrm>
            <a:off x="457200" y="29289"/>
            <a:ext cx="8229600" cy="857250"/>
          </a:xfrm>
        </p:spPr>
        <p:txBody>
          <a:bodyPr/>
          <a:lstStyle/>
          <a:p>
            <a:r>
              <a:rPr lang="en-US" sz="3200" b="1" dirty="0" err="1">
                <a:solidFill>
                  <a:schemeClr val="tx2"/>
                </a:solidFill>
              </a:rPr>
              <a:t>Macroelimination</a:t>
            </a:r>
            <a:r>
              <a:rPr lang="en-US" sz="3200" b="1" dirty="0">
                <a:solidFill>
                  <a:schemeClr val="tx2"/>
                </a:solidFill>
              </a:rPr>
              <a:t> </a:t>
            </a:r>
          </a:p>
        </p:txBody>
      </p:sp>
      <p:pic>
        <p:nvPicPr>
          <p:cNvPr id="4" name="Image 3">
            <a:extLst>
              <a:ext uri="{FF2B5EF4-FFF2-40B4-BE49-F238E27FC236}">
                <a16:creationId xmlns:a16="http://schemas.microsoft.com/office/drawing/2014/main" id="{0956D1FD-6F1C-91A9-1A45-B7F7544E9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08" y="0"/>
            <a:ext cx="899592" cy="1349388"/>
          </a:xfrm>
          <a:prstGeom prst="rect">
            <a:avLst/>
          </a:prstGeom>
        </p:spPr>
      </p:pic>
      <p:sp>
        <p:nvSpPr>
          <p:cNvPr id="5" name="Title 1">
            <a:extLst>
              <a:ext uri="{FF2B5EF4-FFF2-40B4-BE49-F238E27FC236}">
                <a16:creationId xmlns:a16="http://schemas.microsoft.com/office/drawing/2014/main" id="{77ADDAA8-1CC3-292B-AAAD-8EC26141EFBE}"/>
              </a:ext>
            </a:extLst>
          </p:cNvPr>
          <p:cNvSpPr txBox="1">
            <a:spLocks/>
          </p:cNvSpPr>
          <p:nvPr/>
        </p:nvSpPr>
        <p:spPr bwMode="auto">
          <a:xfrm>
            <a:off x="3707905" y="4402222"/>
            <a:ext cx="5665090" cy="335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228600" indent="-228600" eaLnBrk="1" fontAlgn="auto" hangingPunct="1">
              <a:lnSpc>
                <a:spcPct val="150000"/>
              </a:lnSpc>
              <a:spcBef>
                <a:spcPts val="1000"/>
              </a:spcBef>
              <a:spcAft>
                <a:spcPts val="0"/>
              </a:spcAft>
              <a:defRPr/>
            </a:pPr>
            <a:r>
              <a:rPr lang="en-US" sz="1800" dirty="0">
                <a:solidFill>
                  <a:prstClr val="black"/>
                </a:solidFill>
                <a:latin typeface="Bahnschrift" panose="020B0502040204020203" pitchFamily="34" charset="0"/>
                <a:ea typeface="+mn-ea"/>
                <a:cs typeface="+mn-cs"/>
              </a:rPr>
              <a:t>.</a:t>
            </a:r>
            <a:r>
              <a:rPr lang="en-US" sz="900" dirty="0">
                <a:solidFill>
                  <a:srgbClr val="212121"/>
                </a:solidFill>
                <a:latin typeface="blinkmacsystemfont"/>
              </a:rPr>
              <a:t> </a:t>
            </a:r>
            <a:br>
              <a:rPr lang="en-US" sz="900" dirty="0">
                <a:solidFill>
                  <a:srgbClr val="212121"/>
                </a:solidFill>
                <a:latin typeface="blinkmacsystemfont"/>
              </a:rPr>
            </a:br>
            <a:br>
              <a:rPr lang="en-US" sz="900" dirty="0">
                <a:solidFill>
                  <a:srgbClr val="212121"/>
                </a:solidFill>
                <a:latin typeface="blinkmacsystemfont"/>
              </a:rPr>
            </a:br>
            <a:br>
              <a:rPr lang="en-US" sz="1200" dirty="0">
                <a:solidFill>
                  <a:srgbClr val="FF0000"/>
                </a:solidFill>
                <a:latin typeface="blinkmacsystemfont"/>
              </a:rPr>
            </a:br>
            <a:r>
              <a:rPr lang="en-US" sz="1200" dirty="0">
                <a:solidFill>
                  <a:srgbClr val="FF0000"/>
                </a:solidFill>
                <a:latin typeface="blinkmacsystemfont"/>
              </a:rPr>
              <a:t>          Lancet Gastroenterol Hepatol. 2022 Feb 15:S2468-1253(21)00472-6</a:t>
            </a:r>
            <a:r>
              <a:rPr lang="en-US" sz="900" dirty="0">
                <a:solidFill>
                  <a:srgbClr val="212121"/>
                </a:solidFill>
                <a:latin typeface="blinkmacsystemfont"/>
              </a:rPr>
              <a:t>. </a:t>
            </a:r>
            <a:br>
              <a:rPr lang="en-US" sz="1800" dirty="0">
                <a:solidFill>
                  <a:prstClr val="black"/>
                </a:solidFill>
                <a:latin typeface="Bahnschrift" panose="020B0502040204020203" pitchFamily="34" charset="0"/>
                <a:ea typeface="+mn-ea"/>
                <a:cs typeface="+mn-cs"/>
              </a:rPr>
            </a:br>
            <a:endParaRPr lang="en-US" sz="1800" dirty="0">
              <a:latin typeface="Bahnschrift" panose="020B0502040204020203" pitchFamily="34" charset="0"/>
            </a:endParaRPr>
          </a:p>
        </p:txBody>
      </p:sp>
      <p:pic>
        <p:nvPicPr>
          <p:cNvPr id="6" name="Picture 2">
            <a:hlinkClick r:id="rId3"/>
            <a:extLst>
              <a:ext uri="{FF2B5EF4-FFF2-40B4-BE49-F238E27FC236}">
                <a16:creationId xmlns:a16="http://schemas.microsoft.com/office/drawing/2014/main" id="{BC0544FB-E7FB-E70B-82B5-70409B96F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114" y="1817047"/>
            <a:ext cx="3186716" cy="2492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7">
            <a:extLst>
              <a:ext uri="{FF2B5EF4-FFF2-40B4-BE49-F238E27FC236}">
                <a16:creationId xmlns:a16="http://schemas.microsoft.com/office/drawing/2014/main" id="{656417A2-5754-4DE9-B3BC-0D205D1C738C}"/>
              </a:ext>
            </a:extLst>
          </p:cNvPr>
          <p:cNvSpPr txBox="1"/>
          <p:nvPr/>
        </p:nvSpPr>
        <p:spPr>
          <a:xfrm>
            <a:off x="6170" y="1407866"/>
            <a:ext cx="6105367" cy="3046988"/>
          </a:xfrm>
          <a:prstGeom prst="rect">
            <a:avLst/>
          </a:prstGeom>
          <a:noFill/>
        </p:spPr>
        <p:txBody>
          <a:bodyPr wrap="square">
            <a:spAutoFit/>
          </a:bodyPr>
          <a:lstStyle/>
          <a:p>
            <a:pPr marL="190500" marR="0" lvl="0" indent="-19050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sz="4000">
                <a:latin typeface="Arial Narrow"/>
                <a:ea typeface="Arial Narrow"/>
                <a:cs typeface="Arial Narrow"/>
                <a:sym typeface="Arial Narrow"/>
              </a:defRPr>
            </a:pPr>
            <a:r>
              <a:rPr kumimoji="0" lang="en-US" sz="1600" b="0" i="0" u="none" strike="noStrike" kern="1200" cap="none" spc="0" normalizeH="0" baseline="0" noProof="0" dirty="0">
                <a:ln>
                  <a:noFill/>
                </a:ln>
                <a:solidFill>
                  <a:prstClr val="black"/>
                </a:solidFill>
                <a:effectLst/>
                <a:uLnTx/>
                <a:uFillTx/>
                <a:latin typeface="Arial Narrow"/>
                <a:sym typeface="Arial Narrow"/>
              </a:rPr>
              <a:t>Egypt succeeded in establishing a useful </a:t>
            </a:r>
            <a:r>
              <a:rPr kumimoji="0" lang="en-US" sz="1600" b="0" i="0" u="none" strike="noStrike" kern="1200" cap="none" spc="0" normalizeH="0" baseline="0" noProof="0" dirty="0">
                <a:ln>
                  <a:noFill/>
                </a:ln>
                <a:solidFill>
                  <a:srgbClr val="FF0000"/>
                </a:solidFill>
                <a:effectLst/>
                <a:uLnTx/>
                <a:uFillTx/>
                <a:latin typeface="Arial Narrow"/>
                <a:sym typeface="Arial Narrow"/>
              </a:rPr>
              <a:t>model of care </a:t>
            </a:r>
            <a:r>
              <a:rPr kumimoji="0" lang="en-US" sz="1600" b="0" i="0" u="none" strike="noStrike" kern="1200" cap="none" spc="0" normalizeH="0" baseline="0" noProof="0" dirty="0">
                <a:ln>
                  <a:noFill/>
                </a:ln>
                <a:solidFill>
                  <a:prstClr val="black"/>
                </a:solidFill>
                <a:effectLst/>
                <a:uLnTx/>
                <a:uFillTx/>
                <a:latin typeface="Arial Narrow"/>
                <a:sym typeface="Arial Narrow"/>
              </a:rPr>
              <a:t>for HCV management in the country with the highest worldwide disease prevalence.</a:t>
            </a:r>
          </a:p>
          <a:p>
            <a:pPr marL="190500" marR="0" lvl="0" indent="-19050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sz="4000">
                <a:latin typeface="Arial Narrow"/>
                <a:ea typeface="Arial Narrow"/>
                <a:cs typeface="Arial Narrow"/>
                <a:sym typeface="Arial Narrow"/>
              </a:defRPr>
            </a:pPr>
            <a:endParaRPr kumimoji="0" lang="en-US" sz="1600" b="0" i="0" u="none" strike="noStrike" kern="1200" cap="none" spc="0" normalizeH="0" baseline="0" noProof="0" dirty="0">
              <a:ln>
                <a:noFill/>
              </a:ln>
              <a:solidFill>
                <a:prstClr val="black"/>
              </a:solidFill>
              <a:effectLst/>
              <a:uLnTx/>
              <a:uFillTx/>
              <a:latin typeface="Arial Narrow"/>
              <a:sym typeface="Arial Narrow"/>
            </a:endParaRPr>
          </a:p>
          <a:p>
            <a:pPr marL="190500" marR="0" lvl="0" indent="-19050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sz="4000">
                <a:latin typeface="Arial Narrow"/>
                <a:ea typeface="Arial Narrow"/>
                <a:cs typeface="Arial Narrow"/>
                <a:sym typeface="Arial Narrow"/>
              </a:defRPr>
            </a:pPr>
            <a:r>
              <a:rPr kumimoji="0" lang="en-US" sz="1600" b="0" i="0" u="none" strike="noStrike" kern="1200" cap="none" spc="0" normalizeH="0" baseline="0" noProof="0" dirty="0">
                <a:ln>
                  <a:noFill/>
                </a:ln>
                <a:solidFill>
                  <a:prstClr val="black"/>
                </a:solidFill>
                <a:effectLst/>
                <a:uLnTx/>
                <a:uFillTx/>
                <a:latin typeface="Arial Narrow"/>
                <a:sym typeface="Arial Narrow"/>
              </a:rPr>
              <a:t>The sizeable Egyptian program relied on </a:t>
            </a:r>
            <a:r>
              <a:rPr kumimoji="0" lang="en-US" sz="1600" b="0" i="0" u="none" strike="noStrike" kern="1200" cap="none" spc="0" normalizeH="0" baseline="0" noProof="0" dirty="0">
                <a:ln>
                  <a:noFill/>
                </a:ln>
                <a:solidFill>
                  <a:srgbClr val="FF0000"/>
                </a:solidFill>
                <a:effectLst/>
                <a:uLnTx/>
                <a:uFillTx/>
                <a:latin typeface="Arial Narrow"/>
                <a:sym typeface="Arial Narrow"/>
              </a:rPr>
              <a:t>establishing a network of specialized viral hepatitis treatment</a:t>
            </a:r>
            <a:r>
              <a:rPr kumimoji="0" lang="en-US" sz="1600" b="0" i="0" u="none" strike="noStrike" kern="1200" cap="none" spc="0" normalizeH="0" baseline="0" noProof="0" dirty="0">
                <a:ln>
                  <a:noFill/>
                </a:ln>
                <a:solidFill>
                  <a:prstClr val="black"/>
                </a:solidFill>
                <a:effectLst/>
                <a:uLnTx/>
                <a:uFillTx/>
                <a:latin typeface="Arial Narrow"/>
                <a:sym typeface="Arial Narrow"/>
              </a:rPr>
              <a:t> facilities that provide </a:t>
            </a:r>
            <a:r>
              <a:rPr kumimoji="0" lang="en-US" sz="1600" b="0" i="0" u="none" strike="noStrike" kern="1200" cap="none" spc="0" normalizeH="0" baseline="0" noProof="0" dirty="0">
                <a:ln>
                  <a:noFill/>
                </a:ln>
                <a:solidFill>
                  <a:srgbClr val="FF0000"/>
                </a:solidFill>
                <a:effectLst/>
                <a:uLnTx/>
                <a:uFillTx/>
                <a:latin typeface="Arial Narrow"/>
                <a:sym typeface="Arial Narrow"/>
              </a:rPr>
              <a:t>integrated care </a:t>
            </a:r>
            <a:r>
              <a:rPr kumimoji="0" lang="en-US" sz="1600" b="0" i="0" u="none" strike="noStrike" kern="1200" cap="none" spc="0" normalizeH="0" baseline="0" noProof="0" dirty="0">
                <a:ln>
                  <a:noFill/>
                </a:ln>
                <a:solidFill>
                  <a:prstClr val="black"/>
                </a:solidFill>
                <a:effectLst/>
                <a:uLnTx/>
                <a:uFillTx/>
                <a:latin typeface="Arial Narrow"/>
                <a:sym typeface="Arial Narrow"/>
              </a:rPr>
              <a:t>for HCV patients.</a:t>
            </a:r>
          </a:p>
          <a:p>
            <a:pPr marL="190500" marR="0" lvl="0" indent="-19050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sz="4000">
                <a:latin typeface="Arial Narrow"/>
                <a:ea typeface="Arial Narrow"/>
                <a:cs typeface="Arial Narrow"/>
                <a:sym typeface="Arial Narrow"/>
              </a:defRPr>
            </a:pPr>
            <a:endParaRPr kumimoji="0" lang="en-US" sz="1600" b="0" i="0" u="none" strike="noStrike" kern="1200" cap="none" spc="0" normalizeH="0" baseline="0" noProof="0" dirty="0">
              <a:ln>
                <a:noFill/>
              </a:ln>
              <a:solidFill>
                <a:prstClr val="black"/>
              </a:solidFill>
              <a:effectLst/>
              <a:uLnTx/>
              <a:uFillTx/>
              <a:latin typeface="Arial Narrow"/>
              <a:sym typeface="Arial Narrow"/>
            </a:endParaRPr>
          </a:p>
          <a:p>
            <a:pPr marL="190500" marR="0" lvl="0" indent="-19050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sz="4000">
                <a:latin typeface="Arial Narrow"/>
                <a:ea typeface="Arial Narrow"/>
                <a:cs typeface="Arial Narrow"/>
                <a:sym typeface="Arial Narrow"/>
              </a:defRPr>
            </a:pPr>
            <a:r>
              <a:rPr kumimoji="0" lang="en-US" sz="1600" b="0" i="0" u="none" strike="noStrike" kern="1200" cap="none" spc="0" normalizeH="0" baseline="0" noProof="0" dirty="0">
                <a:ln>
                  <a:noFill/>
                </a:ln>
                <a:solidFill>
                  <a:prstClr val="black"/>
                </a:solidFill>
                <a:effectLst/>
                <a:uLnTx/>
                <a:uFillTx/>
                <a:latin typeface="Arial Narrow"/>
                <a:sym typeface="Arial Narrow"/>
              </a:rPr>
              <a:t>A sizeable nationwide screening program was conducted in Egypt over six months </a:t>
            </a:r>
            <a:r>
              <a:rPr kumimoji="0" lang="en-US" sz="1600" b="0" i="0" u="none" strike="noStrike" kern="1200" cap="none" spc="0" normalizeH="0" baseline="0" noProof="0" dirty="0">
                <a:ln>
                  <a:noFill/>
                </a:ln>
                <a:solidFill>
                  <a:srgbClr val="FF0000"/>
                </a:solidFill>
                <a:effectLst/>
                <a:uLnTx/>
                <a:uFillTx/>
                <a:latin typeface="Arial Narrow"/>
                <a:sym typeface="Arial Narrow"/>
              </a:rPr>
              <a:t>to screen more than 57 million citizens for HCV</a:t>
            </a:r>
            <a:r>
              <a:rPr kumimoji="0" lang="en-US" sz="1600" b="0" i="0" u="none" strike="noStrike" kern="1200" cap="none" spc="0" normalizeH="0" baseline="0" noProof="0" dirty="0">
                <a:ln>
                  <a:noFill/>
                </a:ln>
                <a:solidFill>
                  <a:prstClr val="black"/>
                </a:solidFill>
                <a:effectLst/>
                <a:uLnTx/>
                <a:uFillTx/>
                <a:latin typeface="Arial Narrow"/>
                <a:sym typeface="Arial Narrow"/>
              </a:rPr>
              <a:t> serology.</a:t>
            </a:r>
          </a:p>
          <a:p>
            <a:pPr marL="190500" marR="0" lvl="0" indent="-19050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sz="4000">
                <a:latin typeface="Arial Narrow"/>
                <a:ea typeface="Arial Narrow"/>
                <a:cs typeface="Arial Narrow"/>
                <a:sym typeface="Arial Narrow"/>
              </a:defRPr>
            </a:pPr>
            <a:endParaRPr kumimoji="0" lang="en-US" sz="1600" b="0" i="0" u="none" strike="noStrike" kern="1200" cap="none" spc="0" normalizeH="0" baseline="0" noProof="0" dirty="0">
              <a:ln>
                <a:noFill/>
              </a:ln>
              <a:solidFill>
                <a:prstClr val="black"/>
              </a:solidFill>
              <a:effectLst/>
              <a:uLnTx/>
              <a:uFillTx/>
              <a:latin typeface="Arial Narrow"/>
              <a:sym typeface="Arial Narrow"/>
            </a:endParaRPr>
          </a:p>
          <a:p>
            <a:pPr marL="190500" marR="0" lvl="0" indent="-19050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sz="4000">
                <a:latin typeface="Arial Narrow"/>
                <a:ea typeface="Arial Narrow"/>
                <a:cs typeface="Arial Narrow"/>
                <a:sym typeface="Arial Narrow"/>
              </a:defRPr>
            </a:pPr>
            <a:r>
              <a:rPr kumimoji="0" lang="en-US" sz="1600" b="0" i="0" u="none" strike="noStrike" kern="1200" cap="none" spc="0" normalizeH="0" baseline="0" noProof="0" dirty="0">
                <a:ln>
                  <a:noFill/>
                </a:ln>
                <a:solidFill>
                  <a:prstClr val="black"/>
                </a:solidFill>
                <a:effectLst/>
                <a:uLnTx/>
                <a:uFillTx/>
                <a:latin typeface="Arial Narrow"/>
                <a:sym typeface="Arial Narrow"/>
              </a:rPr>
              <a:t>One of the significant challenges facing Egypt after the successful HCV screening and treatment programs is the need to </a:t>
            </a:r>
            <a:r>
              <a:rPr kumimoji="0" lang="en-US" sz="1600" b="0" i="0" u="none" strike="noStrike" kern="1200" cap="none" spc="0" normalizeH="0" baseline="0" noProof="0" dirty="0">
                <a:ln>
                  <a:noFill/>
                </a:ln>
                <a:solidFill>
                  <a:srgbClr val="FF0000"/>
                </a:solidFill>
                <a:effectLst/>
                <a:uLnTx/>
                <a:uFillTx/>
                <a:latin typeface="Arial Narrow"/>
                <a:sym typeface="Arial Narrow"/>
              </a:rPr>
              <a:t>maintain this success by making more efforts towards micro </a:t>
            </a:r>
            <a:r>
              <a:rPr kumimoji="0" lang="en-US" sz="1600" b="0" i="0" u="none" strike="noStrike" kern="1200" cap="none" spc="0" normalizeH="0" baseline="0" noProof="0" dirty="0" err="1">
                <a:ln>
                  <a:noFill/>
                </a:ln>
                <a:solidFill>
                  <a:srgbClr val="FF0000"/>
                </a:solidFill>
                <a:effectLst/>
                <a:uLnTx/>
                <a:uFillTx/>
                <a:latin typeface="Arial Narrow"/>
                <a:sym typeface="Arial Narrow"/>
              </a:rPr>
              <a:t>elemination</a:t>
            </a:r>
            <a:r>
              <a:rPr kumimoji="0" lang="en-US" sz="1600" b="0" i="0" u="none" strike="noStrike" kern="1200" cap="none" spc="0" normalizeH="0" baseline="0" noProof="0" dirty="0">
                <a:ln>
                  <a:noFill/>
                </a:ln>
                <a:solidFill>
                  <a:srgbClr val="FF0000"/>
                </a:solidFill>
                <a:effectLst/>
                <a:uLnTx/>
                <a:uFillTx/>
                <a:latin typeface="Arial Narrow"/>
                <a:sym typeface="Arial Narrow"/>
              </a:rPr>
              <a:t> and prevention</a:t>
            </a:r>
            <a:endParaRPr lang="en-US" sz="1600" dirty="0"/>
          </a:p>
        </p:txBody>
      </p:sp>
      <p:sp>
        <p:nvSpPr>
          <p:cNvPr id="8" name="Arrow: Right 8">
            <a:extLst>
              <a:ext uri="{FF2B5EF4-FFF2-40B4-BE49-F238E27FC236}">
                <a16:creationId xmlns:a16="http://schemas.microsoft.com/office/drawing/2014/main" id="{490539E4-2913-B042-6613-5BF57112046A}"/>
              </a:ext>
            </a:extLst>
          </p:cNvPr>
          <p:cNvSpPr/>
          <p:nvPr/>
        </p:nvSpPr>
        <p:spPr>
          <a:xfrm>
            <a:off x="6591597" y="2267266"/>
            <a:ext cx="823017" cy="16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E143ADF5-D2EA-F137-93D1-39602ABDF3DE}"/>
              </a:ext>
            </a:extLst>
          </p:cNvPr>
          <p:cNvPicPr>
            <a:picLocks noChangeAspect="1"/>
          </p:cNvPicPr>
          <p:nvPr/>
        </p:nvPicPr>
        <p:blipFill>
          <a:blip r:embed="rId5"/>
          <a:stretch>
            <a:fillRect/>
          </a:stretch>
        </p:blipFill>
        <p:spPr>
          <a:xfrm flipV="1">
            <a:off x="6444208" y="3435846"/>
            <a:ext cx="968537" cy="218279"/>
          </a:xfrm>
          <a:prstGeom prst="rect">
            <a:avLst/>
          </a:prstGeom>
        </p:spPr>
      </p:pic>
    </p:spTree>
    <p:extLst>
      <p:ext uri="{BB962C8B-B14F-4D97-AF65-F5344CB8AC3E}">
        <p14:creationId xmlns:p14="http://schemas.microsoft.com/office/powerpoint/2010/main" val="32533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139B82-3B2E-B16F-DDFB-B4EA49ED260A}"/>
              </a:ext>
            </a:extLst>
          </p:cNvPr>
          <p:cNvSpPr>
            <a:spLocks noGrp="1"/>
          </p:cNvSpPr>
          <p:nvPr>
            <p:ph type="title"/>
          </p:nvPr>
        </p:nvSpPr>
        <p:spPr/>
        <p:txBody>
          <a:bodyPr/>
          <a:lstStyle/>
          <a:p>
            <a:r>
              <a:rPr lang="en-US" sz="3200" b="1" dirty="0">
                <a:solidFill>
                  <a:schemeClr val="tx2"/>
                </a:solidFill>
              </a:rPr>
              <a:t>Worldwide overview</a:t>
            </a:r>
          </a:p>
        </p:txBody>
      </p:sp>
      <p:pic>
        <p:nvPicPr>
          <p:cNvPr id="4" name="Image 3">
            <a:extLst>
              <a:ext uri="{FF2B5EF4-FFF2-40B4-BE49-F238E27FC236}">
                <a16:creationId xmlns:a16="http://schemas.microsoft.com/office/drawing/2014/main" id="{93B7A20F-0058-1112-71DC-18456F152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384" y="-8508"/>
            <a:ext cx="1115616" cy="1115616"/>
          </a:xfrm>
          <a:prstGeom prst="rect">
            <a:avLst/>
          </a:prstGeom>
        </p:spPr>
      </p:pic>
      <p:sp>
        <p:nvSpPr>
          <p:cNvPr id="6" name="ZoneTexte 5">
            <a:extLst>
              <a:ext uri="{FF2B5EF4-FFF2-40B4-BE49-F238E27FC236}">
                <a16:creationId xmlns:a16="http://schemas.microsoft.com/office/drawing/2014/main" id="{8FB10EC0-79E3-9DF8-82B4-C6955CC95CA5}"/>
              </a:ext>
            </a:extLst>
          </p:cNvPr>
          <p:cNvSpPr txBox="1"/>
          <p:nvPr/>
        </p:nvSpPr>
        <p:spPr>
          <a:xfrm>
            <a:off x="774558" y="878563"/>
            <a:ext cx="7056784" cy="369332"/>
          </a:xfrm>
          <a:prstGeom prst="rect">
            <a:avLst/>
          </a:prstGeom>
          <a:noFill/>
        </p:spPr>
        <p:txBody>
          <a:bodyPr wrap="square">
            <a:spAutoFit/>
          </a:bodyPr>
          <a:lstStyle/>
          <a:p>
            <a:r>
              <a:rPr lang="de-DE" dirty="0"/>
              <a:t>Year 2020: 0,7% (57 </a:t>
            </a:r>
            <a:r>
              <a:rPr lang="de-DE" dirty="0" err="1"/>
              <a:t>million</a:t>
            </a:r>
            <a:r>
              <a:rPr lang="de-DE" dirty="0"/>
              <a:t>) </a:t>
            </a:r>
            <a:r>
              <a:rPr lang="de-DE" dirty="0" err="1"/>
              <a:t>viraemic</a:t>
            </a:r>
            <a:r>
              <a:rPr lang="de-DE" dirty="0"/>
              <a:t>, </a:t>
            </a:r>
            <a:r>
              <a:rPr lang="de-DE" dirty="0" err="1"/>
              <a:t>decrease</a:t>
            </a:r>
            <a:r>
              <a:rPr lang="de-DE" dirty="0"/>
              <a:t> </a:t>
            </a:r>
            <a:r>
              <a:rPr lang="de-DE" dirty="0" err="1"/>
              <a:t>from</a:t>
            </a:r>
            <a:r>
              <a:rPr lang="de-DE" dirty="0"/>
              <a:t> 2015</a:t>
            </a:r>
          </a:p>
        </p:txBody>
      </p:sp>
      <p:sp>
        <p:nvSpPr>
          <p:cNvPr id="7" name="Inhaltsplatzhalter 2">
            <a:extLst>
              <a:ext uri="{FF2B5EF4-FFF2-40B4-BE49-F238E27FC236}">
                <a16:creationId xmlns:a16="http://schemas.microsoft.com/office/drawing/2014/main" id="{7129579B-5B34-BD9F-C155-56C6ABF7B7B5}"/>
              </a:ext>
            </a:extLst>
          </p:cNvPr>
          <p:cNvSpPr>
            <a:spLocks noGrp="1"/>
          </p:cNvSpPr>
          <p:nvPr>
            <p:ph idx="1"/>
          </p:nvPr>
        </p:nvSpPr>
        <p:spPr>
          <a:xfrm>
            <a:off x="323528" y="1419622"/>
            <a:ext cx="8141934" cy="3375519"/>
          </a:xfrm>
        </p:spPr>
        <p:txBody>
          <a:bodyPr/>
          <a:lstStyle/>
          <a:p>
            <a:pPr>
              <a:lnSpc>
                <a:spcPct val="130000"/>
              </a:lnSpc>
              <a:buFont typeface="Arial" panose="020B0604020202020204" pitchFamily="34" charset="0"/>
              <a:buChar char="•"/>
            </a:pPr>
            <a:r>
              <a:rPr lang="en-US" sz="1400" dirty="0">
                <a:latin typeface="+mj-lt"/>
              </a:rPr>
              <a:t>Notable global progress towards HCV elimination</a:t>
            </a:r>
          </a:p>
          <a:p>
            <a:pPr marL="179388" indent="-179388">
              <a:lnSpc>
                <a:spcPct val="130000"/>
              </a:lnSpc>
            </a:pPr>
            <a:r>
              <a:rPr lang="en-US" sz="1400" dirty="0">
                <a:latin typeface="+mj-lt"/>
                <a:cs typeface="Arial" panose="020B0604020202020204" pitchFamily="34" charset="0"/>
              </a:rPr>
              <a:t>Global diagnosis targets not met, 79% HCV infections undiagnosed</a:t>
            </a:r>
          </a:p>
          <a:p>
            <a:pPr marL="179388" indent="-179388">
              <a:lnSpc>
                <a:spcPct val="130000"/>
              </a:lnSpc>
            </a:pPr>
            <a:r>
              <a:rPr lang="en-US" sz="1400" dirty="0">
                <a:latin typeface="+mj-lt"/>
              </a:rPr>
              <a:t>Highest HCV prevalence in </a:t>
            </a:r>
            <a:r>
              <a:rPr lang="en-US" sz="1400" dirty="0">
                <a:latin typeface="+mj-lt"/>
                <a:cs typeface="Arial" panose="020B0604020202020204" pitchFamily="34" charset="0"/>
              </a:rPr>
              <a:t>Eastern Mediterranean region</a:t>
            </a:r>
          </a:p>
          <a:p>
            <a:pPr marL="623888" lvl="1" indent="-179388">
              <a:lnSpc>
                <a:spcPct val="130000"/>
              </a:lnSpc>
            </a:pPr>
            <a:r>
              <a:rPr lang="en-US" sz="1400" dirty="0">
                <a:latin typeface="+mj-lt"/>
                <a:cs typeface="Arial" panose="020B0604020202020204" pitchFamily="34" charset="0"/>
              </a:rPr>
              <a:t>Only region that reached 2020 diagnosis/treatment targets </a:t>
            </a:r>
          </a:p>
          <a:p>
            <a:pPr marL="179388" lvl="1" indent="-179388">
              <a:lnSpc>
                <a:spcPct val="130000"/>
              </a:lnSpc>
            </a:pPr>
            <a:r>
              <a:rPr lang="en-US" sz="1400" dirty="0">
                <a:latin typeface="+mj-lt"/>
                <a:cs typeface="Arial" panose="020B0604020202020204" pitchFamily="34" charset="0"/>
              </a:rPr>
              <a:t>Achievement WHO elimination targets 2030</a:t>
            </a:r>
          </a:p>
          <a:p>
            <a:pPr marL="628650" lvl="2" indent="-179388">
              <a:lnSpc>
                <a:spcPct val="130000"/>
              </a:lnSpc>
            </a:pPr>
            <a:r>
              <a:rPr lang="en-US" sz="1400" dirty="0">
                <a:latin typeface="+mj-lt"/>
                <a:cs typeface="Arial" panose="020B0604020202020204" pitchFamily="34" charset="0"/>
              </a:rPr>
              <a:t>11 countries on track by 2030</a:t>
            </a:r>
          </a:p>
          <a:p>
            <a:pPr marL="628650" lvl="2" indent="-179388">
              <a:lnSpc>
                <a:spcPct val="130000"/>
              </a:lnSpc>
            </a:pPr>
            <a:r>
              <a:rPr lang="en-US" sz="1400" dirty="0">
                <a:latin typeface="+mj-lt"/>
                <a:cs typeface="Arial" panose="020B0604020202020204" pitchFamily="34" charset="0"/>
              </a:rPr>
              <a:t>22 countries between 2031 and 2050</a:t>
            </a:r>
          </a:p>
          <a:p>
            <a:pPr>
              <a:lnSpc>
                <a:spcPct val="130000"/>
              </a:lnSpc>
            </a:pPr>
            <a:r>
              <a:rPr lang="en-US" sz="1400" dirty="0">
                <a:latin typeface="+mj-lt"/>
              </a:rPr>
              <a:t>Negative effect of COVID-19 pandemic</a:t>
            </a:r>
          </a:p>
          <a:p>
            <a:pPr>
              <a:lnSpc>
                <a:spcPct val="130000"/>
              </a:lnSpc>
            </a:pPr>
            <a:r>
              <a:rPr lang="en-US" sz="1400" dirty="0">
                <a:latin typeface="+mj-lt"/>
              </a:rPr>
              <a:t>Several countries with successful elimination plans</a:t>
            </a:r>
          </a:p>
          <a:p>
            <a:pPr>
              <a:lnSpc>
                <a:spcPct val="130000"/>
              </a:lnSpc>
            </a:pPr>
            <a:r>
              <a:rPr lang="en-US" sz="1400" dirty="0">
                <a:latin typeface="+mj-lt"/>
              </a:rPr>
              <a:t>Global strategy needed to scale up screening and linkage of care</a:t>
            </a:r>
          </a:p>
        </p:txBody>
      </p:sp>
    </p:spTree>
    <p:extLst>
      <p:ext uri="{BB962C8B-B14F-4D97-AF65-F5344CB8AC3E}">
        <p14:creationId xmlns:p14="http://schemas.microsoft.com/office/powerpoint/2010/main" val="3992384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re 1"/>
          <p:cNvSpPr>
            <a:spLocks noGrp="1"/>
          </p:cNvSpPr>
          <p:nvPr>
            <p:ph type="title"/>
          </p:nvPr>
        </p:nvSpPr>
        <p:spPr/>
        <p:txBody>
          <a:bodyPr/>
          <a:lstStyle/>
          <a:p>
            <a:r>
              <a:rPr lang="en-US" b="1" dirty="0">
                <a:solidFill>
                  <a:schemeClr val="tx2"/>
                </a:solidFill>
                <a:latin typeface="Calibri" charset="0"/>
              </a:rPr>
              <a:t>Thank you for your attention </a:t>
            </a:r>
          </a:p>
        </p:txBody>
      </p:sp>
      <p:pic>
        <p:nvPicPr>
          <p:cNvPr id="80898" name="Imag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11762" y="1383618"/>
            <a:ext cx="4248447" cy="2390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ZoneTexte 1"/>
          <p:cNvSpPr txBox="1"/>
          <p:nvPr/>
        </p:nvSpPr>
        <p:spPr>
          <a:xfrm>
            <a:off x="213691" y="4029912"/>
            <a:ext cx="8956949" cy="461665"/>
          </a:xfrm>
          <a:prstGeom prst="rect">
            <a:avLst/>
          </a:prstGeom>
          <a:noFill/>
        </p:spPr>
        <p:txBody>
          <a:bodyPr wrap="none" rtlCol="0">
            <a:spAutoFit/>
          </a:bodyPr>
          <a:lstStyle/>
          <a:p>
            <a:r>
              <a:rPr lang="en-US" sz="2400" dirty="0"/>
              <a:t>A great thanks to all speakers who provide me their presentation </a:t>
            </a:r>
          </a:p>
        </p:txBody>
      </p:sp>
    </p:spTree>
    <p:extLst>
      <p:ext uri="{BB962C8B-B14F-4D97-AF65-F5344CB8AC3E}">
        <p14:creationId xmlns:p14="http://schemas.microsoft.com/office/powerpoint/2010/main" val="2543334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BA3B56D6-392A-7667-AE4B-616DF99DBFBA}"/>
              </a:ext>
            </a:extLst>
          </p:cNvPr>
          <p:cNvGrpSpPr/>
          <p:nvPr/>
        </p:nvGrpSpPr>
        <p:grpSpPr>
          <a:xfrm>
            <a:off x="390200" y="1257773"/>
            <a:ext cx="3227733" cy="2564263"/>
            <a:chOff x="-296888" y="639578"/>
            <a:chExt cx="4908052" cy="4107136"/>
          </a:xfrm>
        </p:grpSpPr>
        <p:pic>
          <p:nvPicPr>
            <p:cNvPr id="3" name="Image 2">
              <a:extLst>
                <a:ext uri="{FF2B5EF4-FFF2-40B4-BE49-F238E27FC236}">
                  <a16:creationId xmlns:a16="http://schemas.microsoft.com/office/drawing/2014/main" id="{700DBFCC-FEAA-6100-6721-1C7538424D5D}"/>
                </a:ext>
              </a:extLst>
            </p:cNvPr>
            <p:cNvPicPr>
              <a:picLocks noChangeAspect="1"/>
            </p:cNvPicPr>
            <p:nvPr/>
          </p:nvPicPr>
          <p:blipFill>
            <a:blip r:embed="rId2"/>
            <a:stretch>
              <a:fillRect/>
            </a:stretch>
          </p:blipFill>
          <p:spPr>
            <a:xfrm>
              <a:off x="119805" y="672740"/>
              <a:ext cx="4452195" cy="3927172"/>
            </a:xfrm>
            <a:prstGeom prst="rect">
              <a:avLst/>
            </a:prstGeom>
            <a:ln w="38100">
              <a:noFill/>
            </a:ln>
          </p:spPr>
        </p:pic>
        <p:sp>
          <p:nvSpPr>
            <p:cNvPr id="4" name="ZoneTexte 3">
              <a:extLst>
                <a:ext uri="{FF2B5EF4-FFF2-40B4-BE49-F238E27FC236}">
                  <a16:creationId xmlns:a16="http://schemas.microsoft.com/office/drawing/2014/main" id="{B3FA0653-B760-5C36-B606-0ED9603C2ED0}"/>
                </a:ext>
              </a:extLst>
            </p:cNvPr>
            <p:cNvSpPr txBox="1"/>
            <p:nvPr/>
          </p:nvSpPr>
          <p:spPr>
            <a:xfrm>
              <a:off x="-296888" y="639578"/>
              <a:ext cx="577398" cy="3241455"/>
            </a:xfrm>
            <a:prstGeom prst="rect">
              <a:avLst/>
            </a:prstGeom>
            <a:noFill/>
          </p:spPr>
          <p:txBody>
            <a:bodyPr vert="vert270" wrap="square" rtlCol="0">
              <a:spAutoFit/>
            </a:bodyPr>
            <a:lstStyle/>
            <a:p>
              <a:pPr defTabSz="685800">
                <a:defRPr/>
              </a:pPr>
              <a:r>
                <a:rPr lang="fr-FR" sz="1050" dirty="0">
                  <a:solidFill>
                    <a:srgbClr val="FF0000"/>
                  </a:solidFill>
                  <a:latin typeface="Calibri" panose="020F0502020204030204"/>
                </a:rPr>
                <a:t>Impact Normalisé ( &lt; ou &gt; 1)</a:t>
              </a:r>
            </a:p>
          </p:txBody>
        </p:sp>
        <p:sp>
          <p:nvSpPr>
            <p:cNvPr id="5" name="ZoneTexte 4">
              <a:extLst>
                <a:ext uri="{FF2B5EF4-FFF2-40B4-BE49-F238E27FC236}">
                  <a16:creationId xmlns:a16="http://schemas.microsoft.com/office/drawing/2014/main" id="{55CE000B-48DB-5FF0-95E8-35D0CF4C87F4}"/>
                </a:ext>
              </a:extLst>
            </p:cNvPr>
            <p:cNvSpPr txBox="1"/>
            <p:nvPr/>
          </p:nvSpPr>
          <p:spPr>
            <a:xfrm>
              <a:off x="2412064" y="4453110"/>
              <a:ext cx="2199100" cy="293604"/>
            </a:xfrm>
            <a:prstGeom prst="rect">
              <a:avLst/>
            </a:prstGeom>
            <a:noFill/>
          </p:spPr>
          <p:txBody>
            <a:bodyPr wrap="square" rtlCol="0">
              <a:spAutoFit/>
            </a:bodyPr>
            <a:lstStyle/>
            <a:p>
              <a:pPr defTabSz="685800">
                <a:defRPr/>
              </a:pPr>
              <a:r>
                <a:rPr lang="fr-FR" sz="1050" dirty="0">
                  <a:solidFill>
                    <a:srgbClr val="FF0000"/>
                  </a:solidFill>
                  <a:latin typeface="Calibri" panose="020F0502020204030204"/>
                </a:rPr>
                <a:t>Spécialisation ( &lt; ou &gt; 1)</a:t>
              </a:r>
            </a:p>
          </p:txBody>
        </p:sp>
        <p:sp>
          <p:nvSpPr>
            <p:cNvPr id="6" name="Rectangle 5">
              <a:extLst>
                <a:ext uri="{FF2B5EF4-FFF2-40B4-BE49-F238E27FC236}">
                  <a16:creationId xmlns:a16="http://schemas.microsoft.com/office/drawing/2014/main" id="{08296917-490C-E2CF-AA0F-A3DA120F8291}"/>
                </a:ext>
              </a:extLst>
            </p:cNvPr>
            <p:cNvSpPr/>
            <p:nvPr/>
          </p:nvSpPr>
          <p:spPr>
            <a:xfrm>
              <a:off x="681318" y="1407459"/>
              <a:ext cx="878541" cy="3854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e 6">
            <a:extLst>
              <a:ext uri="{FF2B5EF4-FFF2-40B4-BE49-F238E27FC236}">
                <a16:creationId xmlns:a16="http://schemas.microsoft.com/office/drawing/2014/main" id="{03C870FA-58F0-0DB8-D2FE-F5076980A032}"/>
              </a:ext>
            </a:extLst>
          </p:cNvPr>
          <p:cNvGrpSpPr/>
          <p:nvPr/>
        </p:nvGrpSpPr>
        <p:grpSpPr>
          <a:xfrm>
            <a:off x="4108182" y="522951"/>
            <a:ext cx="4916259" cy="2239078"/>
            <a:chOff x="592075" y="1215749"/>
            <a:chExt cx="8148051" cy="2953509"/>
          </a:xfrm>
        </p:grpSpPr>
        <p:pic>
          <p:nvPicPr>
            <p:cNvPr id="8" name="Image 7">
              <a:extLst>
                <a:ext uri="{FF2B5EF4-FFF2-40B4-BE49-F238E27FC236}">
                  <a16:creationId xmlns:a16="http://schemas.microsoft.com/office/drawing/2014/main" id="{81D304AF-637D-5DD1-0AF8-A5826FA9103B}"/>
                </a:ext>
              </a:extLst>
            </p:cNvPr>
            <p:cNvPicPr>
              <a:picLocks noChangeAspect="1"/>
            </p:cNvPicPr>
            <p:nvPr/>
          </p:nvPicPr>
          <p:blipFill>
            <a:blip r:embed="rId3"/>
            <a:stretch>
              <a:fillRect/>
            </a:stretch>
          </p:blipFill>
          <p:spPr>
            <a:xfrm>
              <a:off x="5865331" y="3388778"/>
              <a:ext cx="888273" cy="774478"/>
            </a:xfrm>
            <a:prstGeom prst="rect">
              <a:avLst/>
            </a:prstGeom>
          </p:spPr>
        </p:pic>
        <p:sp>
          <p:nvSpPr>
            <p:cNvPr id="9" name="Ellipse 8">
              <a:extLst>
                <a:ext uri="{FF2B5EF4-FFF2-40B4-BE49-F238E27FC236}">
                  <a16:creationId xmlns:a16="http://schemas.microsoft.com/office/drawing/2014/main" id="{3F1746FD-3082-E2A0-A1AC-F10EFE90756B}"/>
                </a:ext>
              </a:extLst>
            </p:cNvPr>
            <p:cNvSpPr/>
            <p:nvPr/>
          </p:nvSpPr>
          <p:spPr>
            <a:xfrm>
              <a:off x="3391217" y="2202423"/>
              <a:ext cx="2372710" cy="18534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p>
          </p:txBody>
        </p:sp>
        <p:pic>
          <p:nvPicPr>
            <p:cNvPr id="10" name="Image 9">
              <a:extLst>
                <a:ext uri="{FF2B5EF4-FFF2-40B4-BE49-F238E27FC236}">
                  <a16:creationId xmlns:a16="http://schemas.microsoft.com/office/drawing/2014/main" id="{736DB1A9-CFE7-3EFC-188C-155A0D7700FA}"/>
                </a:ext>
              </a:extLst>
            </p:cNvPr>
            <p:cNvPicPr>
              <a:picLocks noChangeAspect="1"/>
            </p:cNvPicPr>
            <p:nvPr/>
          </p:nvPicPr>
          <p:blipFill>
            <a:blip r:embed="rId4"/>
            <a:stretch>
              <a:fillRect/>
            </a:stretch>
          </p:blipFill>
          <p:spPr>
            <a:xfrm>
              <a:off x="2293884" y="3517973"/>
              <a:ext cx="770447" cy="645283"/>
            </a:xfrm>
            <a:prstGeom prst="rect">
              <a:avLst/>
            </a:prstGeom>
          </p:spPr>
        </p:pic>
        <p:pic>
          <p:nvPicPr>
            <p:cNvPr id="11" name="Image 10">
              <a:extLst>
                <a:ext uri="{FF2B5EF4-FFF2-40B4-BE49-F238E27FC236}">
                  <a16:creationId xmlns:a16="http://schemas.microsoft.com/office/drawing/2014/main" id="{DF0F0FD4-965F-BF25-FA7F-CFE8D8B1C0F0}"/>
                </a:ext>
              </a:extLst>
            </p:cNvPr>
            <p:cNvPicPr>
              <a:picLocks noChangeAspect="1"/>
            </p:cNvPicPr>
            <p:nvPr/>
          </p:nvPicPr>
          <p:blipFill>
            <a:blip r:embed="rId5"/>
            <a:stretch>
              <a:fillRect/>
            </a:stretch>
          </p:blipFill>
          <p:spPr>
            <a:xfrm>
              <a:off x="2371692" y="2147774"/>
              <a:ext cx="918122" cy="774900"/>
            </a:xfrm>
            <a:prstGeom prst="rect">
              <a:avLst/>
            </a:prstGeom>
          </p:spPr>
        </p:pic>
        <p:pic>
          <p:nvPicPr>
            <p:cNvPr id="12" name="Image 11">
              <a:extLst>
                <a:ext uri="{FF2B5EF4-FFF2-40B4-BE49-F238E27FC236}">
                  <a16:creationId xmlns:a16="http://schemas.microsoft.com/office/drawing/2014/main" id="{531001AC-9A7F-786F-F397-9AFC2EFE0BC0}"/>
                </a:ext>
              </a:extLst>
            </p:cNvPr>
            <p:cNvPicPr>
              <a:picLocks noChangeAspect="1"/>
            </p:cNvPicPr>
            <p:nvPr/>
          </p:nvPicPr>
          <p:blipFill>
            <a:blip r:embed="rId6"/>
            <a:stretch>
              <a:fillRect/>
            </a:stretch>
          </p:blipFill>
          <p:spPr>
            <a:xfrm>
              <a:off x="3289816" y="1215749"/>
              <a:ext cx="1055886" cy="774900"/>
            </a:xfrm>
            <a:prstGeom prst="rect">
              <a:avLst/>
            </a:prstGeom>
          </p:spPr>
        </p:pic>
        <p:pic>
          <p:nvPicPr>
            <p:cNvPr id="13" name="Image 12">
              <a:extLst>
                <a:ext uri="{FF2B5EF4-FFF2-40B4-BE49-F238E27FC236}">
                  <a16:creationId xmlns:a16="http://schemas.microsoft.com/office/drawing/2014/main" id="{3571CC8D-DFA2-6624-02D3-169CA43B892C}"/>
                </a:ext>
              </a:extLst>
            </p:cNvPr>
            <p:cNvPicPr>
              <a:picLocks noChangeAspect="1"/>
            </p:cNvPicPr>
            <p:nvPr/>
          </p:nvPicPr>
          <p:blipFill>
            <a:blip r:embed="rId7"/>
            <a:stretch>
              <a:fillRect/>
            </a:stretch>
          </p:blipFill>
          <p:spPr>
            <a:xfrm>
              <a:off x="5704343" y="2024980"/>
              <a:ext cx="931408" cy="774900"/>
            </a:xfrm>
            <a:prstGeom prst="rect">
              <a:avLst/>
            </a:prstGeom>
          </p:spPr>
        </p:pic>
        <p:sp>
          <p:nvSpPr>
            <p:cNvPr id="14" name="Espace réservé du contenu 5">
              <a:extLst>
                <a:ext uri="{FF2B5EF4-FFF2-40B4-BE49-F238E27FC236}">
                  <a16:creationId xmlns:a16="http://schemas.microsoft.com/office/drawing/2014/main" id="{19FDD87E-0371-1F32-E4E2-B7CEBBC26448}"/>
                </a:ext>
              </a:extLst>
            </p:cNvPr>
            <p:cNvSpPr txBox="1">
              <a:spLocks/>
            </p:cNvSpPr>
            <p:nvPr/>
          </p:nvSpPr>
          <p:spPr>
            <a:xfrm>
              <a:off x="6728663" y="2168875"/>
              <a:ext cx="1749497" cy="49687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EF4C22"/>
                </a:buClr>
                <a:buFontTx/>
                <a:buNone/>
                <a:defRPr sz="2700" b="0" i="0" kern="1200">
                  <a:solidFill>
                    <a:schemeClr val="tx1"/>
                  </a:solidFill>
                  <a:latin typeface="Hind" panose="02000000000000000000" pitchFamily="2" charset="77"/>
                  <a:ea typeface="+mn-ea"/>
                  <a:cs typeface="Hind" panose="02000000000000000000" pitchFamily="2" charset="77"/>
                </a:defRPr>
              </a:lvl1pPr>
              <a:lvl2pPr marL="223838" indent="-214313" algn="l" defTabSz="914400" rtl="0" eaLnBrk="1" latinLnBrk="0" hangingPunct="1">
                <a:lnSpc>
                  <a:spcPct val="90000"/>
                </a:lnSpc>
                <a:spcBef>
                  <a:spcPts val="1700"/>
                </a:spcBef>
                <a:buClr>
                  <a:srgbClr val="EF4C22"/>
                </a:buClr>
                <a:buFont typeface="Arial" panose="020B0604020202020204" pitchFamily="34" charset="0"/>
                <a:buChar char="•"/>
                <a:tabLst/>
                <a:defRPr sz="2500" b="0" i="0" kern="1200">
                  <a:solidFill>
                    <a:schemeClr val="tx1"/>
                  </a:solidFill>
                  <a:latin typeface="Hind" panose="02000000000000000000" pitchFamily="2" charset="77"/>
                  <a:ea typeface="+mn-ea"/>
                  <a:cs typeface="Hind" panose="02000000000000000000" pitchFamily="2" charset="77"/>
                </a:defRPr>
              </a:lvl2pPr>
              <a:lvl3pPr marL="268288" marR="0" indent="-260350" algn="l" defTabSz="914400" rtl="0" eaLnBrk="1" fontAlgn="auto" latinLnBrk="0" hangingPunct="1">
                <a:lnSpc>
                  <a:spcPct val="100000"/>
                </a:lnSpc>
                <a:spcBef>
                  <a:spcPts val="1200"/>
                </a:spcBef>
                <a:spcAft>
                  <a:spcPts val="0"/>
                </a:spcAft>
                <a:buClr>
                  <a:srgbClr val="EF4C22"/>
                </a:buClr>
                <a:buSzPct val="80000"/>
                <a:buFont typeface="Helvetica" pitchFamily="2" charset="0"/>
                <a:buChar char="●"/>
                <a:tabLst/>
                <a:defRPr sz="1800" b="0" i="0" kern="1200">
                  <a:solidFill>
                    <a:schemeClr val="tx1"/>
                  </a:solidFill>
                  <a:latin typeface="Hind" panose="02000000000000000000" pitchFamily="2" charset="77"/>
                  <a:ea typeface="+mn-ea"/>
                  <a:cs typeface="Hind" panose="02000000000000000000" pitchFamily="2" charset="77"/>
                </a:defRPr>
              </a:lvl3pPr>
              <a:lvl4pPr marL="11113" indent="0" algn="l" defTabSz="914400" rtl="0" eaLnBrk="1" latinLnBrk="0" hangingPunct="1">
                <a:lnSpc>
                  <a:spcPct val="90000"/>
                </a:lnSpc>
                <a:spcBef>
                  <a:spcPts val="800"/>
                </a:spcBef>
                <a:buClr>
                  <a:srgbClr val="EF4C22"/>
                </a:buClr>
                <a:buFont typeface="Arial" panose="020B0604020202020204" pitchFamily="34" charset="0"/>
                <a:buNone/>
                <a:tabLst/>
                <a:defRPr sz="1300" b="0" i="0" kern="1200">
                  <a:solidFill>
                    <a:schemeClr val="tx1"/>
                  </a:solidFill>
                  <a:latin typeface="Hind" panose="02000000000000000000" pitchFamily="2" charset="77"/>
                  <a:ea typeface="+mn-ea"/>
                  <a:cs typeface="Hind" panose="02000000000000000000" pitchFamily="2" charset="77"/>
                </a:defRPr>
              </a:lvl4pPr>
              <a:lvl5pPr marL="804863" marR="0" indent="-180975" algn="l" defTabSz="914400" rtl="0" eaLnBrk="1" fontAlgn="auto" latinLnBrk="0" hangingPunct="1">
                <a:lnSpc>
                  <a:spcPct val="100000"/>
                </a:lnSpc>
                <a:spcBef>
                  <a:spcPts val="500"/>
                </a:spcBef>
                <a:spcAft>
                  <a:spcPts val="0"/>
                </a:spcAft>
                <a:buClr>
                  <a:srgbClr val="EF4C22"/>
                </a:buClr>
                <a:buSzTx/>
                <a:buFont typeface="AppleSymbols" charset="0"/>
                <a:buChar char="⎼"/>
                <a:tabLst/>
                <a:defRPr sz="1000" b="0" i="0" kern="1200">
                  <a:solidFill>
                    <a:schemeClr val="tx2"/>
                  </a:solidFill>
                  <a:latin typeface="Hind" panose="02000000000000000000" pitchFamily="2" charset="77"/>
                  <a:ea typeface="Times New Roman" charset="0"/>
                  <a:cs typeface="Hind" panose="02000000000000000000" pitchFamily="2" charset="77"/>
                </a:defRPr>
              </a:lvl5pPr>
              <a:lvl6pPr marL="2457450" indent="-171450" algn="l" defTabSz="914400" rtl="0" eaLnBrk="1" latinLnBrk="0" hangingPunct="1">
                <a:lnSpc>
                  <a:spcPct val="90000"/>
                </a:lnSpc>
                <a:spcBef>
                  <a:spcPts val="500"/>
                </a:spcBef>
                <a:buClr>
                  <a:srgbClr val="E63723"/>
                </a:buClr>
                <a:buFont typeface="AppleSymbols" charset="0"/>
                <a:buChar char="⎼"/>
                <a:defRPr sz="1400" b="0" kern="1200">
                  <a:solidFill>
                    <a:schemeClr val="tx2"/>
                  </a:solidFill>
                  <a:latin typeface="+mj-lt"/>
                  <a:ea typeface="Times New Roman" charset="0"/>
                  <a:cs typeface="Times New Roman"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700" dirty="0">
                  <a:latin typeface="Arial" panose="020B0604020202020204" pitchFamily="34" charset="0"/>
                  <a:cs typeface="Arial" panose="020B0604020202020204" pitchFamily="34" charset="0"/>
                </a:rPr>
                <a:t>Play a major role in the </a:t>
              </a:r>
              <a:r>
                <a:rPr lang="en-US" sz="700" b="1" dirty="0">
                  <a:solidFill>
                    <a:schemeClr val="accent6"/>
                  </a:solidFill>
                  <a:latin typeface="Arial" panose="020B0604020202020204" pitchFamily="34" charset="0"/>
                  <a:cs typeface="Arial" panose="020B0604020202020204" pitchFamily="34" charset="0"/>
                </a:rPr>
                <a:t>national coordination of health research</a:t>
              </a:r>
              <a:endParaRPr lang="en-US" sz="700" b="1" dirty="0">
                <a:latin typeface="Arial" panose="020B0604020202020204" pitchFamily="34" charset="0"/>
                <a:cs typeface="Arial" panose="020B0604020202020204" pitchFamily="34" charset="0"/>
              </a:endParaRPr>
            </a:p>
          </p:txBody>
        </p:sp>
        <p:sp>
          <p:nvSpPr>
            <p:cNvPr id="15" name="Espace réservé du contenu 5">
              <a:extLst>
                <a:ext uri="{FF2B5EF4-FFF2-40B4-BE49-F238E27FC236}">
                  <a16:creationId xmlns:a16="http://schemas.microsoft.com/office/drawing/2014/main" id="{72F86C97-642E-4543-9DA9-7E1F75B64CB7}"/>
                </a:ext>
              </a:extLst>
            </p:cNvPr>
            <p:cNvSpPr txBox="1">
              <a:spLocks/>
            </p:cNvSpPr>
            <p:nvPr/>
          </p:nvSpPr>
          <p:spPr>
            <a:xfrm>
              <a:off x="4387902" y="1342430"/>
              <a:ext cx="2104670" cy="52153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EF4C22"/>
                </a:buClr>
                <a:buFontTx/>
                <a:buNone/>
                <a:defRPr sz="2700" b="0" i="0" kern="1200">
                  <a:solidFill>
                    <a:schemeClr val="tx1"/>
                  </a:solidFill>
                  <a:latin typeface="Hind" panose="02000000000000000000" pitchFamily="2" charset="77"/>
                  <a:ea typeface="+mn-ea"/>
                  <a:cs typeface="Hind" panose="02000000000000000000" pitchFamily="2" charset="77"/>
                </a:defRPr>
              </a:lvl1pPr>
              <a:lvl2pPr marL="223838" indent="-214313" algn="l" defTabSz="914400" rtl="0" eaLnBrk="1" latinLnBrk="0" hangingPunct="1">
                <a:lnSpc>
                  <a:spcPct val="90000"/>
                </a:lnSpc>
                <a:spcBef>
                  <a:spcPts val="1700"/>
                </a:spcBef>
                <a:buClr>
                  <a:srgbClr val="EF4C22"/>
                </a:buClr>
                <a:buFont typeface="Arial" panose="020B0604020202020204" pitchFamily="34" charset="0"/>
                <a:buChar char="•"/>
                <a:tabLst/>
                <a:defRPr sz="2500" b="0" i="0" kern="1200">
                  <a:solidFill>
                    <a:schemeClr val="tx1"/>
                  </a:solidFill>
                  <a:latin typeface="Hind" panose="02000000000000000000" pitchFamily="2" charset="77"/>
                  <a:ea typeface="+mn-ea"/>
                  <a:cs typeface="Hind" panose="02000000000000000000" pitchFamily="2" charset="77"/>
                </a:defRPr>
              </a:lvl2pPr>
              <a:lvl3pPr marL="268288" marR="0" indent="-260350" algn="l" defTabSz="914400" rtl="0" eaLnBrk="1" fontAlgn="auto" latinLnBrk="0" hangingPunct="1">
                <a:lnSpc>
                  <a:spcPct val="100000"/>
                </a:lnSpc>
                <a:spcBef>
                  <a:spcPts val="1200"/>
                </a:spcBef>
                <a:spcAft>
                  <a:spcPts val="0"/>
                </a:spcAft>
                <a:buClr>
                  <a:srgbClr val="EF4C22"/>
                </a:buClr>
                <a:buSzPct val="80000"/>
                <a:buFont typeface="Helvetica" pitchFamily="2" charset="0"/>
                <a:buChar char="●"/>
                <a:tabLst/>
                <a:defRPr sz="1800" b="0" i="0" kern="1200">
                  <a:solidFill>
                    <a:schemeClr val="tx1"/>
                  </a:solidFill>
                  <a:latin typeface="Hind" panose="02000000000000000000" pitchFamily="2" charset="77"/>
                  <a:ea typeface="+mn-ea"/>
                  <a:cs typeface="Hind" panose="02000000000000000000" pitchFamily="2" charset="77"/>
                </a:defRPr>
              </a:lvl3pPr>
              <a:lvl4pPr marL="11113" indent="0" algn="l" defTabSz="914400" rtl="0" eaLnBrk="1" latinLnBrk="0" hangingPunct="1">
                <a:lnSpc>
                  <a:spcPct val="90000"/>
                </a:lnSpc>
                <a:spcBef>
                  <a:spcPts val="800"/>
                </a:spcBef>
                <a:buClr>
                  <a:srgbClr val="EF4C22"/>
                </a:buClr>
                <a:buFont typeface="Arial" panose="020B0604020202020204" pitchFamily="34" charset="0"/>
                <a:buNone/>
                <a:tabLst/>
                <a:defRPr sz="1300" b="0" i="0" kern="1200">
                  <a:solidFill>
                    <a:schemeClr val="tx1"/>
                  </a:solidFill>
                  <a:latin typeface="Hind" panose="02000000000000000000" pitchFamily="2" charset="77"/>
                  <a:ea typeface="+mn-ea"/>
                  <a:cs typeface="Hind" panose="02000000000000000000" pitchFamily="2" charset="77"/>
                </a:defRPr>
              </a:lvl4pPr>
              <a:lvl5pPr marL="804863" marR="0" indent="-180975" algn="l" defTabSz="914400" rtl="0" eaLnBrk="1" fontAlgn="auto" latinLnBrk="0" hangingPunct="1">
                <a:lnSpc>
                  <a:spcPct val="100000"/>
                </a:lnSpc>
                <a:spcBef>
                  <a:spcPts val="500"/>
                </a:spcBef>
                <a:spcAft>
                  <a:spcPts val="0"/>
                </a:spcAft>
                <a:buClr>
                  <a:srgbClr val="EF4C22"/>
                </a:buClr>
                <a:buSzTx/>
                <a:buFont typeface="AppleSymbols" charset="0"/>
                <a:buChar char="⎼"/>
                <a:tabLst/>
                <a:defRPr sz="1000" b="0" i="0" kern="1200">
                  <a:solidFill>
                    <a:schemeClr val="tx2"/>
                  </a:solidFill>
                  <a:latin typeface="Hind" panose="02000000000000000000" pitchFamily="2" charset="77"/>
                  <a:ea typeface="Times New Roman" charset="0"/>
                  <a:cs typeface="Hind" panose="02000000000000000000" pitchFamily="2" charset="77"/>
                </a:defRPr>
              </a:lvl5pPr>
              <a:lvl6pPr marL="2457450" indent="-171450" algn="l" defTabSz="914400" rtl="0" eaLnBrk="1" latinLnBrk="0" hangingPunct="1">
                <a:lnSpc>
                  <a:spcPct val="90000"/>
                </a:lnSpc>
                <a:spcBef>
                  <a:spcPts val="500"/>
                </a:spcBef>
                <a:buClr>
                  <a:srgbClr val="E63723"/>
                </a:buClr>
                <a:buFont typeface="AppleSymbols" charset="0"/>
                <a:buChar char="⎼"/>
                <a:defRPr sz="1400" b="0" kern="1200">
                  <a:solidFill>
                    <a:schemeClr val="tx2"/>
                  </a:solidFill>
                  <a:latin typeface="+mj-lt"/>
                  <a:ea typeface="Times New Roman" charset="0"/>
                  <a:cs typeface="Times New Roman"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700" b="1" dirty="0">
                  <a:solidFill>
                    <a:schemeClr val="accent4"/>
                  </a:solidFill>
                  <a:latin typeface="Arial" panose="020B0604020202020204" pitchFamily="34" charset="0"/>
                  <a:cs typeface="Arial" panose="020B0604020202020204" pitchFamily="34" charset="0"/>
                </a:rPr>
                <a:t>Produce and disseminate knowledge </a:t>
              </a:r>
              <a:r>
                <a:rPr lang="en-US" sz="700" dirty="0">
                  <a:latin typeface="Arial" panose="020B0604020202020204" pitchFamily="34" charset="0"/>
                  <a:cs typeface="Arial" panose="020B0604020202020204" pitchFamily="34" charset="0"/>
                </a:rPr>
                <a:t>nationally and internationally</a:t>
              </a:r>
            </a:p>
          </p:txBody>
        </p:sp>
        <p:sp>
          <p:nvSpPr>
            <p:cNvPr id="16" name="Espace réservé du contenu 5">
              <a:extLst>
                <a:ext uri="{FF2B5EF4-FFF2-40B4-BE49-F238E27FC236}">
                  <a16:creationId xmlns:a16="http://schemas.microsoft.com/office/drawing/2014/main" id="{1A802964-9BA2-4251-0E58-A8B69335C242}"/>
                </a:ext>
              </a:extLst>
            </p:cNvPr>
            <p:cNvSpPr txBox="1">
              <a:spLocks/>
            </p:cNvSpPr>
            <p:nvPr/>
          </p:nvSpPr>
          <p:spPr>
            <a:xfrm>
              <a:off x="660929" y="1706059"/>
              <a:ext cx="1604566" cy="82916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EF4C22"/>
                </a:buClr>
                <a:buFontTx/>
                <a:buNone/>
                <a:defRPr sz="2700" b="0" i="0" kern="1200">
                  <a:solidFill>
                    <a:schemeClr val="tx1"/>
                  </a:solidFill>
                  <a:latin typeface="Hind" panose="02000000000000000000" pitchFamily="2" charset="77"/>
                  <a:ea typeface="+mn-ea"/>
                  <a:cs typeface="Hind" panose="02000000000000000000" pitchFamily="2" charset="77"/>
                </a:defRPr>
              </a:lvl1pPr>
              <a:lvl2pPr marL="223838" indent="-214313" algn="l" defTabSz="914400" rtl="0" eaLnBrk="1" latinLnBrk="0" hangingPunct="1">
                <a:lnSpc>
                  <a:spcPct val="90000"/>
                </a:lnSpc>
                <a:spcBef>
                  <a:spcPts val="1700"/>
                </a:spcBef>
                <a:buClr>
                  <a:srgbClr val="EF4C22"/>
                </a:buClr>
                <a:buFont typeface="Arial" panose="020B0604020202020204" pitchFamily="34" charset="0"/>
                <a:buChar char="•"/>
                <a:tabLst/>
                <a:defRPr sz="2500" b="0" i="0" kern="1200">
                  <a:solidFill>
                    <a:schemeClr val="tx1"/>
                  </a:solidFill>
                  <a:latin typeface="Hind" panose="02000000000000000000" pitchFamily="2" charset="77"/>
                  <a:ea typeface="+mn-ea"/>
                  <a:cs typeface="Hind" panose="02000000000000000000" pitchFamily="2" charset="77"/>
                </a:defRPr>
              </a:lvl2pPr>
              <a:lvl3pPr marL="268288" marR="0" indent="-260350" algn="l" defTabSz="914400" rtl="0" eaLnBrk="1" fontAlgn="auto" latinLnBrk="0" hangingPunct="1">
                <a:lnSpc>
                  <a:spcPct val="100000"/>
                </a:lnSpc>
                <a:spcBef>
                  <a:spcPts val="1200"/>
                </a:spcBef>
                <a:spcAft>
                  <a:spcPts val="0"/>
                </a:spcAft>
                <a:buClr>
                  <a:srgbClr val="EF4C22"/>
                </a:buClr>
                <a:buSzPct val="80000"/>
                <a:buFont typeface="Helvetica" pitchFamily="2" charset="0"/>
                <a:buChar char="●"/>
                <a:tabLst/>
                <a:defRPr sz="1800" b="0" i="0" kern="1200">
                  <a:solidFill>
                    <a:schemeClr val="tx1"/>
                  </a:solidFill>
                  <a:latin typeface="Hind" panose="02000000000000000000" pitchFamily="2" charset="77"/>
                  <a:ea typeface="+mn-ea"/>
                  <a:cs typeface="Hind" panose="02000000000000000000" pitchFamily="2" charset="77"/>
                </a:defRPr>
              </a:lvl3pPr>
              <a:lvl4pPr marL="11113" indent="0" algn="l" defTabSz="914400" rtl="0" eaLnBrk="1" latinLnBrk="0" hangingPunct="1">
                <a:lnSpc>
                  <a:spcPct val="90000"/>
                </a:lnSpc>
                <a:spcBef>
                  <a:spcPts val="800"/>
                </a:spcBef>
                <a:buClr>
                  <a:srgbClr val="EF4C22"/>
                </a:buClr>
                <a:buFont typeface="Arial" panose="020B0604020202020204" pitchFamily="34" charset="0"/>
                <a:buNone/>
                <a:tabLst/>
                <a:defRPr sz="1300" b="0" i="0" kern="1200">
                  <a:solidFill>
                    <a:schemeClr val="tx1"/>
                  </a:solidFill>
                  <a:latin typeface="Hind" panose="02000000000000000000" pitchFamily="2" charset="77"/>
                  <a:ea typeface="+mn-ea"/>
                  <a:cs typeface="Hind" panose="02000000000000000000" pitchFamily="2" charset="77"/>
                </a:defRPr>
              </a:lvl4pPr>
              <a:lvl5pPr marL="804863" marR="0" indent="-180975" algn="l" defTabSz="914400" rtl="0" eaLnBrk="1" fontAlgn="auto" latinLnBrk="0" hangingPunct="1">
                <a:lnSpc>
                  <a:spcPct val="100000"/>
                </a:lnSpc>
                <a:spcBef>
                  <a:spcPts val="500"/>
                </a:spcBef>
                <a:spcAft>
                  <a:spcPts val="0"/>
                </a:spcAft>
                <a:buClr>
                  <a:srgbClr val="EF4C22"/>
                </a:buClr>
                <a:buSzTx/>
                <a:buFont typeface="AppleSymbols" charset="0"/>
                <a:buChar char="⎼"/>
                <a:tabLst/>
                <a:defRPr sz="1000" b="0" i="0" kern="1200">
                  <a:solidFill>
                    <a:schemeClr val="tx2"/>
                  </a:solidFill>
                  <a:latin typeface="Hind" panose="02000000000000000000" pitchFamily="2" charset="77"/>
                  <a:ea typeface="Times New Roman" charset="0"/>
                  <a:cs typeface="Hind" panose="02000000000000000000" pitchFamily="2" charset="77"/>
                </a:defRPr>
              </a:lvl5pPr>
              <a:lvl6pPr marL="2457450" indent="-171450" algn="l" defTabSz="914400" rtl="0" eaLnBrk="1" latinLnBrk="0" hangingPunct="1">
                <a:lnSpc>
                  <a:spcPct val="90000"/>
                </a:lnSpc>
                <a:spcBef>
                  <a:spcPts val="500"/>
                </a:spcBef>
                <a:buClr>
                  <a:srgbClr val="E63723"/>
                </a:buClr>
                <a:buFont typeface="AppleSymbols" charset="0"/>
                <a:buChar char="⎼"/>
                <a:defRPr sz="1400" b="0" kern="1200">
                  <a:solidFill>
                    <a:schemeClr val="tx2"/>
                  </a:solidFill>
                  <a:latin typeface="+mj-lt"/>
                  <a:ea typeface="Times New Roman" charset="0"/>
                  <a:cs typeface="Times New Roman"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gn="r"/>
              <a:r>
                <a:rPr lang="en-US" sz="800" dirty="0">
                  <a:latin typeface="Arial" panose="020B0604020202020204" pitchFamily="34" charset="0"/>
                  <a:cs typeface="Arial" panose="020B0604020202020204" pitchFamily="34" charset="0"/>
                </a:rPr>
                <a:t>Provide scientific expertise and </a:t>
              </a:r>
              <a:r>
                <a:rPr lang="en-US" sz="800" b="1" dirty="0">
                  <a:solidFill>
                    <a:schemeClr val="accent3"/>
                  </a:solidFill>
                  <a:latin typeface="Arial" panose="020B0604020202020204" pitchFamily="34" charset="0"/>
                  <a:cs typeface="Arial" panose="020B0604020202020204" pitchFamily="34" charset="0"/>
                </a:rPr>
                <a:t>support for science based policy in health</a:t>
              </a:r>
            </a:p>
          </p:txBody>
        </p:sp>
        <p:sp>
          <p:nvSpPr>
            <p:cNvPr id="17" name="Espace réservé du contenu 5">
              <a:extLst>
                <a:ext uri="{FF2B5EF4-FFF2-40B4-BE49-F238E27FC236}">
                  <a16:creationId xmlns:a16="http://schemas.microsoft.com/office/drawing/2014/main" id="{4AD36D9C-C61E-33BB-1E72-05FE4CA3A16C}"/>
                </a:ext>
              </a:extLst>
            </p:cNvPr>
            <p:cNvSpPr txBox="1">
              <a:spLocks/>
            </p:cNvSpPr>
            <p:nvPr/>
          </p:nvSpPr>
          <p:spPr>
            <a:xfrm>
              <a:off x="592075" y="3677045"/>
              <a:ext cx="1589704" cy="49221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EF4C22"/>
                </a:buClr>
                <a:buFontTx/>
                <a:buNone/>
                <a:defRPr sz="2700" b="0" i="0" kern="1200">
                  <a:solidFill>
                    <a:schemeClr val="tx1"/>
                  </a:solidFill>
                  <a:latin typeface="Hind" panose="02000000000000000000" pitchFamily="2" charset="77"/>
                  <a:ea typeface="+mn-ea"/>
                  <a:cs typeface="Hind" panose="02000000000000000000" pitchFamily="2" charset="77"/>
                </a:defRPr>
              </a:lvl1pPr>
              <a:lvl2pPr marL="223838" indent="-214313" algn="l" defTabSz="914400" rtl="0" eaLnBrk="1" latinLnBrk="0" hangingPunct="1">
                <a:lnSpc>
                  <a:spcPct val="90000"/>
                </a:lnSpc>
                <a:spcBef>
                  <a:spcPts val="1700"/>
                </a:spcBef>
                <a:buClr>
                  <a:srgbClr val="EF4C22"/>
                </a:buClr>
                <a:buFont typeface="Arial" panose="020B0604020202020204" pitchFamily="34" charset="0"/>
                <a:buChar char="•"/>
                <a:tabLst/>
                <a:defRPr sz="2500" b="0" i="0" kern="1200">
                  <a:solidFill>
                    <a:schemeClr val="tx1"/>
                  </a:solidFill>
                  <a:latin typeface="Hind" panose="02000000000000000000" pitchFamily="2" charset="77"/>
                  <a:ea typeface="+mn-ea"/>
                  <a:cs typeface="Hind" panose="02000000000000000000" pitchFamily="2" charset="77"/>
                </a:defRPr>
              </a:lvl2pPr>
              <a:lvl3pPr marL="268288" marR="0" indent="-260350" algn="l" defTabSz="914400" rtl="0" eaLnBrk="1" fontAlgn="auto" latinLnBrk="0" hangingPunct="1">
                <a:lnSpc>
                  <a:spcPct val="100000"/>
                </a:lnSpc>
                <a:spcBef>
                  <a:spcPts val="1200"/>
                </a:spcBef>
                <a:spcAft>
                  <a:spcPts val="0"/>
                </a:spcAft>
                <a:buClr>
                  <a:srgbClr val="EF4C22"/>
                </a:buClr>
                <a:buSzPct val="80000"/>
                <a:buFont typeface="Helvetica" pitchFamily="2" charset="0"/>
                <a:buChar char="●"/>
                <a:tabLst/>
                <a:defRPr sz="1800" b="0" i="0" kern="1200">
                  <a:solidFill>
                    <a:schemeClr val="tx1"/>
                  </a:solidFill>
                  <a:latin typeface="Hind" panose="02000000000000000000" pitchFamily="2" charset="77"/>
                  <a:ea typeface="+mn-ea"/>
                  <a:cs typeface="Hind" panose="02000000000000000000" pitchFamily="2" charset="77"/>
                </a:defRPr>
              </a:lvl3pPr>
              <a:lvl4pPr marL="11113" indent="0" algn="l" defTabSz="914400" rtl="0" eaLnBrk="1" latinLnBrk="0" hangingPunct="1">
                <a:lnSpc>
                  <a:spcPct val="90000"/>
                </a:lnSpc>
                <a:spcBef>
                  <a:spcPts val="800"/>
                </a:spcBef>
                <a:buClr>
                  <a:srgbClr val="EF4C22"/>
                </a:buClr>
                <a:buFont typeface="Arial" panose="020B0604020202020204" pitchFamily="34" charset="0"/>
                <a:buNone/>
                <a:tabLst/>
                <a:defRPr sz="1300" b="0" i="0" kern="1200">
                  <a:solidFill>
                    <a:schemeClr val="tx1"/>
                  </a:solidFill>
                  <a:latin typeface="Hind" panose="02000000000000000000" pitchFamily="2" charset="77"/>
                  <a:ea typeface="+mn-ea"/>
                  <a:cs typeface="Hind" panose="02000000000000000000" pitchFamily="2" charset="77"/>
                </a:defRPr>
              </a:lvl4pPr>
              <a:lvl5pPr marL="804863" marR="0" indent="-180975" algn="l" defTabSz="914400" rtl="0" eaLnBrk="1" fontAlgn="auto" latinLnBrk="0" hangingPunct="1">
                <a:lnSpc>
                  <a:spcPct val="100000"/>
                </a:lnSpc>
                <a:spcBef>
                  <a:spcPts val="500"/>
                </a:spcBef>
                <a:spcAft>
                  <a:spcPts val="0"/>
                </a:spcAft>
                <a:buClr>
                  <a:srgbClr val="EF4C22"/>
                </a:buClr>
                <a:buSzTx/>
                <a:buFont typeface="AppleSymbols" charset="0"/>
                <a:buChar char="⎼"/>
                <a:tabLst/>
                <a:defRPr sz="1000" b="0" i="0" kern="1200">
                  <a:solidFill>
                    <a:schemeClr val="tx2"/>
                  </a:solidFill>
                  <a:latin typeface="Hind" panose="02000000000000000000" pitchFamily="2" charset="77"/>
                  <a:ea typeface="Times New Roman" charset="0"/>
                  <a:cs typeface="Hind" panose="02000000000000000000" pitchFamily="2" charset="77"/>
                </a:defRPr>
              </a:lvl5pPr>
              <a:lvl6pPr marL="2457450" indent="-171450" algn="l" defTabSz="914400" rtl="0" eaLnBrk="1" latinLnBrk="0" hangingPunct="1">
                <a:lnSpc>
                  <a:spcPct val="90000"/>
                </a:lnSpc>
                <a:spcBef>
                  <a:spcPts val="500"/>
                </a:spcBef>
                <a:buClr>
                  <a:srgbClr val="E63723"/>
                </a:buClr>
                <a:buFont typeface="AppleSymbols" charset="0"/>
                <a:buChar char="⎼"/>
                <a:defRPr sz="1400" b="0" kern="1200">
                  <a:solidFill>
                    <a:schemeClr val="tx2"/>
                  </a:solidFill>
                  <a:latin typeface="+mj-lt"/>
                  <a:ea typeface="Times New Roman" charset="0"/>
                  <a:cs typeface="Times New Roman"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gn="r"/>
              <a:r>
                <a:rPr lang="en-US" sz="700" dirty="0">
                  <a:latin typeface="Arial" panose="020B0604020202020204" pitchFamily="34" charset="0"/>
                  <a:cs typeface="Arial" panose="020B0604020202020204" pitchFamily="34" charset="0"/>
                </a:rPr>
                <a:t>Create value from </a:t>
              </a:r>
              <a:r>
                <a:rPr lang="en-US" sz="700" b="1" dirty="0">
                  <a:solidFill>
                    <a:schemeClr val="accent5"/>
                  </a:solidFill>
                  <a:latin typeface="Arial" panose="020B0604020202020204" pitchFamily="34" charset="0"/>
                  <a:cs typeface="Arial" panose="020B0604020202020204" pitchFamily="34" charset="0"/>
                </a:rPr>
                <a:t>discoveries and their applications</a:t>
              </a:r>
            </a:p>
          </p:txBody>
        </p:sp>
        <p:sp>
          <p:nvSpPr>
            <p:cNvPr id="18" name="ZoneTexte 17">
              <a:extLst>
                <a:ext uri="{FF2B5EF4-FFF2-40B4-BE49-F238E27FC236}">
                  <a16:creationId xmlns:a16="http://schemas.microsoft.com/office/drawing/2014/main" id="{7802E816-550F-0950-1EE5-49F744508A82}"/>
                </a:ext>
              </a:extLst>
            </p:cNvPr>
            <p:cNvSpPr txBox="1"/>
            <p:nvPr/>
          </p:nvSpPr>
          <p:spPr>
            <a:xfrm>
              <a:off x="3588652" y="2656287"/>
              <a:ext cx="1977836" cy="1096146"/>
            </a:xfrm>
            <a:prstGeom prst="rect">
              <a:avLst/>
            </a:prstGeom>
            <a:noFill/>
          </p:spPr>
          <p:txBody>
            <a:bodyPr wrap="square" rtlCol="0">
              <a:spAutoFit/>
            </a:bodyPr>
            <a:lstStyle/>
            <a:p>
              <a:pPr algn="ctr"/>
              <a:r>
                <a:rPr lang="en-US" sz="800" dirty="0">
                  <a:solidFill>
                    <a:schemeClr val="bg1"/>
                  </a:solidFill>
                  <a:latin typeface="Arial" panose="020B0604020202020204" pitchFamily="34" charset="0"/>
                  <a:cs typeface="Arial" panose="020B0604020202020204" pitchFamily="34" charset="0"/>
                </a:rPr>
                <a:t>INITIATE, </a:t>
              </a:r>
            </a:p>
            <a:p>
              <a:pPr algn="ctr"/>
              <a:r>
                <a:rPr lang="en-US" sz="800" dirty="0">
                  <a:solidFill>
                    <a:schemeClr val="bg1"/>
                  </a:solidFill>
                  <a:latin typeface="Arial" panose="020B0604020202020204" pitchFamily="34" charset="0"/>
                  <a:cs typeface="Arial" panose="020B0604020202020204" pitchFamily="34" charset="0"/>
                </a:rPr>
                <a:t>DEVELOP AND COORDINATE </a:t>
              </a:r>
              <a:r>
                <a:rPr lang="en-US" sz="800" b="1" dirty="0">
                  <a:solidFill>
                    <a:schemeClr val="bg1"/>
                  </a:solidFill>
                  <a:latin typeface="Arial" panose="020B0604020202020204" pitchFamily="34" charset="0"/>
                  <a:cs typeface="Arial" panose="020B0604020202020204" pitchFamily="34" charset="0"/>
                </a:rPr>
                <a:t>BIOMEDICAL RESEARCH OF EXCELLENCE</a:t>
              </a:r>
            </a:p>
          </p:txBody>
        </p:sp>
        <p:sp>
          <p:nvSpPr>
            <p:cNvPr id="19" name="Espace réservé du contenu 5">
              <a:extLst>
                <a:ext uri="{FF2B5EF4-FFF2-40B4-BE49-F238E27FC236}">
                  <a16:creationId xmlns:a16="http://schemas.microsoft.com/office/drawing/2014/main" id="{5173DDF9-7FBE-4D81-B25E-E0DE1F20EC5C}"/>
                </a:ext>
              </a:extLst>
            </p:cNvPr>
            <p:cNvSpPr txBox="1">
              <a:spLocks/>
            </p:cNvSpPr>
            <p:nvPr/>
          </p:nvSpPr>
          <p:spPr>
            <a:xfrm>
              <a:off x="6823616" y="3517011"/>
              <a:ext cx="1916510" cy="538843"/>
            </a:xfrm>
            <a:prstGeom prst="rect">
              <a:avLst/>
            </a:prstGeom>
          </p:spPr>
          <p:txBody>
            <a:bodyPr vert="horz" lIns="0" tIns="0" rIns="0" bIns="0" rtlCol="0">
              <a:noAutofit/>
            </a:bodyPr>
            <a:lstStyle>
              <a:lvl1pPr marL="0" indent="0" algn="l" defTabSz="685783" rtl="0" eaLnBrk="1" latinLnBrk="0" hangingPunct="1">
                <a:lnSpc>
                  <a:spcPct val="90000"/>
                </a:lnSpc>
                <a:spcBef>
                  <a:spcPts val="750"/>
                </a:spcBef>
                <a:buClr>
                  <a:srgbClr val="EF4C22"/>
                </a:buClr>
                <a:buFontTx/>
                <a:buNone/>
                <a:defRPr sz="2000" b="0" i="0" kern="1200">
                  <a:solidFill>
                    <a:schemeClr val="tx1"/>
                  </a:solidFill>
                  <a:latin typeface="Hind Medium" panose="02000000000000000000" pitchFamily="2" charset="77"/>
                  <a:ea typeface="+mn-ea"/>
                  <a:cs typeface="Hind Medium" panose="02000000000000000000" pitchFamily="2" charset="77"/>
                </a:defRPr>
              </a:lvl1pPr>
              <a:lvl2pPr marL="161996" indent="-160731" algn="l" defTabSz="685783" rtl="0" eaLnBrk="1" latinLnBrk="0" hangingPunct="1">
                <a:lnSpc>
                  <a:spcPct val="90000"/>
                </a:lnSpc>
                <a:spcBef>
                  <a:spcPts val="1275"/>
                </a:spcBef>
                <a:buClr>
                  <a:schemeClr val="accent1"/>
                </a:buClr>
                <a:buFont typeface="Arial" panose="020B0604020202020204" pitchFamily="34" charset="0"/>
                <a:buChar char="•"/>
                <a:tabLst/>
                <a:defRPr sz="1800" b="0" i="0" kern="1200">
                  <a:solidFill>
                    <a:schemeClr val="tx1"/>
                  </a:solidFill>
                  <a:latin typeface="Hind" panose="02000000000000000000" pitchFamily="2" charset="77"/>
                  <a:ea typeface="+mn-ea"/>
                  <a:cs typeface="Hind" panose="02000000000000000000" pitchFamily="2" charset="77"/>
                </a:defRPr>
              </a:lvl2pPr>
              <a:lvl3pPr marL="161996" marR="0" indent="-161996" algn="l" defTabSz="685783" rtl="0" eaLnBrk="1" fontAlgn="auto" latinLnBrk="0" hangingPunct="1">
                <a:lnSpc>
                  <a:spcPct val="100000"/>
                </a:lnSpc>
                <a:spcBef>
                  <a:spcPts val="900"/>
                </a:spcBef>
                <a:spcAft>
                  <a:spcPts val="0"/>
                </a:spcAft>
                <a:buClr>
                  <a:schemeClr val="accent1"/>
                </a:buClr>
                <a:buSzPct val="80000"/>
                <a:buFont typeface="Helvetica" pitchFamily="2" charset="0"/>
                <a:buChar char="●"/>
                <a:tabLst/>
                <a:defRPr sz="1300" b="0" i="0" kern="1200">
                  <a:solidFill>
                    <a:schemeClr val="tx1"/>
                  </a:solidFill>
                  <a:latin typeface="Hind" panose="02000000000000000000" pitchFamily="2" charset="77"/>
                  <a:ea typeface="+mn-ea"/>
                  <a:cs typeface="Hind" panose="02000000000000000000" pitchFamily="2" charset="77"/>
                </a:defRPr>
              </a:lvl3pPr>
              <a:lvl4pPr marL="8100" indent="0" algn="l" defTabSz="685783" rtl="0" eaLnBrk="1" latinLnBrk="0" hangingPunct="1">
                <a:lnSpc>
                  <a:spcPct val="100000"/>
                </a:lnSpc>
                <a:spcBef>
                  <a:spcPts val="600"/>
                </a:spcBef>
                <a:buClr>
                  <a:schemeClr val="accent1"/>
                </a:buClr>
                <a:buFont typeface="Arial" panose="020B0604020202020204" pitchFamily="34" charset="0"/>
                <a:buNone/>
                <a:tabLst/>
                <a:defRPr sz="1000" b="0" i="0" kern="1200">
                  <a:solidFill>
                    <a:schemeClr val="tx1"/>
                  </a:solidFill>
                  <a:latin typeface="Hind" panose="02000000000000000000" pitchFamily="2" charset="77"/>
                  <a:ea typeface="+mn-ea"/>
                  <a:cs typeface="Hind" panose="02000000000000000000" pitchFamily="2" charset="77"/>
                </a:defRPr>
              </a:lvl4pPr>
              <a:lvl5pPr marL="7144" marR="0" indent="0" algn="l" defTabSz="685783" rtl="0" eaLnBrk="1" fontAlgn="auto" latinLnBrk="0" hangingPunct="1">
                <a:lnSpc>
                  <a:spcPct val="100000"/>
                </a:lnSpc>
                <a:spcBef>
                  <a:spcPts val="600"/>
                </a:spcBef>
                <a:spcAft>
                  <a:spcPts val="0"/>
                </a:spcAft>
                <a:buClr>
                  <a:srgbClr val="EF4C22"/>
                </a:buClr>
                <a:buSzTx/>
                <a:buFontTx/>
                <a:buNone/>
                <a:tabLst/>
                <a:defRPr sz="800" b="0" i="0" kern="1200">
                  <a:solidFill>
                    <a:schemeClr val="tx1"/>
                  </a:solidFill>
                  <a:latin typeface="Hind" panose="02000000000000000000" pitchFamily="2" charset="77"/>
                  <a:ea typeface="Hind" panose="02000000000000000000" pitchFamily="2" charset="77"/>
                  <a:cs typeface="Hind" panose="02000000000000000000" pitchFamily="2" charset="77"/>
                </a:defRPr>
              </a:lvl5pPr>
              <a:lvl6pPr marL="1843042" indent="-128585" algn="l" defTabSz="685783" rtl="0" eaLnBrk="1" latinLnBrk="0" hangingPunct="1">
                <a:lnSpc>
                  <a:spcPct val="90000"/>
                </a:lnSpc>
                <a:spcBef>
                  <a:spcPts val="375"/>
                </a:spcBef>
                <a:buClr>
                  <a:srgbClr val="E63723"/>
                </a:buClr>
                <a:buFont typeface="AppleSymbols" charset="0"/>
                <a:buChar char="⎼"/>
                <a:defRPr sz="1050" b="0" kern="1200">
                  <a:solidFill>
                    <a:schemeClr val="tx2"/>
                  </a:solidFill>
                  <a:latin typeface="+mj-lt"/>
                  <a:ea typeface="Times New Roman" charset="0"/>
                  <a:cs typeface="Times New Roman" charset="0"/>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3">
                <a:lnSpc>
                  <a:spcPct val="90000"/>
                </a:lnSpc>
              </a:pPr>
              <a:r>
                <a:rPr lang="en-US" sz="800" b="1" dirty="0">
                  <a:solidFill>
                    <a:schemeClr val="accent2"/>
                  </a:solidFill>
                  <a:latin typeface="Arial" panose="020B0604020202020204" pitchFamily="34" charset="0"/>
                  <a:cs typeface="Arial" panose="020B0604020202020204" pitchFamily="34" charset="0"/>
                </a:rPr>
                <a:t>Support higher education </a:t>
              </a:r>
              <a:r>
                <a:rPr lang="en-US" sz="800" dirty="0">
                  <a:latin typeface="Arial" panose="020B0604020202020204" pitchFamily="34" charset="0"/>
                  <a:cs typeface="Arial" panose="020B0604020202020204" pitchFamily="34" charset="0"/>
                </a:rPr>
                <a:t>and research training</a:t>
              </a:r>
            </a:p>
          </p:txBody>
        </p:sp>
      </p:grpSp>
      <p:sp>
        <p:nvSpPr>
          <p:cNvPr id="20" name="Titre 1">
            <a:extLst>
              <a:ext uri="{FF2B5EF4-FFF2-40B4-BE49-F238E27FC236}">
                <a16:creationId xmlns:a16="http://schemas.microsoft.com/office/drawing/2014/main" id="{7685801E-2C40-0F62-3AA3-FB5C701AA6FF}"/>
              </a:ext>
            </a:extLst>
          </p:cNvPr>
          <p:cNvSpPr txBox="1">
            <a:spLocks/>
          </p:cNvSpPr>
          <p:nvPr/>
        </p:nvSpPr>
        <p:spPr bwMode="auto">
          <a:xfrm>
            <a:off x="3707904" y="61402"/>
            <a:ext cx="5316538" cy="452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000">
                <a:solidFill>
                  <a:schemeClr val="accent1"/>
                </a:solidFill>
                <a:latin typeface="Arial" panose="020B0604020202020204" pitchFamily="34" charset="0"/>
                <a:cs typeface="Arial" panose="020B0604020202020204" pitchFamily="34" charset="0"/>
              </a:rPr>
              <a:t>Our Missions for health</a:t>
            </a:r>
            <a:endParaRPr lang="fr-FR" sz="2000" dirty="0">
              <a:solidFill>
                <a:schemeClr val="accent1"/>
              </a:solidFill>
              <a:latin typeface="Arial" panose="020B0604020202020204" pitchFamily="34" charset="0"/>
              <a:cs typeface="Arial" panose="020B0604020202020204" pitchFamily="34" charset="0"/>
            </a:endParaRPr>
          </a:p>
        </p:txBody>
      </p:sp>
      <p:sp>
        <p:nvSpPr>
          <p:cNvPr id="21" name="Espace réservé du texte 3">
            <a:extLst>
              <a:ext uri="{FF2B5EF4-FFF2-40B4-BE49-F238E27FC236}">
                <a16:creationId xmlns:a16="http://schemas.microsoft.com/office/drawing/2014/main" id="{2A46CEF1-6074-1C76-52ED-FC27D9A14CFE}"/>
              </a:ext>
            </a:extLst>
          </p:cNvPr>
          <p:cNvSpPr txBox="1">
            <a:spLocks/>
          </p:cNvSpPr>
          <p:nvPr/>
        </p:nvSpPr>
        <p:spPr>
          <a:xfrm>
            <a:off x="4310128" y="3195226"/>
            <a:ext cx="4684962" cy="959977"/>
          </a:xfrm>
          <a:prstGeom prst="rect">
            <a:avLst/>
          </a:prstGeom>
        </p:spPr>
        <p:txBody>
          <a:bodyPr>
            <a:noAutofit/>
          </a:bodyPr>
          <a:lstStyle>
            <a:lvl1pPr marL="0" indent="0" algn="l" defTabSz="685783" rtl="0" eaLnBrk="1" latinLnBrk="0" hangingPunct="1">
              <a:lnSpc>
                <a:spcPct val="90000"/>
              </a:lnSpc>
              <a:spcBef>
                <a:spcPts val="750"/>
              </a:spcBef>
              <a:buClr>
                <a:srgbClr val="EF4C22"/>
              </a:buClr>
              <a:buFontTx/>
              <a:buNone/>
              <a:defRPr sz="1900" b="0" i="0" kern="1200">
                <a:solidFill>
                  <a:schemeClr val="tx1"/>
                </a:solidFill>
                <a:latin typeface="Arial" panose="020B0604020202020204" pitchFamily="34" charset="0"/>
                <a:ea typeface="+mn-ea"/>
                <a:cs typeface="Arial" panose="020B0604020202020204" pitchFamily="34" charset="0"/>
              </a:defRPr>
            </a:lvl1pPr>
            <a:lvl2pPr marL="167875" indent="-160731" algn="l" defTabSz="685783" rtl="0" eaLnBrk="1" latinLnBrk="0" hangingPunct="1">
              <a:lnSpc>
                <a:spcPct val="90000"/>
              </a:lnSpc>
              <a:spcBef>
                <a:spcPts val="375"/>
              </a:spcBef>
              <a:buClr>
                <a:srgbClr val="EF4C22"/>
              </a:buClr>
              <a:buFont typeface="Arial" panose="020B0604020202020204" pitchFamily="34" charset="0"/>
              <a:buChar char="•"/>
              <a:tabLst/>
              <a:defRPr sz="1800" b="0" kern="1200">
                <a:solidFill>
                  <a:schemeClr val="tx2"/>
                </a:solidFill>
                <a:latin typeface="+mn-lt"/>
                <a:ea typeface="+mn-ea"/>
                <a:cs typeface="+mn-cs"/>
              </a:defRPr>
            </a:lvl2pPr>
            <a:lvl3pPr marL="161996" marR="0" indent="-161996" algn="l" defTabSz="685783" rtl="0" eaLnBrk="1" fontAlgn="auto" latinLnBrk="0" hangingPunct="1">
              <a:lnSpc>
                <a:spcPct val="90000"/>
              </a:lnSpc>
              <a:spcBef>
                <a:spcPts val="1275"/>
              </a:spcBef>
              <a:spcAft>
                <a:spcPts val="0"/>
              </a:spcAft>
              <a:buClr>
                <a:schemeClr val="accent1"/>
              </a:buClr>
              <a:buSzTx/>
              <a:buFont typeface="Arial" panose="020B0604020202020204" pitchFamily="34" charset="0"/>
              <a:buChar char="•"/>
              <a:tabLst/>
              <a:defRPr sz="1700" b="0" i="0" kern="1200">
                <a:solidFill>
                  <a:schemeClr val="tx1"/>
                </a:solidFill>
                <a:latin typeface="Hind" panose="02000000000000000000" pitchFamily="2" charset="77"/>
                <a:ea typeface="+mn-ea"/>
                <a:cs typeface="Hind" panose="02000000000000000000" pitchFamily="2" charset="77"/>
              </a:defRPr>
            </a:lvl3pPr>
            <a:lvl4pPr marL="161996" indent="-161996" algn="l" defTabSz="685783" rtl="0" eaLnBrk="1" latinLnBrk="0" hangingPunct="1">
              <a:lnSpc>
                <a:spcPct val="100000"/>
              </a:lnSpc>
              <a:spcBef>
                <a:spcPts val="900"/>
              </a:spcBef>
              <a:buClr>
                <a:schemeClr val="accent1"/>
              </a:buClr>
              <a:buFont typeface="Helvetica" pitchFamily="2" charset="0"/>
              <a:buChar char="●"/>
              <a:tabLst/>
              <a:defRPr sz="1200" b="0" i="0" kern="1200">
                <a:solidFill>
                  <a:schemeClr val="tx1"/>
                </a:solidFill>
                <a:latin typeface="Arial" panose="020B0604020202020204" pitchFamily="34" charset="0"/>
                <a:ea typeface="+mn-ea"/>
                <a:cs typeface="Arial" panose="020B0604020202020204" pitchFamily="34" charset="0"/>
              </a:defRPr>
            </a:lvl4pPr>
            <a:lvl5pPr marL="7144" marR="0" indent="0" algn="l" defTabSz="685783" rtl="0" eaLnBrk="1" fontAlgn="auto" latinLnBrk="0" hangingPunct="1">
              <a:lnSpc>
                <a:spcPct val="100000"/>
              </a:lnSpc>
              <a:spcBef>
                <a:spcPts val="600"/>
              </a:spcBef>
              <a:spcAft>
                <a:spcPts val="0"/>
              </a:spcAft>
              <a:buClr>
                <a:srgbClr val="EF4C22"/>
              </a:buClr>
              <a:buSzTx/>
              <a:buFontTx/>
              <a:buNone/>
              <a:tabLst/>
              <a:defRPr sz="9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843042" indent="-128585" algn="l" defTabSz="685783" rtl="0" eaLnBrk="1" latinLnBrk="0" hangingPunct="1">
              <a:lnSpc>
                <a:spcPct val="90000"/>
              </a:lnSpc>
              <a:spcBef>
                <a:spcPts val="375"/>
              </a:spcBef>
              <a:buClr>
                <a:srgbClr val="E63723"/>
              </a:buClr>
              <a:buFont typeface="AppleSymbols" charset="0"/>
              <a:buChar char="⎼"/>
              <a:defRPr sz="1050" b="0" kern="1200">
                <a:solidFill>
                  <a:schemeClr val="tx2"/>
                </a:solidFill>
                <a:latin typeface="+mj-lt"/>
                <a:ea typeface="Times New Roman" charset="0"/>
                <a:cs typeface="Times New Roman" charset="0"/>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1400" b="1" dirty="0" err="1">
                <a:solidFill>
                  <a:srgbClr val="5D72F4"/>
                </a:solidFill>
              </a:rPr>
              <a:t>Research</a:t>
            </a:r>
            <a:r>
              <a:rPr lang="fr-FR" sz="1400" b="1" dirty="0">
                <a:solidFill>
                  <a:srgbClr val="5D72F4"/>
                </a:solidFill>
              </a:rPr>
              <a:t> institution and </a:t>
            </a:r>
            <a:r>
              <a:rPr lang="fr-FR" sz="1400" b="1" dirty="0" err="1">
                <a:solidFill>
                  <a:srgbClr val="5D72F4"/>
                </a:solidFill>
              </a:rPr>
              <a:t>funding</a:t>
            </a:r>
            <a:r>
              <a:rPr lang="fr-FR" sz="1400" b="1" dirty="0">
                <a:solidFill>
                  <a:srgbClr val="5D72F4"/>
                </a:solidFill>
              </a:rPr>
              <a:t> </a:t>
            </a:r>
            <a:r>
              <a:rPr lang="fr-FR" sz="1400" b="1" dirty="0" err="1">
                <a:solidFill>
                  <a:srgbClr val="5D72F4"/>
                </a:solidFill>
              </a:rPr>
              <a:t>agency</a:t>
            </a:r>
            <a:r>
              <a:rPr lang="fr-FR" sz="1400" dirty="0"/>
              <a:t>, </a:t>
            </a:r>
            <a:r>
              <a:rPr lang="en-US" sz="1400" dirty="0"/>
              <a:t>covering a continuum from fundamental and clinical research to population health</a:t>
            </a:r>
            <a:endParaRPr lang="fr-FR" sz="1400" dirty="0"/>
          </a:p>
        </p:txBody>
      </p:sp>
      <p:grpSp>
        <p:nvGrpSpPr>
          <p:cNvPr id="22" name="Groupe 21">
            <a:extLst>
              <a:ext uri="{FF2B5EF4-FFF2-40B4-BE49-F238E27FC236}">
                <a16:creationId xmlns:a16="http://schemas.microsoft.com/office/drawing/2014/main" id="{7C811B91-7886-98DB-198C-33E542A639C1}"/>
              </a:ext>
            </a:extLst>
          </p:cNvPr>
          <p:cNvGrpSpPr/>
          <p:nvPr/>
        </p:nvGrpSpPr>
        <p:grpSpPr>
          <a:xfrm>
            <a:off x="4717845" y="3627653"/>
            <a:ext cx="3718682" cy="1436296"/>
            <a:chOff x="1504603" y="1655794"/>
            <a:chExt cx="6356538" cy="2984429"/>
          </a:xfrm>
        </p:grpSpPr>
        <p:cxnSp>
          <p:nvCxnSpPr>
            <p:cNvPr id="23" name="Connecteur droit 22">
              <a:extLst>
                <a:ext uri="{FF2B5EF4-FFF2-40B4-BE49-F238E27FC236}">
                  <a16:creationId xmlns:a16="http://schemas.microsoft.com/office/drawing/2014/main" id="{BF617A06-2356-F525-2BA3-9039465593D2}"/>
                </a:ext>
              </a:extLst>
            </p:cNvPr>
            <p:cNvCxnSpPr/>
            <p:nvPr/>
          </p:nvCxnSpPr>
          <p:spPr>
            <a:xfrm>
              <a:off x="4119216" y="3392865"/>
              <a:ext cx="172148" cy="43554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09F77392-3230-DB58-CC8A-B1495FEB39B3}"/>
                </a:ext>
              </a:extLst>
            </p:cNvPr>
            <p:cNvCxnSpPr/>
            <p:nvPr/>
          </p:nvCxnSpPr>
          <p:spPr>
            <a:xfrm>
              <a:off x="4119216" y="3392865"/>
              <a:ext cx="1385162" cy="5468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9CD33009-30DE-3B04-7BF8-DB93E6A08E9B}"/>
                </a:ext>
              </a:extLst>
            </p:cNvPr>
            <p:cNvCxnSpPr/>
            <p:nvPr/>
          </p:nvCxnSpPr>
          <p:spPr>
            <a:xfrm>
              <a:off x="4119216" y="3392866"/>
              <a:ext cx="2976191" cy="20115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CFF02C14-322F-4E45-94AF-E36FD4E2AC5E}"/>
                </a:ext>
              </a:extLst>
            </p:cNvPr>
            <p:cNvCxnSpPr>
              <a:cxnSpLocks/>
              <a:endCxn id="32" idx="2"/>
            </p:cNvCxnSpPr>
            <p:nvPr/>
          </p:nvCxnSpPr>
          <p:spPr>
            <a:xfrm flipV="1">
              <a:off x="4119216" y="2522910"/>
              <a:ext cx="2279526" cy="86995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D001E819-BC2F-31CA-C02D-CB9495ABCC91}"/>
                </a:ext>
              </a:extLst>
            </p:cNvPr>
            <p:cNvCxnSpPr/>
            <p:nvPr/>
          </p:nvCxnSpPr>
          <p:spPr>
            <a:xfrm flipV="1">
              <a:off x="4123535" y="2368615"/>
              <a:ext cx="1380843" cy="10242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BD29B848-33A7-BABC-352B-A7EB03CB7F0F}"/>
                </a:ext>
              </a:extLst>
            </p:cNvPr>
            <p:cNvCxnSpPr/>
            <p:nvPr/>
          </p:nvCxnSpPr>
          <p:spPr>
            <a:xfrm flipV="1">
              <a:off x="4119216" y="2368615"/>
              <a:ext cx="514756" cy="10242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00B5CDCF-ED6D-E045-95E8-C2992B759828}"/>
                </a:ext>
              </a:extLst>
            </p:cNvPr>
            <p:cNvPicPr>
              <a:picLocks noChangeAspect="1"/>
            </p:cNvPicPr>
            <p:nvPr/>
          </p:nvPicPr>
          <p:blipFill>
            <a:blip r:embed="rId8"/>
            <a:stretch>
              <a:fillRect/>
            </a:stretch>
          </p:blipFill>
          <p:spPr>
            <a:xfrm>
              <a:off x="1504603" y="2152615"/>
              <a:ext cx="2746270" cy="1240251"/>
            </a:xfrm>
            <a:prstGeom prst="rect">
              <a:avLst/>
            </a:prstGeom>
          </p:spPr>
        </p:pic>
        <p:sp>
          <p:nvSpPr>
            <p:cNvPr id="30" name="Ellipse 29">
              <a:extLst>
                <a:ext uri="{FF2B5EF4-FFF2-40B4-BE49-F238E27FC236}">
                  <a16:creationId xmlns:a16="http://schemas.microsoft.com/office/drawing/2014/main" id="{8D2185E1-AA53-BF42-C326-6F8A601E553A}"/>
                </a:ext>
              </a:extLst>
            </p:cNvPr>
            <p:cNvSpPr>
              <a:spLocks noChangeAspect="1"/>
            </p:cNvSpPr>
            <p:nvPr/>
          </p:nvSpPr>
          <p:spPr>
            <a:xfrm>
              <a:off x="3969916" y="1887973"/>
              <a:ext cx="1144958" cy="863999"/>
            </a:xfrm>
            <a:prstGeom prst="ellipse">
              <a:avLst/>
            </a:prstGeom>
            <a:solidFill>
              <a:srgbClr val="E4CA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600" b="1" dirty="0">
                  <a:solidFill>
                    <a:schemeClr val="tx1"/>
                  </a:solidFill>
                  <a:latin typeface="Arial" panose="020B0604020202020204" pitchFamily="34" charset="0"/>
                  <a:cs typeface="Arial" panose="020B0604020202020204" pitchFamily="34" charset="0"/>
                </a:rPr>
                <a:t>Fundamental </a:t>
              </a:r>
              <a:br>
                <a:rPr lang="en-US" sz="600" b="1" dirty="0">
                  <a:solidFill>
                    <a:schemeClr val="tx1"/>
                  </a:solidFill>
                  <a:latin typeface="Arial" panose="020B0604020202020204" pitchFamily="34" charset="0"/>
                  <a:cs typeface="Arial" panose="020B0604020202020204" pitchFamily="34" charset="0"/>
                </a:rPr>
              </a:br>
              <a:r>
                <a:rPr lang="en-US" sz="600" b="1" dirty="0">
                  <a:solidFill>
                    <a:schemeClr val="tx1"/>
                  </a:solidFill>
                  <a:latin typeface="Arial" panose="020B0604020202020204" pitchFamily="34" charset="0"/>
                  <a:cs typeface="Arial" panose="020B0604020202020204" pitchFamily="34" charset="0"/>
                </a:rPr>
                <a:t>research</a:t>
              </a:r>
            </a:p>
          </p:txBody>
        </p:sp>
        <p:sp>
          <p:nvSpPr>
            <p:cNvPr id="31" name="Ellipse 30">
              <a:extLst>
                <a:ext uri="{FF2B5EF4-FFF2-40B4-BE49-F238E27FC236}">
                  <a16:creationId xmlns:a16="http://schemas.microsoft.com/office/drawing/2014/main" id="{42D2E867-83EA-3348-D355-2346D2A948F2}"/>
                </a:ext>
              </a:extLst>
            </p:cNvPr>
            <p:cNvSpPr>
              <a:spLocks noChangeAspect="1"/>
            </p:cNvSpPr>
            <p:nvPr/>
          </p:nvSpPr>
          <p:spPr>
            <a:xfrm>
              <a:off x="5252297" y="1655794"/>
              <a:ext cx="1295747" cy="945000"/>
            </a:xfrm>
            <a:prstGeom prst="ellipse">
              <a:avLst/>
            </a:prstGeom>
            <a:solidFill>
              <a:srgbClr val="DDEA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600" b="1" dirty="0">
                  <a:solidFill>
                    <a:schemeClr val="tx1"/>
                  </a:solidFill>
                  <a:latin typeface="Arial" panose="020B0604020202020204" pitchFamily="34" charset="0"/>
                  <a:cs typeface="Arial" panose="020B0604020202020204" pitchFamily="34" charset="0"/>
                </a:rPr>
                <a:t>Clinical and </a:t>
              </a:r>
              <a:br>
                <a:rPr lang="en-US" sz="600" b="1" dirty="0">
                  <a:solidFill>
                    <a:schemeClr val="tx1"/>
                  </a:solidFill>
                  <a:latin typeface="Arial" panose="020B0604020202020204" pitchFamily="34" charset="0"/>
                  <a:cs typeface="Arial" panose="020B0604020202020204" pitchFamily="34" charset="0"/>
                </a:rPr>
              </a:br>
              <a:r>
                <a:rPr lang="en-US" sz="600" b="1" dirty="0">
                  <a:solidFill>
                    <a:schemeClr val="tx1"/>
                  </a:solidFill>
                  <a:latin typeface="Arial" panose="020B0604020202020204" pitchFamily="34" charset="0"/>
                  <a:cs typeface="Arial" panose="020B0604020202020204" pitchFamily="34" charset="0"/>
                </a:rPr>
                <a:t>preclinical trials</a:t>
              </a:r>
            </a:p>
          </p:txBody>
        </p:sp>
        <p:sp>
          <p:nvSpPr>
            <p:cNvPr id="32" name="Ellipse 31">
              <a:extLst>
                <a:ext uri="{FF2B5EF4-FFF2-40B4-BE49-F238E27FC236}">
                  <a16:creationId xmlns:a16="http://schemas.microsoft.com/office/drawing/2014/main" id="{EE4B3461-4772-1151-F1F4-11523AFDAA38}"/>
                </a:ext>
              </a:extLst>
            </p:cNvPr>
            <p:cNvSpPr>
              <a:spLocks noChangeAspect="1"/>
            </p:cNvSpPr>
            <p:nvPr/>
          </p:nvSpPr>
          <p:spPr>
            <a:xfrm>
              <a:off x="6398742" y="2009910"/>
              <a:ext cx="1462399" cy="1026000"/>
            </a:xfrm>
            <a:prstGeom prst="ellipse">
              <a:avLst/>
            </a:prstGeom>
            <a:solidFill>
              <a:srgbClr val="5CC3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600" b="1" dirty="0">
                  <a:solidFill>
                    <a:schemeClr val="tx1"/>
                  </a:solidFill>
                  <a:latin typeface="Arial" panose="020B0604020202020204" pitchFamily="34" charset="0"/>
                  <a:cs typeface="Arial" panose="020B0604020202020204" pitchFamily="34" charset="0"/>
                </a:rPr>
                <a:t>Cohorts and </a:t>
              </a:r>
              <a:br>
                <a:rPr lang="en-US" sz="600" b="1" dirty="0">
                  <a:solidFill>
                    <a:schemeClr val="tx1"/>
                  </a:solidFill>
                  <a:latin typeface="Arial" panose="020B0604020202020204" pitchFamily="34" charset="0"/>
                  <a:cs typeface="Arial" panose="020B0604020202020204" pitchFamily="34" charset="0"/>
                </a:rPr>
              </a:br>
              <a:r>
                <a:rPr lang="en-US" sz="600" b="1" dirty="0">
                  <a:solidFill>
                    <a:schemeClr val="tx1"/>
                  </a:solidFill>
                  <a:latin typeface="Arial" panose="020B0604020202020204" pitchFamily="34" charset="0"/>
                  <a:cs typeface="Arial" panose="020B0604020202020204" pitchFamily="34" charset="0"/>
                </a:rPr>
                <a:t>epidemiological </a:t>
              </a:r>
              <a:br>
                <a:rPr lang="en-US" sz="600" b="1" dirty="0">
                  <a:solidFill>
                    <a:schemeClr val="tx1"/>
                  </a:solidFill>
                  <a:latin typeface="Arial" panose="020B0604020202020204" pitchFamily="34" charset="0"/>
                  <a:cs typeface="Arial" panose="020B0604020202020204" pitchFamily="34" charset="0"/>
                </a:rPr>
              </a:br>
              <a:r>
                <a:rPr lang="en-US" sz="600" b="1" dirty="0">
                  <a:solidFill>
                    <a:schemeClr val="tx1"/>
                  </a:solidFill>
                  <a:latin typeface="Arial" panose="020B0604020202020204" pitchFamily="34" charset="0"/>
                  <a:cs typeface="Arial" panose="020B0604020202020204" pitchFamily="34" charset="0"/>
                </a:rPr>
                <a:t>studies</a:t>
              </a:r>
            </a:p>
          </p:txBody>
        </p:sp>
        <p:sp>
          <p:nvSpPr>
            <p:cNvPr id="33" name="Ellipse 32">
              <a:extLst>
                <a:ext uri="{FF2B5EF4-FFF2-40B4-BE49-F238E27FC236}">
                  <a16:creationId xmlns:a16="http://schemas.microsoft.com/office/drawing/2014/main" id="{90EC07E8-3475-8659-EC35-96718EF284CA}"/>
                </a:ext>
              </a:extLst>
            </p:cNvPr>
            <p:cNvSpPr>
              <a:spLocks noChangeAspect="1"/>
            </p:cNvSpPr>
            <p:nvPr/>
          </p:nvSpPr>
          <p:spPr>
            <a:xfrm>
              <a:off x="6398742" y="3099266"/>
              <a:ext cx="1385162" cy="1134001"/>
            </a:xfrm>
            <a:prstGeom prst="ellipse">
              <a:avLst/>
            </a:prstGeom>
            <a:solidFill>
              <a:srgbClr val="C9E5E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lvl="0" algn="ctr"/>
              <a:r>
                <a:rPr lang="en-US" sz="600" b="1" dirty="0">
                  <a:solidFill>
                    <a:srgbClr val="424242"/>
                  </a:solidFill>
                  <a:latin typeface="Arial" panose="020B0604020202020204" pitchFamily="34" charset="0"/>
                  <a:cs typeface="Arial" panose="020B0604020202020204" pitchFamily="34" charset="0"/>
                </a:rPr>
                <a:t>Expertise </a:t>
              </a:r>
              <a:br>
                <a:rPr lang="en-US" sz="600" b="1" dirty="0">
                  <a:solidFill>
                    <a:srgbClr val="424242"/>
                  </a:solidFill>
                  <a:latin typeface="Arial" panose="020B0604020202020204" pitchFamily="34" charset="0"/>
                  <a:cs typeface="Arial" panose="020B0604020202020204" pitchFamily="34" charset="0"/>
                </a:rPr>
              </a:br>
              <a:r>
                <a:rPr lang="en-US" sz="600" b="1" dirty="0">
                  <a:solidFill>
                    <a:srgbClr val="424242"/>
                  </a:solidFill>
                  <a:latin typeface="Arial" panose="020B0604020202020204" pitchFamily="34" charset="0"/>
                  <a:cs typeface="Arial" panose="020B0604020202020204" pitchFamily="34" charset="0"/>
                </a:rPr>
                <a:t>for public health </a:t>
              </a:r>
              <a:br>
                <a:rPr lang="en-US" sz="600" b="1" dirty="0">
                  <a:solidFill>
                    <a:srgbClr val="424242"/>
                  </a:solidFill>
                  <a:latin typeface="Arial" panose="020B0604020202020204" pitchFamily="34" charset="0"/>
                  <a:cs typeface="Arial" panose="020B0604020202020204" pitchFamily="34" charset="0"/>
                </a:rPr>
              </a:br>
              <a:r>
                <a:rPr lang="en-US" sz="600" b="1" dirty="0">
                  <a:solidFill>
                    <a:srgbClr val="424242"/>
                  </a:solidFill>
                  <a:latin typeface="Arial" panose="020B0604020202020204" pitchFamily="34" charset="0"/>
                  <a:cs typeface="Arial" panose="020B0604020202020204" pitchFamily="34" charset="0"/>
                </a:rPr>
                <a:t>and research policy</a:t>
              </a:r>
            </a:p>
          </p:txBody>
        </p:sp>
        <p:sp>
          <p:nvSpPr>
            <p:cNvPr id="34" name="Ellipse 33">
              <a:extLst>
                <a:ext uri="{FF2B5EF4-FFF2-40B4-BE49-F238E27FC236}">
                  <a16:creationId xmlns:a16="http://schemas.microsoft.com/office/drawing/2014/main" id="{551D8DA3-F70B-72CA-18BE-4C0CFF6DAED9}"/>
                </a:ext>
              </a:extLst>
            </p:cNvPr>
            <p:cNvSpPr>
              <a:spLocks noChangeAspect="1"/>
            </p:cNvSpPr>
            <p:nvPr/>
          </p:nvSpPr>
          <p:spPr>
            <a:xfrm>
              <a:off x="5292875" y="3614223"/>
              <a:ext cx="1026000" cy="1026000"/>
            </a:xfrm>
            <a:prstGeom prst="ellipse">
              <a:avLst/>
            </a:prstGeom>
            <a:solidFill>
              <a:srgbClr val="F2E2A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lvl="0" algn="ctr"/>
              <a:r>
                <a:rPr lang="en-US" sz="600" b="1" dirty="0">
                  <a:solidFill>
                    <a:srgbClr val="424242"/>
                  </a:solidFill>
                </a:rPr>
                <a:t>Technology</a:t>
              </a:r>
            </a:p>
            <a:p>
              <a:pPr lvl="0" algn="ctr"/>
              <a:r>
                <a:rPr lang="en-US" sz="600" b="1" dirty="0">
                  <a:solidFill>
                    <a:srgbClr val="424242"/>
                  </a:solidFill>
                </a:rPr>
                <a:t>transfer</a:t>
              </a:r>
              <a:br>
                <a:rPr lang="en-US" sz="600" b="1" dirty="0">
                  <a:solidFill>
                    <a:srgbClr val="424242"/>
                  </a:solidFill>
                </a:rPr>
              </a:br>
              <a:endParaRPr lang="en-US" sz="600" b="1" dirty="0">
                <a:solidFill>
                  <a:srgbClr val="424242"/>
                </a:solidFill>
              </a:endParaRPr>
            </a:p>
          </p:txBody>
        </p:sp>
        <p:sp>
          <p:nvSpPr>
            <p:cNvPr id="35" name="Ellipse 34">
              <a:extLst>
                <a:ext uri="{FF2B5EF4-FFF2-40B4-BE49-F238E27FC236}">
                  <a16:creationId xmlns:a16="http://schemas.microsoft.com/office/drawing/2014/main" id="{95A102E1-254A-5669-E547-3712481DE0D3}"/>
                </a:ext>
              </a:extLst>
            </p:cNvPr>
            <p:cNvSpPr>
              <a:spLocks noChangeAspect="1"/>
            </p:cNvSpPr>
            <p:nvPr/>
          </p:nvSpPr>
          <p:spPr>
            <a:xfrm>
              <a:off x="3717045" y="3654723"/>
              <a:ext cx="1216560" cy="945000"/>
            </a:xfrm>
            <a:prstGeom prst="ellipse">
              <a:avLst/>
            </a:prstGeom>
            <a:solidFill>
              <a:srgbClr val="F8BC6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lvl="0" algn="ctr"/>
              <a:r>
                <a:rPr lang="en-US" sz="600" b="1" dirty="0">
                  <a:solidFill>
                    <a:srgbClr val="424242"/>
                  </a:solidFill>
                  <a:latin typeface="Arial" panose="020B0604020202020204" pitchFamily="34" charset="0"/>
                  <a:cs typeface="Arial" panose="020B0604020202020204" pitchFamily="34" charset="0"/>
                </a:rPr>
                <a:t>Biomedical </a:t>
              </a:r>
              <a:br>
                <a:rPr lang="en-US" sz="600" b="1" dirty="0">
                  <a:solidFill>
                    <a:srgbClr val="424242"/>
                  </a:solidFill>
                  <a:latin typeface="Arial" panose="020B0604020202020204" pitchFamily="34" charset="0"/>
                  <a:cs typeface="Arial" panose="020B0604020202020204" pitchFamily="34" charset="0"/>
                </a:rPr>
              </a:br>
              <a:r>
                <a:rPr lang="en-US" sz="600" b="1" dirty="0">
                  <a:solidFill>
                    <a:srgbClr val="424242"/>
                  </a:solidFill>
                  <a:latin typeface="Arial" panose="020B0604020202020204" pitchFamily="34" charset="0"/>
                  <a:cs typeface="Arial" panose="020B0604020202020204" pitchFamily="34" charset="0"/>
                </a:rPr>
                <a:t>research </a:t>
              </a:r>
              <a:br>
                <a:rPr lang="en-US" sz="600" b="1" dirty="0">
                  <a:solidFill>
                    <a:srgbClr val="424242"/>
                  </a:solidFill>
                  <a:latin typeface="Arial" panose="020B0604020202020204" pitchFamily="34" charset="0"/>
                  <a:cs typeface="Arial" panose="020B0604020202020204" pitchFamily="34" charset="0"/>
                </a:rPr>
              </a:br>
              <a:r>
                <a:rPr lang="en-US" sz="600" b="1" dirty="0">
                  <a:solidFill>
                    <a:srgbClr val="424242"/>
                  </a:solidFill>
                  <a:latin typeface="Arial" panose="020B0604020202020204" pitchFamily="34" charset="0"/>
                  <a:cs typeface="Arial" panose="020B0604020202020204" pitchFamily="34" charset="0"/>
                </a:rPr>
                <a:t>infrastructure</a:t>
              </a:r>
            </a:p>
          </p:txBody>
        </p:sp>
      </p:grpSp>
      <p:grpSp>
        <p:nvGrpSpPr>
          <p:cNvPr id="37" name="Groupe 36">
            <a:extLst>
              <a:ext uri="{FF2B5EF4-FFF2-40B4-BE49-F238E27FC236}">
                <a16:creationId xmlns:a16="http://schemas.microsoft.com/office/drawing/2014/main" id="{47C8A54C-511D-63BE-5298-5488B982295C}"/>
              </a:ext>
            </a:extLst>
          </p:cNvPr>
          <p:cNvGrpSpPr/>
          <p:nvPr/>
        </p:nvGrpSpPr>
        <p:grpSpPr>
          <a:xfrm>
            <a:off x="327660" y="3911877"/>
            <a:ext cx="3886200" cy="1152072"/>
            <a:chOff x="258214" y="1397507"/>
            <a:chExt cx="3886200" cy="1256973"/>
          </a:xfrm>
        </p:grpSpPr>
        <p:grpSp>
          <p:nvGrpSpPr>
            <p:cNvPr id="38" name="Groupe 37">
              <a:extLst>
                <a:ext uri="{FF2B5EF4-FFF2-40B4-BE49-F238E27FC236}">
                  <a16:creationId xmlns:a16="http://schemas.microsoft.com/office/drawing/2014/main" id="{0164BF69-5AB2-F471-A32A-3BD3E04EBB37}"/>
                </a:ext>
              </a:extLst>
            </p:cNvPr>
            <p:cNvGrpSpPr/>
            <p:nvPr/>
          </p:nvGrpSpPr>
          <p:grpSpPr>
            <a:xfrm>
              <a:off x="258214" y="1397507"/>
              <a:ext cx="3886200" cy="1256973"/>
              <a:chOff x="258214" y="1323365"/>
              <a:chExt cx="3886200" cy="1256973"/>
            </a:xfrm>
          </p:grpSpPr>
          <p:grpSp>
            <p:nvGrpSpPr>
              <p:cNvPr id="40" name="Groupe 39">
                <a:extLst>
                  <a:ext uri="{FF2B5EF4-FFF2-40B4-BE49-F238E27FC236}">
                    <a16:creationId xmlns:a16="http://schemas.microsoft.com/office/drawing/2014/main" id="{B759D317-F0E9-549D-74F7-582882865AC4}"/>
                  </a:ext>
                </a:extLst>
              </p:cNvPr>
              <p:cNvGrpSpPr/>
              <p:nvPr/>
            </p:nvGrpSpPr>
            <p:grpSpPr>
              <a:xfrm>
                <a:off x="258214" y="1323365"/>
                <a:ext cx="3886200" cy="1256973"/>
                <a:chOff x="258214" y="1323365"/>
                <a:chExt cx="3886200" cy="1256973"/>
              </a:xfrm>
            </p:grpSpPr>
            <p:grpSp>
              <p:nvGrpSpPr>
                <p:cNvPr id="44" name="Groupe 43">
                  <a:extLst>
                    <a:ext uri="{FF2B5EF4-FFF2-40B4-BE49-F238E27FC236}">
                      <a16:creationId xmlns:a16="http://schemas.microsoft.com/office/drawing/2014/main" id="{82CB7962-5254-3AEB-E24A-73F22740DD10}"/>
                    </a:ext>
                  </a:extLst>
                </p:cNvPr>
                <p:cNvGrpSpPr/>
                <p:nvPr/>
              </p:nvGrpSpPr>
              <p:grpSpPr>
                <a:xfrm>
                  <a:off x="258214" y="1323365"/>
                  <a:ext cx="3886200" cy="1256973"/>
                  <a:chOff x="258214" y="1323365"/>
                  <a:chExt cx="3886200" cy="1256973"/>
                </a:xfrm>
              </p:grpSpPr>
              <p:pic>
                <p:nvPicPr>
                  <p:cNvPr id="46" name="Picture 4" descr="https://www.inserm.fr/sites/default/files/styles/thumbnail_scale_w816/public/2020-01/Inserm_Budget2020Total_1_PLargeur_EN.jpg?itok=OLcZ78aX">
                    <a:extLst>
                      <a:ext uri="{FF2B5EF4-FFF2-40B4-BE49-F238E27FC236}">
                        <a16:creationId xmlns:a16="http://schemas.microsoft.com/office/drawing/2014/main" id="{A36A2B4C-2046-5E5F-F7E4-15544709A4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214" y="1365900"/>
                    <a:ext cx="3886200" cy="1214438"/>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3913A7CA-EFC6-BB03-62A5-B81F60C4CC7B}"/>
                      </a:ext>
                    </a:extLst>
                  </p:cNvPr>
                  <p:cNvSpPr/>
                  <p:nvPr/>
                </p:nvSpPr>
                <p:spPr>
                  <a:xfrm>
                    <a:off x="2523281" y="1323365"/>
                    <a:ext cx="885463" cy="413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5" name="ZoneTexte 44">
                  <a:extLst>
                    <a:ext uri="{FF2B5EF4-FFF2-40B4-BE49-F238E27FC236}">
                      <a16:creationId xmlns:a16="http://schemas.microsoft.com/office/drawing/2014/main" id="{4E09DD5F-F99D-AC4A-B258-B57F43F31AA9}"/>
                    </a:ext>
                  </a:extLst>
                </p:cNvPr>
                <p:cNvSpPr txBox="1"/>
                <p:nvPr/>
              </p:nvSpPr>
              <p:spPr>
                <a:xfrm>
                  <a:off x="440984" y="1400273"/>
                  <a:ext cx="1132041" cy="307777"/>
                </a:xfrm>
                <a:prstGeom prst="rect">
                  <a:avLst/>
                </a:prstGeom>
                <a:solidFill>
                  <a:schemeClr val="bg1"/>
                </a:solidFill>
              </p:spPr>
              <p:txBody>
                <a:bodyPr wrap="none" rtlCol="0">
                  <a:spAutoFit/>
                </a:bodyPr>
                <a:lstStyle/>
                <a:p>
                  <a:r>
                    <a:rPr lang="fr-FR" sz="1400" b="1" dirty="0">
                      <a:latin typeface="Arial Black" panose="020B0A04020102020204" pitchFamily="34" charset="0"/>
                    </a:rPr>
                    <a:t>~ 1,16 B€</a:t>
                  </a:r>
                  <a:endParaRPr lang="fr-FR" b="1" dirty="0">
                    <a:latin typeface="Arial Black" panose="020B0A04020102020204" pitchFamily="34" charset="0"/>
                  </a:endParaRPr>
                </a:p>
              </p:txBody>
            </p:sp>
          </p:grpSp>
          <p:sp>
            <p:nvSpPr>
              <p:cNvPr id="41" name="Rectangle 40">
                <a:extLst>
                  <a:ext uri="{FF2B5EF4-FFF2-40B4-BE49-F238E27FC236}">
                    <a16:creationId xmlns:a16="http://schemas.microsoft.com/office/drawing/2014/main" id="{6515F6AF-488E-9C1D-B759-D0123A522D35}"/>
                  </a:ext>
                </a:extLst>
              </p:cNvPr>
              <p:cNvSpPr/>
              <p:nvPr/>
            </p:nvSpPr>
            <p:spPr>
              <a:xfrm>
                <a:off x="1594893" y="2259022"/>
                <a:ext cx="543914" cy="245100"/>
              </a:xfrm>
              <a:prstGeom prst="rect">
                <a:avLst/>
              </a:prstGeom>
              <a:solidFill>
                <a:srgbClr val="496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E0A2C820-FC5C-24D9-E6CA-B0FE6A999438}"/>
                  </a:ext>
                </a:extLst>
              </p:cNvPr>
              <p:cNvSpPr/>
              <p:nvPr/>
            </p:nvSpPr>
            <p:spPr>
              <a:xfrm>
                <a:off x="777923" y="2257844"/>
                <a:ext cx="609348" cy="248658"/>
              </a:xfrm>
              <a:prstGeom prst="rect">
                <a:avLst/>
              </a:prstGeom>
              <a:solidFill>
                <a:srgbClr val="FB7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614ED8A1-86C5-3EC9-D6F8-4DEB7A9983B2}"/>
                  </a:ext>
                </a:extLst>
              </p:cNvPr>
              <p:cNvSpPr txBox="1"/>
              <p:nvPr/>
            </p:nvSpPr>
            <p:spPr>
              <a:xfrm>
                <a:off x="1565641" y="2242968"/>
                <a:ext cx="663964" cy="307777"/>
              </a:xfrm>
              <a:prstGeom prst="rect">
                <a:avLst/>
              </a:prstGeom>
              <a:noFill/>
            </p:spPr>
            <p:txBody>
              <a:bodyPr wrap="none" rtlCol="0">
                <a:spAutoFit/>
              </a:bodyPr>
              <a:lstStyle/>
              <a:p>
                <a:r>
                  <a:rPr lang="fr-FR" sz="1400" b="1" dirty="0">
                    <a:solidFill>
                      <a:schemeClr val="bg1"/>
                    </a:solidFill>
                    <a:latin typeface="Arial Black" panose="020B0A04020102020204" pitchFamily="34" charset="0"/>
                  </a:rPr>
                  <a:t>65 %</a:t>
                </a:r>
                <a:endParaRPr lang="fr-FR" b="1" dirty="0">
                  <a:solidFill>
                    <a:schemeClr val="bg1"/>
                  </a:solidFill>
                  <a:latin typeface="Arial Black" panose="020B0A04020102020204" pitchFamily="34" charset="0"/>
                </a:endParaRPr>
              </a:p>
            </p:txBody>
          </p:sp>
        </p:grpSp>
        <p:sp>
          <p:nvSpPr>
            <p:cNvPr id="39" name="ZoneTexte 38">
              <a:extLst>
                <a:ext uri="{FF2B5EF4-FFF2-40B4-BE49-F238E27FC236}">
                  <a16:creationId xmlns:a16="http://schemas.microsoft.com/office/drawing/2014/main" id="{CD504DA8-6BC2-2402-3FA6-B9086E5BE686}"/>
                </a:ext>
              </a:extLst>
            </p:cNvPr>
            <p:cNvSpPr txBox="1"/>
            <p:nvPr/>
          </p:nvSpPr>
          <p:spPr>
            <a:xfrm>
              <a:off x="636896" y="2324861"/>
              <a:ext cx="750375" cy="307777"/>
            </a:xfrm>
            <a:prstGeom prst="rect">
              <a:avLst/>
            </a:prstGeom>
            <a:noFill/>
          </p:spPr>
          <p:txBody>
            <a:bodyPr wrap="square" rtlCol="0">
              <a:spAutoFit/>
            </a:bodyPr>
            <a:lstStyle/>
            <a:p>
              <a:r>
                <a:rPr lang="fr-FR" sz="1400" b="1" dirty="0">
                  <a:solidFill>
                    <a:schemeClr val="bg1"/>
                  </a:solidFill>
                  <a:latin typeface="Arial Black" panose="020B0A04020102020204" pitchFamily="34" charset="0"/>
                </a:rPr>
                <a:t>35 %</a:t>
              </a:r>
              <a:endParaRPr lang="fr-FR" b="1" dirty="0">
                <a:solidFill>
                  <a:schemeClr val="bg1"/>
                </a:solidFill>
                <a:latin typeface="Arial Black" panose="020B0A04020102020204" pitchFamily="34" charset="0"/>
              </a:endParaRPr>
            </a:p>
          </p:txBody>
        </p:sp>
      </p:grpSp>
      <p:sp>
        <p:nvSpPr>
          <p:cNvPr id="48" name="Espace réservé du contenu 1">
            <a:extLst>
              <a:ext uri="{FF2B5EF4-FFF2-40B4-BE49-F238E27FC236}">
                <a16:creationId xmlns:a16="http://schemas.microsoft.com/office/drawing/2014/main" id="{25688EFC-C1EE-9AA7-97A3-958A80212B35}"/>
              </a:ext>
            </a:extLst>
          </p:cNvPr>
          <p:cNvSpPr txBox="1">
            <a:spLocks/>
          </p:cNvSpPr>
          <p:nvPr/>
        </p:nvSpPr>
        <p:spPr>
          <a:xfrm>
            <a:off x="-7911" y="92662"/>
            <a:ext cx="3715816" cy="1133851"/>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a:t>5</a:t>
            </a:r>
            <a:r>
              <a:rPr lang="fr-FR" sz="1200" baseline="30000" dirty="0"/>
              <a:t>th</a:t>
            </a:r>
            <a:r>
              <a:rPr lang="fr-FR" sz="1200" dirty="0"/>
              <a:t> world </a:t>
            </a:r>
            <a:r>
              <a:rPr lang="fr-FR" sz="1200" dirty="0" err="1"/>
              <a:t>rank</a:t>
            </a:r>
            <a:r>
              <a:rPr lang="fr-FR" sz="1200" dirty="0"/>
              <a:t> in 2001-2003 </a:t>
            </a:r>
            <a:r>
              <a:rPr lang="fr-FR" sz="1200" dirty="0" err="1"/>
              <a:t>representing</a:t>
            </a:r>
            <a:r>
              <a:rPr lang="fr-FR" sz="1200" dirty="0"/>
              <a:t> </a:t>
            </a:r>
            <a:r>
              <a:rPr lang="fr-FR" sz="1200" dirty="0">
                <a:solidFill>
                  <a:srgbClr val="0C02DC"/>
                </a:solidFill>
              </a:rPr>
              <a:t>6.1%</a:t>
            </a:r>
          </a:p>
          <a:p>
            <a:r>
              <a:rPr lang="fr-FR" sz="1200" dirty="0"/>
              <a:t>10</a:t>
            </a:r>
            <a:r>
              <a:rPr lang="fr-FR" sz="1200" baseline="30000" dirty="0"/>
              <a:t>th</a:t>
            </a:r>
            <a:r>
              <a:rPr lang="fr-FR" sz="1200" dirty="0"/>
              <a:t> world </a:t>
            </a:r>
            <a:r>
              <a:rPr lang="fr-FR" sz="1200" dirty="0" err="1"/>
              <a:t>rank</a:t>
            </a:r>
            <a:r>
              <a:rPr lang="fr-FR" sz="1200" dirty="0"/>
              <a:t> in 2019-2021 </a:t>
            </a:r>
            <a:r>
              <a:rPr lang="fr-FR" sz="1200" dirty="0" err="1"/>
              <a:t>representing</a:t>
            </a:r>
            <a:r>
              <a:rPr lang="fr-FR" sz="1200" dirty="0"/>
              <a:t> </a:t>
            </a:r>
            <a:r>
              <a:rPr lang="fr-FR" sz="1200" dirty="0">
                <a:solidFill>
                  <a:srgbClr val="0C02DC"/>
                </a:solidFill>
              </a:rPr>
              <a:t>4.1%</a:t>
            </a:r>
          </a:p>
          <a:p>
            <a:r>
              <a:rPr lang="fr-FR" sz="1200" dirty="0" err="1"/>
              <a:t>Dramatic</a:t>
            </a:r>
            <a:r>
              <a:rPr lang="fr-FR" sz="1200" dirty="0"/>
              <a:t> </a:t>
            </a:r>
            <a:r>
              <a:rPr lang="fr-FR" sz="1200" dirty="0" err="1"/>
              <a:t>increase</a:t>
            </a:r>
            <a:r>
              <a:rPr lang="fr-FR" sz="1200" dirty="0"/>
              <a:t> of China</a:t>
            </a:r>
          </a:p>
          <a:p>
            <a:r>
              <a:rPr lang="fr-FR" sz="1200" dirty="0"/>
              <a:t>Strong progression of  </a:t>
            </a:r>
            <a:r>
              <a:rPr lang="fr-FR" sz="1200" dirty="0" err="1"/>
              <a:t>Australia</a:t>
            </a:r>
            <a:r>
              <a:rPr lang="fr-FR" sz="1200" dirty="0"/>
              <a:t> and Canada</a:t>
            </a:r>
          </a:p>
          <a:p>
            <a:r>
              <a:rPr lang="fr-FR" sz="1200" dirty="0"/>
              <a:t>In Europe, </a:t>
            </a:r>
            <a:r>
              <a:rPr lang="fr-FR" sz="1200" dirty="0" err="1"/>
              <a:t>strong</a:t>
            </a:r>
            <a:r>
              <a:rPr lang="fr-FR" sz="1200" dirty="0"/>
              <a:t> </a:t>
            </a:r>
            <a:r>
              <a:rPr lang="fr-FR" sz="1200" dirty="0" err="1"/>
              <a:t>increase</a:t>
            </a:r>
            <a:r>
              <a:rPr lang="fr-FR" sz="1200" dirty="0"/>
              <a:t> of Italia and Spain</a:t>
            </a:r>
          </a:p>
        </p:txBody>
      </p:sp>
    </p:spTree>
    <p:extLst>
      <p:ext uri="{BB962C8B-B14F-4D97-AF65-F5344CB8AC3E}">
        <p14:creationId xmlns:p14="http://schemas.microsoft.com/office/powerpoint/2010/main" val="29516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5657E655-3C0D-462E-AA48-F080A56AD28D}"/>
              </a:ext>
            </a:extLst>
          </p:cNvPr>
          <p:cNvSpPr>
            <a:spLocks noGrp="1" noChangeArrowheads="1"/>
          </p:cNvSpPr>
          <p:nvPr>
            <p:ph idx="1"/>
          </p:nvPr>
        </p:nvSpPr>
        <p:spPr>
          <a:xfrm>
            <a:off x="147471" y="915566"/>
            <a:ext cx="8849058" cy="4345756"/>
          </a:xfrm>
        </p:spPr>
        <p:txBody>
          <a:bodyPr rtlCol="0">
            <a:noAutofit/>
          </a:bodyPr>
          <a:lstStyle/>
          <a:p>
            <a:pPr marL="285750" indent="-285750" algn="just">
              <a:buFont typeface="Arial" panose="020B0604020202020204" pitchFamily="34" charset="0"/>
              <a:buChar char="•"/>
            </a:pPr>
            <a:r>
              <a:rPr lang="en-US" sz="1613" dirty="0">
                <a:ea typeface="Times New Roman" panose="02020603050405020304" pitchFamily="18" charset="0"/>
                <a:cs typeface="Calibri" panose="020F0502020204030204" pitchFamily="34" charset="0"/>
              </a:rPr>
              <a:t>Strong Reinvestment in Research funding</a:t>
            </a:r>
          </a:p>
          <a:p>
            <a:pPr marL="800100" lvl="1" indent="-285750" algn="just">
              <a:buFont typeface="Arial" panose="020B0604020202020204" pitchFamily="34" charset="0"/>
              <a:buChar char="•"/>
            </a:pPr>
            <a:r>
              <a:rPr lang="en-US" sz="1513" dirty="0">
                <a:solidFill>
                  <a:schemeClr val="tx1"/>
                </a:solidFill>
                <a:ea typeface="Times New Roman" panose="02020603050405020304" pitchFamily="18" charset="0"/>
                <a:cs typeface="Calibri" panose="020F0502020204030204" pitchFamily="34" charset="0"/>
              </a:rPr>
              <a:t>Improve salaries of searchers, </a:t>
            </a:r>
            <a:r>
              <a:rPr lang="en-US" sz="1613" dirty="0">
                <a:solidFill>
                  <a:schemeClr val="tx1"/>
                </a:solidFill>
                <a:ea typeface="Times New Roman" panose="02020603050405020304" pitchFamily="18" charset="0"/>
                <a:cs typeface="Calibri" panose="020F0502020204030204" pitchFamily="34" charset="0"/>
              </a:rPr>
              <a:t>offer new position for searchers with welcome package</a:t>
            </a:r>
          </a:p>
          <a:p>
            <a:pPr marL="800100" lvl="1" indent="-285750" algn="just">
              <a:buFont typeface="Arial" panose="020B0604020202020204" pitchFamily="34" charset="0"/>
              <a:buChar char="•"/>
            </a:pPr>
            <a:r>
              <a:rPr lang="en-US" sz="1613" dirty="0">
                <a:solidFill>
                  <a:schemeClr val="tx1"/>
                </a:solidFill>
                <a:ea typeface="Times New Roman" panose="02020603050405020304" pitchFamily="18" charset="0"/>
                <a:cs typeface="Calibri" panose="020F0502020204030204" pitchFamily="34" charset="0"/>
              </a:rPr>
              <a:t>Increase of funding of laboratories</a:t>
            </a:r>
          </a:p>
          <a:p>
            <a:pPr marL="800100" lvl="1" indent="-285750" algn="just">
              <a:buFont typeface="Arial" panose="020B0604020202020204" pitchFamily="34" charset="0"/>
              <a:buChar char="•"/>
            </a:pPr>
            <a:r>
              <a:rPr lang="en-US" sz="1613" dirty="0">
                <a:solidFill>
                  <a:schemeClr val="tx1"/>
                </a:solidFill>
                <a:ea typeface="Times New Roman" panose="02020603050405020304" pitchFamily="18" charset="0"/>
                <a:cs typeface="Calibri" panose="020F0502020204030204" pitchFamily="34" charset="0"/>
              </a:rPr>
              <a:t>Develop new job research ( Biogenetic, Bioinformatic, Artificial intelligence, …)</a:t>
            </a:r>
          </a:p>
          <a:p>
            <a:pPr marL="285750" indent="-285750" algn="just">
              <a:buFont typeface="Arial" panose="020B0604020202020204" pitchFamily="34" charset="0"/>
              <a:buChar char="•"/>
            </a:pPr>
            <a:r>
              <a:rPr lang="en-US" sz="1713" dirty="0">
                <a:ea typeface="Times New Roman" panose="02020603050405020304" pitchFamily="18" charset="0"/>
                <a:cs typeface="Calibri" panose="020F0502020204030204" pitchFamily="34" charset="0"/>
              </a:rPr>
              <a:t>Attract physicians in research labs</a:t>
            </a:r>
          </a:p>
          <a:p>
            <a:pPr marL="285750" indent="-285750" algn="just">
              <a:buFont typeface="Arial" panose="020B0604020202020204" pitchFamily="34" charset="0"/>
              <a:buChar char="•"/>
            </a:pPr>
            <a:r>
              <a:rPr lang="en-US" sz="1613" dirty="0">
                <a:ea typeface="Times New Roman" panose="02020603050405020304" pitchFamily="18" charset="0"/>
                <a:cs typeface="Calibri" panose="020F0502020204030204" pitchFamily="34" charset="0"/>
              </a:rPr>
              <a:t>Better local coordination between Universities, </a:t>
            </a:r>
            <a:r>
              <a:rPr lang="en-US" sz="1613" dirty="0" err="1">
                <a:ea typeface="Times New Roman" panose="02020603050405020304" pitchFamily="18" charset="0"/>
                <a:cs typeface="Calibri" panose="020F0502020204030204" pitchFamily="34" charset="0"/>
              </a:rPr>
              <a:t>Inserm</a:t>
            </a:r>
            <a:r>
              <a:rPr lang="en-US" sz="1613" dirty="0">
                <a:ea typeface="Times New Roman" panose="02020603050405020304" pitchFamily="18" charset="0"/>
                <a:cs typeface="Calibri" panose="020F0502020204030204" pitchFamily="34" charset="0"/>
              </a:rPr>
              <a:t> and Hospitals.</a:t>
            </a:r>
          </a:p>
          <a:p>
            <a:pPr marL="285750" indent="-285750" algn="just">
              <a:buFont typeface="Arial" panose="020B0604020202020204" pitchFamily="34" charset="0"/>
              <a:buChar char="•"/>
            </a:pPr>
            <a:r>
              <a:rPr lang="en-US" sz="1613" dirty="0">
                <a:ea typeface="Times New Roman" panose="02020603050405020304" pitchFamily="18" charset="0"/>
                <a:cs typeface="Calibri" panose="020F0502020204030204" pitchFamily="34" charset="0"/>
              </a:rPr>
              <a:t>Development of National Programs of Research leaded by </a:t>
            </a:r>
            <a:r>
              <a:rPr lang="en-US" sz="1613" dirty="0" err="1">
                <a:ea typeface="Times New Roman" panose="02020603050405020304" pitchFamily="18" charset="0"/>
                <a:cs typeface="Calibri" panose="020F0502020204030204" pitchFamily="34" charset="0"/>
              </a:rPr>
              <a:t>Inserm</a:t>
            </a:r>
            <a:endParaRPr lang="en-US" sz="1613" dirty="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613" dirty="0">
                <a:ea typeface="Times New Roman" panose="02020603050405020304" pitchFamily="18" charset="0"/>
                <a:cs typeface="Calibri" panose="020F0502020204030204" pitchFamily="34" charset="0"/>
              </a:rPr>
              <a:t>Develop </a:t>
            </a:r>
            <a:r>
              <a:rPr lang="en-US" sz="1613" dirty="0" err="1">
                <a:ea typeface="Times New Roman" panose="02020603050405020304" pitchFamily="18" charset="0"/>
                <a:cs typeface="Calibri" panose="020F0502020204030204" pitchFamily="34" charset="0"/>
              </a:rPr>
              <a:t>transdiciplinary</a:t>
            </a:r>
            <a:r>
              <a:rPr lang="en-US" sz="1613" dirty="0">
                <a:ea typeface="Times New Roman" panose="02020603050405020304" pitchFamily="18" charset="0"/>
                <a:cs typeface="Calibri" panose="020F0502020204030204" pitchFamily="34" charset="0"/>
              </a:rPr>
              <a:t> research</a:t>
            </a:r>
          </a:p>
          <a:p>
            <a:pPr marL="285750" indent="-285750" algn="just">
              <a:buFont typeface="Arial" panose="020B0604020202020204" pitchFamily="34" charset="0"/>
              <a:buChar char="•"/>
            </a:pPr>
            <a:r>
              <a:rPr lang="en-US" sz="1613" dirty="0">
                <a:ea typeface="Times New Roman" panose="02020603050405020304" pitchFamily="18" charset="0"/>
                <a:cs typeface="Calibri" panose="020F0502020204030204" pitchFamily="34" charset="0"/>
              </a:rPr>
              <a:t>Improve and simplify the </a:t>
            </a:r>
            <a:r>
              <a:rPr lang="en-US" sz="1613" dirty="0" err="1">
                <a:ea typeface="Times New Roman" panose="02020603050405020304" pitchFamily="18" charset="0"/>
                <a:cs typeface="Calibri" panose="020F0502020204030204" pitchFamily="34" charset="0"/>
              </a:rPr>
              <a:t>organisation</a:t>
            </a:r>
            <a:r>
              <a:rPr lang="en-US" sz="1613" dirty="0">
                <a:ea typeface="Times New Roman" panose="02020603050405020304" pitchFamily="18" charset="0"/>
                <a:cs typeface="Calibri" panose="020F0502020204030204" pitchFamily="34" charset="0"/>
              </a:rPr>
              <a:t> of Big data </a:t>
            </a:r>
            <a:r>
              <a:rPr lang="en-US" sz="1613" dirty="0" err="1">
                <a:ea typeface="Times New Roman" panose="02020603050405020304" pitchFamily="18" charset="0"/>
                <a:cs typeface="Calibri" panose="020F0502020204030204" pitchFamily="34" charset="0"/>
              </a:rPr>
              <a:t>ressources</a:t>
            </a:r>
            <a:r>
              <a:rPr lang="en-US" sz="1613" dirty="0">
                <a:ea typeface="Times New Roman" panose="02020603050405020304" pitchFamily="18" charset="0"/>
                <a:cs typeface="Calibri" panose="020F0502020204030204" pitchFamily="34" charset="0"/>
              </a:rPr>
              <a:t> and use</a:t>
            </a:r>
          </a:p>
          <a:p>
            <a:pPr marL="285750" indent="-285750" algn="just">
              <a:buFont typeface="Arial" panose="020B0604020202020204" pitchFamily="34" charset="0"/>
              <a:buChar char="•"/>
            </a:pPr>
            <a:r>
              <a:rPr lang="en-US" sz="1613" dirty="0">
                <a:ea typeface="Times New Roman" panose="02020603050405020304" pitchFamily="18" charset="0"/>
                <a:cs typeface="Calibri" panose="020F0502020204030204" pitchFamily="34" charset="0"/>
              </a:rPr>
              <a:t>Reinforce the </a:t>
            </a:r>
            <a:r>
              <a:rPr lang="en-US" sz="1613" dirty="0" err="1">
                <a:ea typeface="Times New Roman" panose="02020603050405020304" pitchFamily="18" charset="0"/>
                <a:cs typeface="Calibri" panose="020F0502020204030204" pitchFamily="34" charset="0"/>
              </a:rPr>
              <a:t>organisation</a:t>
            </a:r>
            <a:r>
              <a:rPr lang="en-US" sz="1613" dirty="0">
                <a:ea typeface="Times New Roman" panose="02020603050405020304" pitchFamily="18" charset="0"/>
                <a:cs typeface="Calibri" panose="020F0502020204030204" pitchFamily="34" charset="0"/>
              </a:rPr>
              <a:t> of Biobanks</a:t>
            </a:r>
          </a:p>
          <a:p>
            <a:pPr marL="285750" indent="-285750" algn="just">
              <a:buFont typeface="Arial" panose="020B0604020202020204" pitchFamily="34" charset="0"/>
              <a:buChar char="•"/>
            </a:pPr>
            <a:r>
              <a:rPr lang="en-US" sz="1613" dirty="0">
                <a:latin typeface="CLZAOC+TrebuchetMS"/>
                <a:ea typeface="Times New Roman" panose="02020603050405020304" pitchFamily="18" charset="0"/>
                <a:cs typeface="Calibri" panose="020F0502020204030204" pitchFamily="34" charset="0"/>
              </a:rPr>
              <a:t>Improve the </a:t>
            </a:r>
            <a:r>
              <a:rPr lang="en-US" sz="1613" dirty="0" err="1">
                <a:latin typeface="CLZAOC+TrebuchetMS"/>
                <a:ea typeface="Times New Roman" panose="02020603050405020304" pitchFamily="18" charset="0"/>
                <a:cs typeface="Calibri" panose="020F0502020204030204" pitchFamily="34" charset="0"/>
              </a:rPr>
              <a:t>organisation</a:t>
            </a:r>
            <a:r>
              <a:rPr lang="en-US" sz="1613" dirty="0">
                <a:latin typeface="CLZAOC+TrebuchetMS"/>
                <a:ea typeface="Times New Roman" panose="02020603050405020304" pitchFamily="18" charset="0"/>
                <a:cs typeface="Calibri" panose="020F0502020204030204" pitchFamily="34" charset="0"/>
              </a:rPr>
              <a:t> and </a:t>
            </a:r>
            <a:r>
              <a:rPr lang="en-US" sz="1613" dirty="0" err="1">
                <a:latin typeface="CLZAOC+TrebuchetMS"/>
                <a:ea typeface="Times New Roman" panose="02020603050405020304" pitchFamily="18" charset="0"/>
                <a:cs typeface="Calibri" panose="020F0502020204030204" pitchFamily="34" charset="0"/>
              </a:rPr>
              <a:t>feasibiity</a:t>
            </a:r>
            <a:r>
              <a:rPr lang="en-US" sz="1613" dirty="0">
                <a:latin typeface="CLZAOC+TrebuchetMS"/>
                <a:ea typeface="Times New Roman" panose="02020603050405020304" pitchFamily="18" charset="0"/>
                <a:cs typeface="Calibri" panose="020F0502020204030204" pitchFamily="34" charset="0"/>
              </a:rPr>
              <a:t> of academic clinical trials</a:t>
            </a:r>
          </a:p>
          <a:p>
            <a:pPr marL="285750" indent="-285750" algn="just">
              <a:buFont typeface="Arial" panose="020B0604020202020204" pitchFamily="34" charset="0"/>
              <a:buChar char="•"/>
            </a:pPr>
            <a:r>
              <a:rPr lang="en-US" sz="1613" dirty="0">
                <a:latin typeface="CLZAOC+TrebuchetMS"/>
                <a:ea typeface="Times New Roman" panose="02020603050405020304" pitchFamily="18" charset="0"/>
                <a:cs typeface="Calibri" panose="020F0502020204030204" pitchFamily="34" charset="0"/>
              </a:rPr>
              <a:t>Improve translational research and </a:t>
            </a:r>
            <a:r>
              <a:rPr lang="en-US" sz="1613" dirty="0" err="1">
                <a:latin typeface="CLZAOC+TrebuchetMS"/>
                <a:ea typeface="Times New Roman" panose="02020603050405020304" pitchFamily="18" charset="0"/>
                <a:cs typeface="Calibri" panose="020F0502020204030204" pitchFamily="34" charset="0"/>
              </a:rPr>
              <a:t>valorisation</a:t>
            </a:r>
            <a:r>
              <a:rPr lang="en-US" sz="1613" dirty="0">
                <a:latin typeface="CLZAOC+TrebuchetMS"/>
                <a:ea typeface="Times New Roman" panose="02020603050405020304" pitchFamily="18" charset="0"/>
                <a:cs typeface="Calibri" panose="020F0502020204030204" pitchFamily="34" charset="0"/>
              </a:rPr>
              <a:t> of research</a:t>
            </a:r>
          </a:p>
          <a:p>
            <a:pPr marL="285750" indent="-285750" algn="just">
              <a:buFont typeface="Arial" panose="020B0604020202020204" pitchFamily="34" charset="0"/>
              <a:buChar char="•"/>
            </a:pPr>
            <a:r>
              <a:rPr lang="en-US" sz="1613" dirty="0">
                <a:latin typeface="CLZAOC+TrebuchetMS"/>
                <a:ea typeface="Times New Roman" panose="02020603050405020304" pitchFamily="18" charset="0"/>
                <a:cs typeface="Calibri" panose="020F0502020204030204" pitchFamily="34" charset="0"/>
              </a:rPr>
              <a:t>Improve the access to European funding</a:t>
            </a:r>
          </a:p>
          <a:p>
            <a:pPr algn="just"/>
            <a:endParaRPr lang="en-US" sz="1613" dirty="0">
              <a:ea typeface="Times New Roman" panose="02020603050405020304" pitchFamily="18" charset="0"/>
              <a:cs typeface="Calibri" panose="020F0502020204030204" pitchFamily="34" charset="0"/>
            </a:endParaRPr>
          </a:p>
        </p:txBody>
      </p:sp>
      <p:sp>
        <p:nvSpPr>
          <p:cNvPr id="27652" name="Text Box 4"/>
          <p:cNvSpPr txBox="1">
            <a:spLocks noChangeArrowheads="1"/>
          </p:cNvSpPr>
          <p:nvPr/>
        </p:nvSpPr>
        <p:spPr bwMode="auto">
          <a:xfrm>
            <a:off x="1428751" y="4800600"/>
            <a:ext cx="18473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sz="900">
              <a:latin typeface="Tahoma" panose="020B0604030504040204" pitchFamily="34" charset="0"/>
            </a:endParaRPr>
          </a:p>
        </p:txBody>
      </p:sp>
      <p:sp>
        <p:nvSpPr>
          <p:cNvPr id="2" name="Titre 1"/>
          <p:cNvSpPr>
            <a:spLocks noGrp="1"/>
          </p:cNvSpPr>
          <p:nvPr>
            <p:ph type="title"/>
          </p:nvPr>
        </p:nvSpPr>
        <p:spPr>
          <a:xfrm>
            <a:off x="0" y="155479"/>
            <a:ext cx="9144000" cy="530197"/>
          </a:xfrm>
          <a:noFill/>
        </p:spPr>
        <p:txBody>
          <a:bodyPr/>
          <a:lstStyle/>
          <a:p>
            <a:pPr algn="ctr"/>
            <a:r>
              <a:rPr lang="fr-FR" altLang="fr-FR" sz="3200" dirty="0" err="1">
                <a:solidFill>
                  <a:srgbClr val="004580"/>
                </a:solidFill>
              </a:rPr>
              <a:t>Reinforce</a:t>
            </a:r>
            <a:r>
              <a:rPr lang="fr-FR" altLang="fr-FR" sz="3200" dirty="0">
                <a:solidFill>
                  <a:srgbClr val="004580"/>
                </a:solidFill>
              </a:rPr>
              <a:t> </a:t>
            </a:r>
            <a:r>
              <a:rPr lang="en-US" altLang="fr-FR" sz="3200" dirty="0">
                <a:solidFill>
                  <a:srgbClr val="004580"/>
                </a:solidFill>
              </a:rPr>
              <a:t>Medical</a:t>
            </a:r>
            <a:r>
              <a:rPr lang="fr-FR" altLang="fr-FR" sz="3200" dirty="0">
                <a:solidFill>
                  <a:srgbClr val="004580"/>
                </a:solidFill>
              </a:rPr>
              <a:t> </a:t>
            </a:r>
            <a:r>
              <a:rPr lang="fr-FR" altLang="fr-FR" sz="3200" dirty="0" err="1">
                <a:solidFill>
                  <a:srgbClr val="004580"/>
                </a:solidFill>
              </a:rPr>
              <a:t>Research</a:t>
            </a:r>
            <a:r>
              <a:rPr lang="fr-FR" altLang="fr-FR" sz="3200" dirty="0">
                <a:solidFill>
                  <a:srgbClr val="004580"/>
                </a:solidFill>
              </a:rPr>
              <a:t> in France</a:t>
            </a:r>
            <a:br>
              <a:rPr lang="fr-FR" altLang="fr-FR" sz="3200" dirty="0">
                <a:solidFill>
                  <a:srgbClr val="004580"/>
                </a:solidFill>
              </a:rPr>
            </a:br>
            <a:r>
              <a:rPr lang="fr-FR" altLang="fr-FR" sz="3200" dirty="0">
                <a:solidFill>
                  <a:srgbClr val="004580"/>
                </a:solidFill>
              </a:rPr>
              <a:t>Roadmap for the future  </a:t>
            </a:r>
            <a:endParaRPr lang="fr-FR" sz="3200" dirty="0">
              <a:solidFill>
                <a:srgbClr val="004580"/>
              </a:solidFill>
            </a:endParaRPr>
          </a:p>
        </p:txBody>
      </p:sp>
    </p:spTree>
    <p:extLst>
      <p:ext uri="{BB962C8B-B14F-4D97-AF65-F5344CB8AC3E}">
        <p14:creationId xmlns:p14="http://schemas.microsoft.com/office/powerpoint/2010/main" val="426980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63588" y="533127"/>
            <a:ext cx="7416824" cy="1102519"/>
          </a:xfrm>
        </p:spPr>
        <p:txBody>
          <a:bodyPr/>
          <a:lstStyle/>
          <a:p>
            <a:r>
              <a:rPr lang="en-US" sz="4000" b="1" dirty="0">
                <a:solidFill>
                  <a:srgbClr val="1F497D"/>
                </a:solidFill>
              </a:rPr>
              <a:t>Hepatitis B : Optimal management </a:t>
            </a:r>
            <a:endParaRPr lang="en-US" sz="3200" b="1" dirty="0">
              <a:solidFill>
                <a:srgbClr val="1F497D"/>
              </a:solidFill>
            </a:endParaRPr>
          </a:p>
        </p:txBody>
      </p:sp>
      <p:pic>
        <p:nvPicPr>
          <p:cNvPr id="10" name="Image 9">
            <a:extLst>
              <a:ext uri="{FF2B5EF4-FFF2-40B4-BE49-F238E27FC236}">
                <a16:creationId xmlns:a16="http://schemas.microsoft.com/office/drawing/2014/main" id="{D6147EE8-4F31-F63F-5ACE-2168E53B5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280" y="411510"/>
            <a:ext cx="1275140" cy="1506984"/>
          </a:xfrm>
          <a:prstGeom prst="rect">
            <a:avLst/>
          </a:prstGeom>
        </p:spPr>
      </p:pic>
      <p:pic>
        <p:nvPicPr>
          <p:cNvPr id="14" name="Image 13">
            <a:extLst>
              <a:ext uri="{FF2B5EF4-FFF2-40B4-BE49-F238E27FC236}">
                <a16:creationId xmlns:a16="http://schemas.microsoft.com/office/drawing/2014/main" id="{049AE5FC-5E59-E7F7-14F9-CCCD6A2FD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61294"/>
            <a:ext cx="1580560" cy="1564754"/>
          </a:xfrm>
          <a:prstGeom prst="rect">
            <a:avLst/>
          </a:prstGeom>
        </p:spPr>
      </p:pic>
      <p:pic>
        <p:nvPicPr>
          <p:cNvPr id="17" name="Image 16">
            <a:extLst>
              <a:ext uri="{FF2B5EF4-FFF2-40B4-BE49-F238E27FC236}">
                <a16:creationId xmlns:a16="http://schemas.microsoft.com/office/drawing/2014/main" id="{C8BAFC9C-EFE3-9E0A-E525-55CB06793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2375409"/>
            <a:ext cx="1580560" cy="2385751"/>
          </a:xfrm>
          <a:prstGeom prst="rect">
            <a:avLst/>
          </a:prstGeom>
        </p:spPr>
      </p:pic>
      <p:pic>
        <p:nvPicPr>
          <p:cNvPr id="19" name="Image 18">
            <a:extLst>
              <a:ext uri="{FF2B5EF4-FFF2-40B4-BE49-F238E27FC236}">
                <a16:creationId xmlns:a16="http://schemas.microsoft.com/office/drawing/2014/main" id="{18DDE05A-655E-628B-5622-8B0D9D5827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44" y="2211710"/>
            <a:ext cx="1836975" cy="1836975"/>
          </a:xfrm>
          <a:prstGeom prst="rect">
            <a:avLst/>
          </a:prstGeom>
        </p:spPr>
      </p:pic>
      <p:pic>
        <p:nvPicPr>
          <p:cNvPr id="21" name="Image 20">
            <a:extLst>
              <a:ext uri="{FF2B5EF4-FFF2-40B4-BE49-F238E27FC236}">
                <a16:creationId xmlns:a16="http://schemas.microsoft.com/office/drawing/2014/main" id="{D7BB9DE7-8277-AB31-9198-A36AE721DE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1973" y="2211710"/>
            <a:ext cx="1224650" cy="1836975"/>
          </a:xfrm>
          <a:prstGeom prst="rect">
            <a:avLst/>
          </a:prstGeom>
        </p:spPr>
      </p:pic>
      <p:pic>
        <p:nvPicPr>
          <p:cNvPr id="23" name="Image 22">
            <a:extLst>
              <a:ext uri="{FF2B5EF4-FFF2-40B4-BE49-F238E27FC236}">
                <a16:creationId xmlns:a16="http://schemas.microsoft.com/office/drawing/2014/main" id="{C927B48D-59FF-832A-97A3-F64F83C94B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0304" y="2211709"/>
            <a:ext cx="1336729" cy="1836976"/>
          </a:xfrm>
          <a:prstGeom prst="rect">
            <a:avLst/>
          </a:prstGeom>
        </p:spPr>
      </p:pic>
      <p:pic>
        <p:nvPicPr>
          <p:cNvPr id="25" name="Image 24">
            <a:extLst>
              <a:ext uri="{FF2B5EF4-FFF2-40B4-BE49-F238E27FC236}">
                <a16:creationId xmlns:a16="http://schemas.microsoft.com/office/drawing/2014/main" id="{8440B071-A315-B3A3-0204-2B61718ECE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2208" y="2571750"/>
            <a:ext cx="1678512" cy="2232248"/>
          </a:xfrm>
          <a:prstGeom prst="rect">
            <a:avLst/>
          </a:prstGeom>
        </p:spPr>
      </p:pic>
    </p:spTree>
    <p:extLst>
      <p:ext uri="{BB962C8B-B14F-4D97-AF65-F5344CB8AC3E}">
        <p14:creationId xmlns:p14="http://schemas.microsoft.com/office/powerpoint/2010/main" val="270624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Gerade Verbindung mit Pfeil 42"/>
          <p:cNvCxnSpPr/>
          <p:nvPr/>
        </p:nvCxnSpPr>
        <p:spPr>
          <a:xfrm>
            <a:off x="3130153" y="2157413"/>
            <a:ext cx="270272" cy="1191"/>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p:nvPr/>
        </p:nvCxnSpPr>
        <p:spPr>
          <a:xfrm>
            <a:off x="4727972" y="2163367"/>
            <a:ext cx="270272" cy="1190"/>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p:nvCxnSpPr>
        <p:spPr>
          <a:xfrm>
            <a:off x="6517483" y="2157413"/>
            <a:ext cx="270272" cy="1191"/>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4437" name="Picture 3" descr="Histo normale Leber"/>
          <p:cNvPicPr>
            <a:picLocks noChangeAspect="1" noChangeArrowheads="1"/>
          </p:cNvPicPr>
          <p:nvPr/>
        </p:nvPicPr>
        <p:blipFill>
          <a:blip r:embed="rId3" cstate="print"/>
          <a:srcRect/>
          <a:stretch>
            <a:fillRect/>
          </a:stretch>
        </p:blipFill>
        <p:spPr bwMode="auto">
          <a:xfrm>
            <a:off x="1774031" y="1701405"/>
            <a:ext cx="1409700" cy="983456"/>
          </a:xfrm>
          <a:prstGeom prst="rect">
            <a:avLst/>
          </a:prstGeom>
          <a:noFill/>
          <a:ln w="9525">
            <a:noFill/>
            <a:miter lim="800000"/>
            <a:headEnd/>
            <a:tailEnd/>
          </a:ln>
        </p:spPr>
      </p:pic>
      <p:pic>
        <p:nvPicPr>
          <p:cNvPr id="274438" name="Picture 4" descr="Histo Zirrhose"/>
          <p:cNvPicPr>
            <a:picLocks noChangeAspect="1" noChangeArrowheads="1"/>
          </p:cNvPicPr>
          <p:nvPr/>
        </p:nvPicPr>
        <p:blipFill>
          <a:blip r:embed="rId4" cstate="print"/>
          <a:srcRect/>
          <a:stretch>
            <a:fillRect/>
          </a:stretch>
        </p:blipFill>
        <p:spPr bwMode="auto">
          <a:xfrm>
            <a:off x="6085286" y="1671637"/>
            <a:ext cx="1354931" cy="985838"/>
          </a:xfrm>
          <a:prstGeom prst="rect">
            <a:avLst/>
          </a:prstGeom>
          <a:noFill/>
          <a:ln w="9525">
            <a:noFill/>
            <a:miter lim="800000"/>
            <a:headEnd/>
            <a:tailEnd/>
          </a:ln>
        </p:spPr>
      </p:pic>
      <p:sp>
        <p:nvSpPr>
          <p:cNvPr id="274439" name="Rectangle 5"/>
          <p:cNvSpPr>
            <a:spLocks noChangeArrowheads="1"/>
          </p:cNvSpPr>
          <p:nvPr/>
        </p:nvSpPr>
        <p:spPr bwMode="auto">
          <a:xfrm>
            <a:off x="1257895" y="353966"/>
            <a:ext cx="6502004" cy="750094"/>
          </a:xfrm>
          <a:prstGeom prst="rect">
            <a:avLst/>
          </a:prstGeom>
          <a:noFill/>
          <a:ln w="9525">
            <a:noFill/>
            <a:miter lim="800000"/>
            <a:headEnd/>
            <a:tailEnd/>
          </a:ln>
        </p:spPr>
        <p:txBody>
          <a:bodyPr lIns="69056" tIns="34529" rIns="69056" bIns="34529" anchor="ctr"/>
          <a:lstStyle/>
          <a:p>
            <a:pPr algn="ctr" defTabSz="685800" fontAlgn="auto">
              <a:spcBef>
                <a:spcPts val="0"/>
              </a:spcBef>
              <a:spcAft>
                <a:spcPts val="0"/>
              </a:spcAft>
              <a:defRPr/>
            </a:pPr>
            <a:r>
              <a:rPr lang="de-DE" altLang="de-DE" sz="3000" b="1" dirty="0">
                <a:solidFill>
                  <a:srgbClr val="002060"/>
                </a:solidFill>
                <a:latin typeface="Calibri" pitchFamily="34" charset="0"/>
                <a:ea typeface="+mn-ea"/>
                <a:cs typeface="+mn-cs"/>
              </a:rPr>
              <a:t>The HBV </a:t>
            </a:r>
            <a:r>
              <a:rPr lang="de-DE" altLang="de-DE" sz="3000" b="1" dirty="0" err="1">
                <a:solidFill>
                  <a:srgbClr val="002060"/>
                </a:solidFill>
                <a:latin typeface="Calibri" pitchFamily="34" charset="0"/>
                <a:ea typeface="+mn-ea"/>
                <a:cs typeface="+mn-cs"/>
              </a:rPr>
              <a:t>journey</a:t>
            </a:r>
            <a:endParaRPr lang="de-DE" altLang="de-DE" sz="3000" b="1" dirty="0">
              <a:solidFill>
                <a:srgbClr val="002060"/>
              </a:solidFill>
              <a:latin typeface="Calibri" pitchFamily="34" charset="0"/>
              <a:ea typeface="+mn-ea"/>
              <a:cs typeface="+mn-cs"/>
            </a:endParaRPr>
          </a:p>
        </p:txBody>
      </p:sp>
      <p:sp>
        <p:nvSpPr>
          <p:cNvPr id="274440" name="Text Box 19"/>
          <p:cNvSpPr txBox="1">
            <a:spLocks noChangeArrowheads="1"/>
          </p:cNvSpPr>
          <p:nvPr/>
        </p:nvSpPr>
        <p:spPr bwMode="auto">
          <a:xfrm>
            <a:off x="1764508" y="1440656"/>
            <a:ext cx="1403747" cy="253916"/>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002060"/>
                </a:solidFill>
                <a:latin typeface="Calibri" pitchFamily="34" charset="0"/>
                <a:ea typeface="+mn-ea"/>
                <a:cs typeface="+mn-cs"/>
              </a:rPr>
              <a:t>normal liver</a:t>
            </a:r>
          </a:p>
        </p:txBody>
      </p:sp>
      <p:sp>
        <p:nvSpPr>
          <p:cNvPr id="274441" name="Text Box 20"/>
          <p:cNvSpPr txBox="1">
            <a:spLocks noChangeArrowheads="1"/>
          </p:cNvSpPr>
          <p:nvPr/>
        </p:nvSpPr>
        <p:spPr bwMode="auto">
          <a:xfrm>
            <a:off x="6084095" y="1401366"/>
            <a:ext cx="1350169" cy="253916"/>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002060"/>
                </a:solidFill>
                <a:latin typeface="Calibri" pitchFamily="34" charset="0"/>
                <a:ea typeface="+mn-ea"/>
                <a:cs typeface="+mn-cs"/>
              </a:rPr>
              <a:t>Cirrhosis</a:t>
            </a:r>
          </a:p>
        </p:txBody>
      </p:sp>
      <p:sp>
        <p:nvSpPr>
          <p:cNvPr id="274442" name="Text Box 17"/>
          <p:cNvSpPr txBox="1">
            <a:spLocks noChangeArrowheads="1"/>
          </p:cNvSpPr>
          <p:nvPr/>
        </p:nvSpPr>
        <p:spPr bwMode="auto">
          <a:xfrm>
            <a:off x="3221832" y="1650206"/>
            <a:ext cx="2808685" cy="415498"/>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002060"/>
                </a:solidFill>
                <a:latin typeface="Calibri" pitchFamily="34" charset="0"/>
                <a:ea typeface="+mn-ea"/>
                <a:cs typeface="+mn-cs"/>
              </a:rPr>
              <a:t>Disease progression predictable by fibrosis measurement over time</a:t>
            </a:r>
          </a:p>
        </p:txBody>
      </p:sp>
      <p:sp>
        <p:nvSpPr>
          <p:cNvPr id="274443" name="Text Box 20"/>
          <p:cNvSpPr txBox="1">
            <a:spLocks noChangeArrowheads="1"/>
          </p:cNvSpPr>
          <p:nvPr/>
        </p:nvSpPr>
        <p:spPr bwMode="auto">
          <a:xfrm>
            <a:off x="2358629" y="1121570"/>
            <a:ext cx="4427934" cy="323165"/>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500" b="1">
                <a:solidFill>
                  <a:srgbClr val="002060"/>
                </a:solidFill>
                <a:latin typeface="Calibri" pitchFamily="34" charset="0"/>
                <a:ea typeface="+mn-ea"/>
                <a:cs typeface="+mn-cs"/>
              </a:rPr>
              <a:t>HBV infection = A fibrotic liver disease</a:t>
            </a:r>
          </a:p>
        </p:txBody>
      </p:sp>
      <p:sp>
        <p:nvSpPr>
          <p:cNvPr id="274444" name="AutoShape 12"/>
          <p:cNvSpPr>
            <a:spLocks noChangeArrowheads="1"/>
          </p:cNvSpPr>
          <p:nvPr/>
        </p:nvSpPr>
        <p:spPr bwMode="auto">
          <a:xfrm>
            <a:off x="1794272" y="2800350"/>
            <a:ext cx="5724525" cy="419100"/>
          </a:xfrm>
          <a:prstGeom prst="rightArrow">
            <a:avLst>
              <a:gd name="adj1" fmla="val 50000"/>
              <a:gd name="adj2" fmla="val 341477"/>
            </a:avLst>
          </a:prstGeom>
          <a:solidFill>
            <a:schemeClr val="accent1"/>
          </a:solidFill>
          <a:ln w="9525">
            <a:solidFill>
              <a:schemeClr val="hlink"/>
            </a:solidFill>
            <a:miter lim="800000"/>
            <a:headEnd/>
            <a:tailEnd/>
          </a:ln>
        </p:spPr>
        <p:txBody>
          <a:bodyPr wrap="none" anchor="ctr"/>
          <a:lstStyle/>
          <a:p>
            <a:pPr defTabSz="685800" fontAlgn="auto">
              <a:spcBef>
                <a:spcPts val="0"/>
              </a:spcBef>
              <a:spcAft>
                <a:spcPts val="0"/>
              </a:spcAft>
              <a:defRPr/>
            </a:pPr>
            <a:endParaRPr lang="de-DE" altLang="de-DE" sz="1350">
              <a:solidFill>
                <a:srgbClr val="000000"/>
              </a:solidFill>
              <a:latin typeface="Arial"/>
              <a:ea typeface="+mn-ea"/>
              <a:cs typeface="+mn-cs"/>
            </a:endParaRPr>
          </a:p>
        </p:txBody>
      </p:sp>
      <p:sp>
        <p:nvSpPr>
          <p:cNvPr id="274445" name="Text Box 11"/>
          <p:cNvSpPr txBox="1">
            <a:spLocks noChangeArrowheads="1"/>
          </p:cNvSpPr>
          <p:nvPr/>
        </p:nvSpPr>
        <p:spPr bwMode="auto">
          <a:xfrm>
            <a:off x="1639492" y="2896791"/>
            <a:ext cx="2177653" cy="253916"/>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002060"/>
                </a:solidFill>
                <a:latin typeface="Calibri" pitchFamily="34" charset="0"/>
                <a:ea typeface="+mn-ea"/>
                <a:cs typeface="+mn-cs"/>
              </a:rPr>
              <a:t>Time bar for treatment initiation</a:t>
            </a:r>
          </a:p>
        </p:txBody>
      </p:sp>
      <p:cxnSp>
        <p:nvCxnSpPr>
          <p:cNvPr id="2" name="Gerade Verbindung mit Pfeil 43"/>
          <p:cNvCxnSpPr/>
          <p:nvPr/>
        </p:nvCxnSpPr>
        <p:spPr>
          <a:xfrm>
            <a:off x="3902870" y="2158605"/>
            <a:ext cx="270272" cy="1190"/>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 name="Gerade Verbindung mit Pfeil 43"/>
          <p:cNvCxnSpPr/>
          <p:nvPr/>
        </p:nvCxnSpPr>
        <p:spPr>
          <a:xfrm>
            <a:off x="5706666" y="2164556"/>
            <a:ext cx="270272" cy="1191"/>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4448" name="Text Box 11"/>
          <p:cNvSpPr txBox="1">
            <a:spLocks noChangeArrowheads="1"/>
          </p:cNvSpPr>
          <p:nvPr/>
        </p:nvSpPr>
        <p:spPr bwMode="auto">
          <a:xfrm>
            <a:off x="3257550" y="2014538"/>
            <a:ext cx="809625" cy="300082"/>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350" b="1">
                <a:solidFill>
                  <a:srgbClr val="002060"/>
                </a:solidFill>
                <a:latin typeface="Calibri" pitchFamily="34" charset="0"/>
                <a:ea typeface="+mn-ea"/>
                <a:cs typeface="+mn-cs"/>
              </a:rPr>
              <a:t>F1</a:t>
            </a:r>
          </a:p>
        </p:txBody>
      </p:sp>
      <p:sp>
        <p:nvSpPr>
          <p:cNvPr id="274449" name="Text Box 11"/>
          <p:cNvSpPr txBox="1">
            <a:spLocks noChangeArrowheads="1"/>
          </p:cNvSpPr>
          <p:nvPr/>
        </p:nvSpPr>
        <p:spPr bwMode="auto">
          <a:xfrm>
            <a:off x="4065985" y="2014538"/>
            <a:ext cx="809625" cy="300082"/>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350" b="1">
                <a:solidFill>
                  <a:srgbClr val="002060"/>
                </a:solidFill>
                <a:latin typeface="Calibri" pitchFamily="34" charset="0"/>
                <a:ea typeface="+mn-ea"/>
                <a:cs typeface="+mn-cs"/>
              </a:rPr>
              <a:t>F2</a:t>
            </a:r>
          </a:p>
        </p:txBody>
      </p:sp>
      <p:sp>
        <p:nvSpPr>
          <p:cNvPr id="274450" name="Text Box 11"/>
          <p:cNvSpPr txBox="1">
            <a:spLocks noChangeArrowheads="1"/>
          </p:cNvSpPr>
          <p:nvPr/>
        </p:nvSpPr>
        <p:spPr bwMode="auto">
          <a:xfrm>
            <a:off x="4962525" y="2014538"/>
            <a:ext cx="809625" cy="300082"/>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350" b="1">
                <a:solidFill>
                  <a:srgbClr val="002060"/>
                </a:solidFill>
                <a:latin typeface="Calibri" pitchFamily="34" charset="0"/>
                <a:ea typeface="+mn-ea"/>
                <a:cs typeface="+mn-cs"/>
              </a:rPr>
              <a:t>F3</a:t>
            </a:r>
          </a:p>
        </p:txBody>
      </p:sp>
      <p:sp>
        <p:nvSpPr>
          <p:cNvPr id="274451" name="Rectangle 19"/>
          <p:cNvSpPr>
            <a:spLocks noChangeArrowheads="1"/>
          </p:cNvSpPr>
          <p:nvPr/>
        </p:nvSpPr>
        <p:spPr bwMode="auto">
          <a:xfrm>
            <a:off x="7440217" y="3165873"/>
            <a:ext cx="215503" cy="1188244"/>
          </a:xfrm>
          <a:prstGeom prst="rect">
            <a:avLst/>
          </a:prstGeom>
          <a:solidFill>
            <a:schemeClr val="bg1"/>
          </a:solidFill>
          <a:ln w="9525">
            <a:noFill/>
            <a:miter lim="800000"/>
            <a:headEnd/>
            <a:tailEnd/>
          </a:ln>
        </p:spPr>
        <p:txBody>
          <a:bodyPr wrap="none" anchor="ctr"/>
          <a:lstStyle/>
          <a:p>
            <a:pPr defTabSz="685800" fontAlgn="auto">
              <a:spcBef>
                <a:spcPts val="0"/>
              </a:spcBef>
              <a:spcAft>
                <a:spcPts val="0"/>
              </a:spcAft>
              <a:defRPr/>
            </a:pPr>
            <a:endParaRPr lang="de-DE" altLang="de-DE" sz="1350">
              <a:solidFill>
                <a:srgbClr val="000000"/>
              </a:solidFill>
              <a:latin typeface="Arial"/>
              <a:ea typeface="+mn-ea"/>
              <a:cs typeface="+mn-cs"/>
            </a:endParaRPr>
          </a:p>
        </p:txBody>
      </p:sp>
      <p:sp>
        <p:nvSpPr>
          <p:cNvPr id="274452" name="AutoShape 20"/>
          <p:cNvSpPr>
            <a:spLocks noChangeArrowheads="1"/>
          </p:cNvSpPr>
          <p:nvPr/>
        </p:nvSpPr>
        <p:spPr bwMode="auto">
          <a:xfrm>
            <a:off x="5292329" y="3003949"/>
            <a:ext cx="161925" cy="431006"/>
          </a:xfrm>
          <a:prstGeom prst="upArrow">
            <a:avLst>
              <a:gd name="adj1" fmla="val 50000"/>
              <a:gd name="adj2" fmla="val 66544"/>
            </a:avLst>
          </a:prstGeom>
          <a:solidFill>
            <a:srgbClr val="CC0000"/>
          </a:solidFill>
          <a:ln w="9525">
            <a:solidFill>
              <a:srgbClr val="00FFFF"/>
            </a:solidFill>
            <a:miter lim="800000"/>
            <a:headEnd/>
            <a:tailEnd/>
          </a:ln>
        </p:spPr>
        <p:txBody>
          <a:bodyPr wrap="none" anchor="ctr"/>
          <a:lstStyle/>
          <a:p>
            <a:pPr defTabSz="685800" fontAlgn="auto">
              <a:spcBef>
                <a:spcPts val="0"/>
              </a:spcBef>
              <a:spcAft>
                <a:spcPts val="0"/>
              </a:spcAft>
              <a:defRPr/>
            </a:pPr>
            <a:endParaRPr lang="de-DE" altLang="de-DE" sz="1350">
              <a:solidFill>
                <a:srgbClr val="000000"/>
              </a:solidFill>
              <a:latin typeface="Arial"/>
              <a:ea typeface="+mn-ea"/>
              <a:cs typeface="+mn-cs"/>
            </a:endParaRPr>
          </a:p>
        </p:txBody>
      </p:sp>
      <p:sp>
        <p:nvSpPr>
          <p:cNvPr id="274453" name="Text Box 19"/>
          <p:cNvSpPr txBox="1">
            <a:spLocks noChangeArrowheads="1"/>
          </p:cNvSpPr>
          <p:nvPr/>
        </p:nvSpPr>
        <p:spPr bwMode="auto">
          <a:xfrm>
            <a:off x="4692253" y="3489722"/>
            <a:ext cx="1403747" cy="253916"/>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002060"/>
                </a:solidFill>
                <a:latin typeface="Calibri" pitchFamily="34" charset="0"/>
                <a:ea typeface="+mn-ea"/>
                <a:cs typeface="+mn-cs"/>
              </a:rPr>
              <a:t>Treatment initiation</a:t>
            </a:r>
          </a:p>
        </p:txBody>
      </p:sp>
      <p:sp>
        <p:nvSpPr>
          <p:cNvPr id="274454" name="Text Box 20"/>
          <p:cNvSpPr txBox="1">
            <a:spLocks noChangeArrowheads="1"/>
          </p:cNvSpPr>
          <p:nvPr/>
        </p:nvSpPr>
        <p:spPr bwMode="auto">
          <a:xfrm>
            <a:off x="2519364" y="3813573"/>
            <a:ext cx="4427935" cy="323165"/>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500" b="1">
                <a:solidFill>
                  <a:srgbClr val="002060"/>
                </a:solidFill>
                <a:latin typeface="Calibri" pitchFamily="34" charset="0"/>
                <a:ea typeface="+mn-ea"/>
                <a:cs typeface="+mn-cs"/>
              </a:rPr>
              <a:t>5 years after start of therapy</a:t>
            </a:r>
          </a:p>
        </p:txBody>
      </p:sp>
      <p:sp>
        <p:nvSpPr>
          <p:cNvPr id="274455" name="AutoShape 23"/>
          <p:cNvSpPr>
            <a:spLocks noChangeArrowheads="1"/>
          </p:cNvSpPr>
          <p:nvPr/>
        </p:nvSpPr>
        <p:spPr bwMode="auto">
          <a:xfrm>
            <a:off x="4427935" y="3003949"/>
            <a:ext cx="161925" cy="431006"/>
          </a:xfrm>
          <a:prstGeom prst="upArrow">
            <a:avLst>
              <a:gd name="adj1" fmla="val 50000"/>
              <a:gd name="adj2" fmla="val 66544"/>
            </a:avLst>
          </a:prstGeom>
          <a:solidFill>
            <a:srgbClr val="CC0000"/>
          </a:solidFill>
          <a:ln w="9525">
            <a:solidFill>
              <a:srgbClr val="00FFFF"/>
            </a:solidFill>
            <a:miter lim="800000"/>
            <a:headEnd/>
            <a:tailEnd/>
          </a:ln>
        </p:spPr>
        <p:txBody>
          <a:bodyPr wrap="none" anchor="ctr"/>
          <a:lstStyle/>
          <a:p>
            <a:pPr defTabSz="685800" fontAlgn="auto">
              <a:spcBef>
                <a:spcPts val="0"/>
              </a:spcBef>
              <a:spcAft>
                <a:spcPts val="0"/>
              </a:spcAft>
              <a:defRPr/>
            </a:pPr>
            <a:endParaRPr lang="de-DE" altLang="de-DE" sz="1350">
              <a:solidFill>
                <a:srgbClr val="000000"/>
              </a:solidFill>
              <a:latin typeface="Arial"/>
              <a:ea typeface="+mn-ea"/>
              <a:cs typeface="+mn-cs"/>
            </a:endParaRPr>
          </a:p>
        </p:txBody>
      </p:sp>
      <p:sp>
        <p:nvSpPr>
          <p:cNvPr id="274456" name="AutoShape 24"/>
          <p:cNvSpPr>
            <a:spLocks noChangeArrowheads="1"/>
          </p:cNvSpPr>
          <p:nvPr/>
        </p:nvSpPr>
        <p:spPr bwMode="auto">
          <a:xfrm>
            <a:off x="3600450" y="3003949"/>
            <a:ext cx="161925" cy="431006"/>
          </a:xfrm>
          <a:prstGeom prst="upArrow">
            <a:avLst>
              <a:gd name="adj1" fmla="val 50000"/>
              <a:gd name="adj2" fmla="val 66544"/>
            </a:avLst>
          </a:prstGeom>
          <a:solidFill>
            <a:srgbClr val="CC0000"/>
          </a:solidFill>
          <a:ln w="9525">
            <a:solidFill>
              <a:srgbClr val="00FFFF"/>
            </a:solidFill>
            <a:miter lim="800000"/>
            <a:headEnd/>
            <a:tailEnd/>
          </a:ln>
        </p:spPr>
        <p:txBody>
          <a:bodyPr wrap="none" anchor="ctr"/>
          <a:lstStyle/>
          <a:p>
            <a:pPr defTabSz="685800" fontAlgn="auto">
              <a:spcBef>
                <a:spcPts val="0"/>
              </a:spcBef>
              <a:spcAft>
                <a:spcPts val="0"/>
              </a:spcAft>
              <a:defRPr/>
            </a:pPr>
            <a:endParaRPr lang="de-DE" altLang="de-DE" sz="1350">
              <a:solidFill>
                <a:srgbClr val="000000"/>
              </a:solidFill>
              <a:latin typeface="Arial"/>
              <a:ea typeface="+mn-ea"/>
              <a:cs typeface="+mn-cs"/>
            </a:endParaRPr>
          </a:p>
        </p:txBody>
      </p:sp>
      <p:sp>
        <p:nvSpPr>
          <p:cNvPr id="274457" name="Line 25"/>
          <p:cNvSpPr>
            <a:spLocks noChangeShapeType="1"/>
          </p:cNvSpPr>
          <p:nvPr/>
        </p:nvSpPr>
        <p:spPr bwMode="auto">
          <a:xfrm flipH="1">
            <a:off x="4572001" y="3274219"/>
            <a:ext cx="702469" cy="0"/>
          </a:xfrm>
          <a:prstGeom prst="line">
            <a:avLst/>
          </a:prstGeom>
          <a:noFill/>
          <a:ln w="28575">
            <a:solidFill>
              <a:srgbClr val="8A0000"/>
            </a:solidFill>
            <a:prstDash val="dash"/>
            <a:round/>
            <a:headEnd/>
            <a:tailEnd type="triangle" w="med" len="med"/>
          </a:ln>
        </p:spPr>
        <p:txBody>
          <a:bodyPr/>
          <a:lstStyle/>
          <a:p>
            <a:pPr defTabSz="685800" fontAlgn="auto">
              <a:spcBef>
                <a:spcPts val="0"/>
              </a:spcBef>
              <a:spcAft>
                <a:spcPts val="0"/>
              </a:spcAft>
              <a:defRPr/>
            </a:pPr>
            <a:endParaRPr lang="de-DE" sz="1350">
              <a:solidFill>
                <a:srgbClr val="000000"/>
              </a:solidFill>
              <a:latin typeface="Arial"/>
              <a:ea typeface="+mn-ea"/>
              <a:cs typeface="+mn-cs"/>
            </a:endParaRPr>
          </a:p>
        </p:txBody>
      </p:sp>
      <p:sp>
        <p:nvSpPr>
          <p:cNvPr id="274458" name="Line 26"/>
          <p:cNvSpPr>
            <a:spLocks noChangeShapeType="1"/>
          </p:cNvSpPr>
          <p:nvPr/>
        </p:nvSpPr>
        <p:spPr bwMode="auto">
          <a:xfrm flipH="1">
            <a:off x="3732611" y="3274219"/>
            <a:ext cx="702469" cy="0"/>
          </a:xfrm>
          <a:prstGeom prst="line">
            <a:avLst/>
          </a:prstGeom>
          <a:noFill/>
          <a:ln w="28575">
            <a:solidFill>
              <a:srgbClr val="8A0000"/>
            </a:solidFill>
            <a:prstDash val="dash"/>
            <a:round/>
            <a:headEnd/>
            <a:tailEnd type="triangle" w="med" len="med"/>
          </a:ln>
        </p:spPr>
        <p:txBody>
          <a:bodyPr/>
          <a:lstStyle/>
          <a:p>
            <a:pPr defTabSz="685800" fontAlgn="auto">
              <a:spcBef>
                <a:spcPts val="0"/>
              </a:spcBef>
              <a:spcAft>
                <a:spcPts val="0"/>
              </a:spcAft>
              <a:defRPr/>
            </a:pPr>
            <a:endParaRPr lang="de-DE" sz="1350">
              <a:solidFill>
                <a:srgbClr val="000000"/>
              </a:solidFill>
              <a:latin typeface="Arial"/>
              <a:ea typeface="+mn-ea"/>
              <a:cs typeface="+mn-cs"/>
            </a:endParaRPr>
          </a:p>
        </p:txBody>
      </p:sp>
      <p:pic>
        <p:nvPicPr>
          <p:cNvPr id="4" name="Image 3">
            <a:extLst>
              <a:ext uri="{FF2B5EF4-FFF2-40B4-BE49-F238E27FC236}">
                <a16:creationId xmlns:a16="http://schemas.microsoft.com/office/drawing/2014/main" id="{30BC3FCA-D581-174E-43C5-16ED2DDA7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12972"/>
            <a:ext cx="782020" cy="1180408"/>
          </a:xfrm>
          <a:prstGeom prst="rect">
            <a:avLst/>
          </a:prstGeom>
        </p:spPr>
      </p:pic>
      <p:sp>
        <p:nvSpPr>
          <p:cNvPr id="6" name="ZoneTexte 5">
            <a:extLst>
              <a:ext uri="{FF2B5EF4-FFF2-40B4-BE49-F238E27FC236}">
                <a16:creationId xmlns:a16="http://schemas.microsoft.com/office/drawing/2014/main" id="{5AB23B0A-A852-CA7D-A6AF-8C1F6D7601E9}"/>
              </a:ext>
            </a:extLst>
          </p:cNvPr>
          <p:cNvSpPr txBox="1"/>
          <p:nvPr/>
        </p:nvSpPr>
        <p:spPr>
          <a:xfrm>
            <a:off x="2214563" y="1608"/>
            <a:ext cx="4572000" cy="369332"/>
          </a:xfrm>
          <a:prstGeom prst="rect">
            <a:avLst/>
          </a:prstGeom>
          <a:noFill/>
        </p:spPr>
        <p:txBody>
          <a:bodyPr wrap="square">
            <a:spAutoFit/>
          </a:bodyPr>
          <a:lstStyle/>
          <a:p>
            <a:pPr algn="ctr"/>
            <a:r>
              <a:rPr lang="en-US" sz="1800" b="1" dirty="0">
                <a:solidFill>
                  <a:schemeClr val="tx2"/>
                </a:solidFill>
                <a:latin typeface="Calibri" panose="020F0502020204030204" pitchFamily="34" charset="0"/>
              </a:rPr>
              <a:t>International Treatment Guidelines</a:t>
            </a:r>
            <a:endParaRPr lang="en-US" dirty="0">
              <a:solidFill>
                <a:schemeClr val="tx2"/>
              </a:solidFill>
            </a:endParaRPr>
          </a:p>
        </p:txBody>
      </p:sp>
    </p:spTree>
    <p:extLst>
      <p:ext uri="{BB962C8B-B14F-4D97-AF65-F5344CB8AC3E}">
        <p14:creationId xmlns:p14="http://schemas.microsoft.com/office/powerpoint/2010/main" val="324111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6482" name="Gerade Verbindung mit Pfeil 42"/>
          <p:cNvCxnSpPr>
            <a:cxnSpLocks noChangeShapeType="1"/>
          </p:cNvCxnSpPr>
          <p:nvPr/>
        </p:nvCxnSpPr>
        <p:spPr bwMode="auto">
          <a:xfrm>
            <a:off x="3130153" y="2157413"/>
            <a:ext cx="270272" cy="1191"/>
          </a:xfrm>
          <a:prstGeom prst="straightConnector1">
            <a:avLst/>
          </a:prstGeom>
          <a:noFill/>
          <a:ln w="9525" algn="ctr">
            <a:solidFill>
              <a:srgbClr val="00FFCC"/>
            </a:solidFill>
            <a:round/>
            <a:headEnd/>
            <a:tailEnd type="triangle" w="med" len="med"/>
          </a:ln>
        </p:spPr>
      </p:cxnSp>
      <p:cxnSp>
        <p:nvCxnSpPr>
          <p:cNvPr id="276483" name="Gerade Verbindung mit Pfeil 43"/>
          <p:cNvCxnSpPr>
            <a:cxnSpLocks noChangeShapeType="1"/>
          </p:cNvCxnSpPr>
          <p:nvPr/>
        </p:nvCxnSpPr>
        <p:spPr bwMode="auto">
          <a:xfrm>
            <a:off x="4727972" y="2163367"/>
            <a:ext cx="270272" cy="1190"/>
          </a:xfrm>
          <a:prstGeom prst="straightConnector1">
            <a:avLst/>
          </a:prstGeom>
          <a:noFill/>
          <a:ln w="9525" algn="ctr">
            <a:solidFill>
              <a:srgbClr val="00FFCC"/>
            </a:solidFill>
            <a:round/>
            <a:headEnd/>
            <a:tailEnd type="triangle" w="med" len="med"/>
          </a:ln>
        </p:spPr>
      </p:cxnSp>
      <p:cxnSp>
        <p:nvCxnSpPr>
          <p:cNvPr id="45" name="Gerade Verbindung mit Pfeil 44"/>
          <p:cNvCxnSpPr/>
          <p:nvPr/>
        </p:nvCxnSpPr>
        <p:spPr>
          <a:xfrm>
            <a:off x="6517483" y="2157413"/>
            <a:ext cx="270272" cy="1191"/>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6485" name="Picture 2" descr="Carcinoma"/>
          <p:cNvPicPr>
            <a:picLocks noChangeAspect="1" noChangeArrowheads="1"/>
          </p:cNvPicPr>
          <p:nvPr/>
        </p:nvPicPr>
        <p:blipFill>
          <a:blip r:embed="rId3" cstate="print"/>
          <a:srcRect/>
          <a:stretch>
            <a:fillRect/>
          </a:stretch>
        </p:blipFill>
        <p:spPr bwMode="auto">
          <a:xfrm>
            <a:off x="6103144" y="3317083"/>
            <a:ext cx="1543050" cy="992981"/>
          </a:xfrm>
          <a:prstGeom prst="rect">
            <a:avLst/>
          </a:prstGeom>
          <a:noFill/>
          <a:ln w="9525">
            <a:noFill/>
            <a:miter lim="800000"/>
            <a:headEnd/>
            <a:tailEnd/>
          </a:ln>
        </p:spPr>
      </p:pic>
      <p:pic>
        <p:nvPicPr>
          <p:cNvPr id="276486" name="Picture 3" descr="Histo normale Leber"/>
          <p:cNvPicPr>
            <a:picLocks noChangeAspect="1" noChangeArrowheads="1"/>
          </p:cNvPicPr>
          <p:nvPr/>
        </p:nvPicPr>
        <p:blipFill>
          <a:blip r:embed="rId4" cstate="print"/>
          <a:srcRect/>
          <a:stretch>
            <a:fillRect/>
          </a:stretch>
        </p:blipFill>
        <p:spPr bwMode="auto">
          <a:xfrm>
            <a:off x="1774031" y="1701405"/>
            <a:ext cx="1409700" cy="983456"/>
          </a:xfrm>
          <a:prstGeom prst="rect">
            <a:avLst/>
          </a:prstGeom>
          <a:noFill/>
          <a:ln w="9525">
            <a:noFill/>
            <a:miter lim="800000"/>
            <a:headEnd/>
            <a:tailEnd/>
          </a:ln>
        </p:spPr>
      </p:pic>
      <p:pic>
        <p:nvPicPr>
          <p:cNvPr id="276487" name="Picture 4" descr="Histo Zirrhose"/>
          <p:cNvPicPr>
            <a:picLocks noChangeAspect="1" noChangeArrowheads="1"/>
          </p:cNvPicPr>
          <p:nvPr/>
        </p:nvPicPr>
        <p:blipFill>
          <a:blip r:embed="rId5" cstate="print"/>
          <a:srcRect/>
          <a:stretch>
            <a:fillRect/>
          </a:stretch>
        </p:blipFill>
        <p:spPr bwMode="auto">
          <a:xfrm>
            <a:off x="6085286" y="1671637"/>
            <a:ext cx="1354931" cy="985838"/>
          </a:xfrm>
          <a:prstGeom prst="rect">
            <a:avLst/>
          </a:prstGeom>
          <a:noFill/>
          <a:ln w="9525">
            <a:noFill/>
            <a:miter lim="800000"/>
            <a:headEnd/>
            <a:tailEnd/>
          </a:ln>
        </p:spPr>
      </p:pic>
      <p:sp>
        <p:nvSpPr>
          <p:cNvPr id="276488" name="Rectangle 5"/>
          <p:cNvSpPr>
            <a:spLocks noChangeArrowheads="1"/>
          </p:cNvSpPr>
          <p:nvPr/>
        </p:nvSpPr>
        <p:spPr bwMode="auto">
          <a:xfrm>
            <a:off x="1276349" y="335756"/>
            <a:ext cx="6502004" cy="750094"/>
          </a:xfrm>
          <a:prstGeom prst="rect">
            <a:avLst/>
          </a:prstGeom>
          <a:noFill/>
          <a:ln w="9525">
            <a:noFill/>
            <a:miter lim="800000"/>
            <a:headEnd/>
            <a:tailEnd/>
          </a:ln>
        </p:spPr>
        <p:txBody>
          <a:bodyPr lIns="69056" tIns="34529" rIns="69056" bIns="34529" anchor="ctr"/>
          <a:lstStyle/>
          <a:p>
            <a:pPr algn="ctr" defTabSz="685800" fontAlgn="auto">
              <a:spcBef>
                <a:spcPts val="0"/>
              </a:spcBef>
              <a:spcAft>
                <a:spcPts val="0"/>
              </a:spcAft>
              <a:defRPr/>
            </a:pPr>
            <a:r>
              <a:rPr lang="de-DE" altLang="de-DE" sz="3000" b="1" dirty="0">
                <a:solidFill>
                  <a:srgbClr val="002060"/>
                </a:solidFill>
                <a:latin typeface="Calibri" pitchFamily="34" charset="0"/>
                <a:ea typeface="+mn-ea"/>
                <a:cs typeface="+mn-cs"/>
              </a:rPr>
              <a:t>The HBV </a:t>
            </a:r>
            <a:r>
              <a:rPr lang="de-DE" altLang="de-DE" sz="3000" b="1" dirty="0" err="1">
                <a:solidFill>
                  <a:srgbClr val="002060"/>
                </a:solidFill>
                <a:latin typeface="Calibri" pitchFamily="34" charset="0"/>
                <a:ea typeface="+mn-ea"/>
                <a:cs typeface="+mn-cs"/>
              </a:rPr>
              <a:t>journey</a:t>
            </a:r>
            <a:endParaRPr lang="de-DE" altLang="de-DE" sz="3000" b="1" dirty="0">
              <a:solidFill>
                <a:srgbClr val="002060"/>
              </a:solidFill>
              <a:latin typeface="Calibri" pitchFamily="34" charset="0"/>
              <a:ea typeface="+mn-ea"/>
              <a:cs typeface="+mn-cs"/>
            </a:endParaRPr>
          </a:p>
        </p:txBody>
      </p:sp>
      <p:sp>
        <p:nvSpPr>
          <p:cNvPr id="276489" name="Text Box 19"/>
          <p:cNvSpPr txBox="1">
            <a:spLocks noChangeArrowheads="1"/>
          </p:cNvSpPr>
          <p:nvPr/>
        </p:nvSpPr>
        <p:spPr bwMode="auto">
          <a:xfrm>
            <a:off x="1764508" y="1440656"/>
            <a:ext cx="1403747" cy="253916"/>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BBE0E3"/>
                </a:solidFill>
                <a:latin typeface="Calibri" pitchFamily="34" charset="0"/>
                <a:ea typeface="+mn-ea"/>
                <a:cs typeface="+mn-cs"/>
              </a:rPr>
              <a:t>normal liver</a:t>
            </a:r>
          </a:p>
        </p:txBody>
      </p:sp>
      <p:sp>
        <p:nvSpPr>
          <p:cNvPr id="276490" name="Text Box 20"/>
          <p:cNvSpPr txBox="1">
            <a:spLocks noChangeArrowheads="1"/>
          </p:cNvSpPr>
          <p:nvPr/>
        </p:nvSpPr>
        <p:spPr bwMode="auto">
          <a:xfrm>
            <a:off x="6084095" y="1401366"/>
            <a:ext cx="1350169" cy="253916"/>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BBE0E3"/>
                </a:solidFill>
                <a:latin typeface="Calibri" pitchFamily="34" charset="0"/>
                <a:ea typeface="+mn-ea"/>
                <a:cs typeface="+mn-cs"/>
              </a:rPr>
              <a:t>Cirrhosis</a:t>
            </a:r>
          </a:p>
        </p:txBody>
      </p:sp>
      <p:sp>
        <p:nvSpPr>
          <p:cNvPr id="276491" name="Text Box 21"/>
          <p:cNvSpPr txBox="1">
            <a:spLocks noChangeArrowheads="1"/>
          </p:cNvSpPr>
          <p:nvPr/>
        </p:nvSpPr>
        <p:spPr bwMode="auto">
          <a:xfrm>
            <a:off x="6126957" y="4349354"/>
            <a:ext cx="1512094" cy="253916"/>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002060"/>
                </a:solidFill>
                <a:latin typeface="Calibri" pitchFamily="34" charset="0"/>
                <a:ea typeface="+mn-ea"/>
                <a:cs typeface="+mn-cs"/>
              </a:rPr>
              <a:t>HCC</a:t>
            </a:r>
          </a:p>
        </p:txBody>
      </p:sp>
      <p:sp>
        <p:nvSpPr>
          <p:cNvPr id="276492" name="Text Box 17"/>
          <p:cNvSpPr txBox="1">
            <a:spLocks noChangeArrowheads="1"/>
          </p:cNvSpPr>
          <p:nvPr/>
        </p:nvSpPr>
        <p:spPr bwMode="auto">
          <a:xfrm>
            <a:off x="3221832" y="1650206"/>
            <a:ext cx="2808685" cy="415498"/>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BBE0E3"/>
                </a:solidFill>
                <a:latin typeface="Calibri" pitchFamily="34" charset="0"/>
                <a:ea typeface="+mn-ea"/>
                <a:cs typeface="+mn-cs"/>
              </a:rPr>
              <a:t>Disease progression predictable by fibrosis measurement over time</a:t>
            </a:r>
          </a:p>
        </p:txBody>
      </p:sp>
      <p:sp>
        <p:nvSpPr>
          <p:cNvPr id="276493" name="Text Box 20"/>
          <p:cNvSpPr txBox="1">
            <a:spLocks noChangeArrowheads="1"/>
          </p:cNvSpPr>
          <p:nvPr/>
        </p:nvSpPr>
        <p:spPr bwMode="auto">
          <a:xfrm>
            <a:off x="2358629" y="1121570"/>
            <a:ext cx="4427934" cy="323165"/>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500" b="1">
                <a:solidFill>
                  <a:srgbClr val="BBE0E3"/>
                </a:solidFill>
                <a:latin typeface="Calibri" pitchFamily="34" charset="0"/>
                <a:ea typeface="+mn-ea"/>
                <a:cs typeface="+mn-cs"/>
              </a:rPr>
              <a:t>HBV infection = A chronic liver disease</a:t>
            </a:r>
          </a:p>
        </p:txBody>
      </p:sp>
      <p:sp>
        <p:nvSpPr>
          <p:cNvPr id="276494" name="AutoShape 14"/>
          <p:cNvSpPr>
            <a:spLocks noChangeArrowheads="1"/>
          </p:cNvSpPr>
          <p:nvPr/>
        </p:nvSpPr>
        <p:spPr bwMode="auto">
          <a:xfrm>
            <a:off x="1794272" y="2800350"/>
            <a:ext cx="5724525" cy="419100"/>
          </a:xfrm>
          <a:prstGeom prst="rightArrow">
            <a:avLst>
              <a:gd name="adj1" fmla="val 50000"/>
              <a:gd name="adj2" fmla="val 341477"/>
            </a:avLst>
          </a:prstGeom>
          <a:solidFill>
            <a:schemeClr val="accent1"/>
          </a:solidFill>
          <a:ln w="9525">
            <a:solidFill>
              <a:schemeClr val="hlink"/>
            </a:solidFill>
            <a:miter lim="800000"/>
            <a:headEnd/>
            <a:tailEnd/>
          </a:ln>
        </p:spPr>
        <p:txBody>
          <a:bodyPr wrap="none" anchor="ctr"/>
          <a:lstStyle/>
          <a:p>
            <a:pPr defTabSz="685800" fontAlgn="auto">
              <a:spcBef>
                <a:spcPts val="0"/>
              </a:spcBef>
              <a:spcAft>
                <a:spcPts val="0"/>
              </a:spcAft>
              <a:defRPr/>
            </a:pPr>
            <a:endParaRPr lang="de-DE" altLang="de-DE" sz="1350">
              <a:solidFill>
                <a:srgbClr val="000000"/>
              </a:solidFill>
              <a:latin typeface="Arial"/>
              <a:ea typeface="+mn-ea"/>
              <a:cs typeface="+mn-cs"/>
            </a:endParaRPr>
          </a:p>
        </p:txBody>
      </p:sp>
      <p:sp>
        <p:nvSpPr>
          <p:cNvPr id="276495" name="Text Box 11"/>
          <p:cNvSpPr txBox="1">
            <a:spLocks noChangeArrowheads="1"/>
          </p:cNvSpPr>
          <p:nvPr/>
        </p:nvSpPr>
        <p:spPr bwMode="auto">
          <a:xfrm>
            <a:off x="1639492" y="2896791"/>
            <a:ext cx="2177653" cy="253916"/>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002060"/>
                </a:solidFill>
                <a:latin typeface="Calibri" pitchFamily="34" charset="0"/>
                <a:ea typeface="+mn-ea"/>
                <a:cs typeface="+mn-cs"/>
              </a:rPr>
              <a:t>Time bar for treatment initiation</a:t>
            </a:r>
          </a:p>
        </p:txBody>
      </p:sp>
      <p:cxnSp>
        <p:nvCxnSpPr>
          <p:cNvPr id="276496" name="Gerade Verbindung mit Pfeil 43"/>
          <p:cNvCxnSpPr>
            <a:cxnSpLocks noChangeShapeType="1"/>
          </p:cNvCxnSpPr>
          <p:nvPr/>
        </p:nvCxnSpPr>
        <p:spPr bwMode="auto">
          <a:xfrm>
            <a:off x="3902870" y="2158605"/>
            <a:ext cx="270272" cy="1190"/>
          </a:xfrm>
          <a:prstGeom prst="straightConnector1">
            <a:avLst/>
          </a:prstGeom>
          <a:noFill/>
          <a:ln w="9525" algn="ctr">
            <a:solidFill>
              <a:srgbClr val="00FFCC"/>
            </a:solidFill>
            <a:round/>
            <a:headEnd/>
            <a:tailEnd type="triangle" w="med" len="med"/>
          </a:ln>
        </p:spPr>
      </p:cxnSp>
      <p:cxnSp>
        <p:nvCxnSpPr>
          <p:cNvPr id="276497" name="Gerade Verbindung mit Pfeil 43"/>
          <p:cNvCxnSpPr>
            <a:cxnSpLocks noChangeShapeType="1"/>
          </p:cNvCxnSpPr>
          <p:nvPr/>
        </p:nvCxnSpPr>
        <p:spPr bwMode="auto">
          <a:xfrm>
            <a:off x="5706666" y="2164556"/>
            <a:ext cx="270272" cy="1191"/>
          </a:xfrm>
          <a:prstGeom prst="straightConnector1">
            <a:avLst/>
          </a:prstGeom>
          <a:noFill/>
          <a:ln w="9525" algn="ctr">
            <a:solidFill>
              <a:srgbClr val="00FFCC"/>
            </a:solidFill>
            <a:round/>
            <a:headEnd/>
            <a:tailEnd type="triangle" w="med" len="med"/>
          </a:ln>
        </p:spPr>
      </p:cxnSp>
      <p:sp>
        <p:nvSpPr>
          <p:cNvPr id="276498" name="Text Box 11"/>
          <p:cNvSpPr txBox="1">
            <a:spLocks noChangeArrowheads="1"/>
          </p:cNvSpPr>
          <p:nvPr/>
        </p:nvSpPr>
        <p:spPr bwMode="auto">
          <a:xfrm>
            <a:off x="3257550" y="2014538"/>
            <a:ext cx="809625" cy="300082"/>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350" b="1">
                <a:solidFill>
                  <a:srgbClr val="BBE0E3"/>
                </a:solidFill>
                <a:latin typeface="Calibri" pitchFamily="34" charset="0"/>
                <a:ea typeface="+mn-ea"/>
                <a:cs typeface="+mn-cs"/>
              </a:rPr>
              <a:t>F1</a:t>
            </a:r>
          </a:p>
        </p:txBody>
      </p:sp>
      <p:sp>
        <p:nvSpPr>
          <p:cNvPr id="276499" name="Text Box 11"/>
          <p:cNvSpPr txBox="1">
            <a:spLocks noChangeArrowheads="1"/>
          </p:cNvSpPr>
          <p:nvPr/>
        </p:nvSpPr>
        <p:spPr bwMode="auto">
          <a:xfrm>
            <a:off x="4065985" y="2014538"/>
            <a:ext cx="809625" cy="300082"/>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350" b="1">
                <a:solidFill>
                  <a:srgbClr val="BBE0E3"/>
                </a:solidFill>
                <a:latin typeface="Calibri" pitchFamily="34" charset="0"/>
                <a:ea typeface="+mn-ea"/>
                <a:cs typeface="+mn-cs"/>
              </a:rPr>
              <a:t>F2</a:t>
            </a:r>
          </a:p>
        </p:txBody>
      </p:sp>
      <p:sp>
        <p:nvSpPr>
          <p:cNvPr id="276500" name="Text Box 11"/>
          <p:cNvSpPr txBox="1">
            <a:spLocks noChangeArrowheads="1"/>
          </p:cNvSpPr>
          <p:nvPr/>
        </p:nvSpPr>
        <p:spPr bwMode="auto">
          <a:xfrm>
            <a:off x="4962525" y="2014538"/>
            <a:ext cx="809625" cy="300082"/>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350" b="1">
                <a:solidFill>
                  <a:srgbClr val="BBE0E3"/>
                </a:solidFill>
                <a:latin typeface="Calibri" pitchFamily="34" charset="0"/>
                <a:ea typeface="+mn-ea"/>
                <a:cs typeface="+mn-cs"/>
              </a:rPr>
              <a:t>F3</a:t>
            </a:r>
          </a:p>
        </p:txBody>
      </p:sp>
      <p:cxnSp>
        <p:nvCxnSpPr>
          <p:cNvPr id="4" name="Gerade Verbindung mit Pfeil 42"/>
          <p:cNvCxnSpPr/>
          <p:nvPr/>
        </p:nvCxnSpPr>
        <p:spPr>
          <a:xfrm>
            <a:off x="3130153" y="3815955"/>
            <a:ext cx="270272" cy="1190"/>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Gerade Verbindung mit Pfeil 43"/>
          <p:cNvCxnSpPr/>
          <p:nvPr/>
        </p:nvCxnSpPr>
        <p:spPr>
          <a:xfrm>
            <a:off x="4727972" y="3821906"/>
            <a:ext cx="270272" cy="1191"/>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6503" name="Picture 3" descr="Histo normale Leber"/>
          <p:cNvPicPr>
            <a:picLocks noChangeAspect="1" noChangeArrowheads="1"/>
          </p:cNvPicPr>
          <p:nvPr/>
        </p:nvPicPr>
        <p:blipFill>
          <a:blip r:embed="rId4" cstate="print"/>
          <a:srcRect/>
          <a:stretch>
            <a:fillRect/>
          </a:stretch>
        </p:blipFill>
        <p:spPr bwMode="auto">
          <a:xfrm>
            <a:off x="1774031" y="3359945"/>
            <a:ext cx="1409700" cy="983456"/>
          </a:xfrm>
          <a:prstGeom prst="rect">
            <a:avLst/>
          </a:prstGeom>
          <a:noFill/>
          <a:ln w="9525">
            <a:noFill/>
            <a:miter lim="800000"/>
            <a:headEnd/>
            <a:tailEnd/>
          </a:ln>
        </p:spPr>
      </p:pic>
      <p:sp>
        <p:nvSpPr>
          <p:cNvPr id="276504" name="Text Box 19"/>
          <p:cNvSpPr txBox="1">
            <a:spLocks noChangeArrowheads="1"/>
          </p:cNvSpPr>
          <p:nvPr/>
        </p:nvSpPr>
        <p:spPr bwMode="auto">
          <a:xfrm>
            <a:off x="1764508" y="4379119"/>
            <a:ext cx="1403747" cy="253916"/>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050" b="1">
                <a:solidFill>
                  <a:srgbClr val="002060"/>
                </a:solidFill>
                <a:latin typeface="Calibri" pitchFamily="34" charset="0"/>
                <a:ea typeface="+mn-ea"/>
                <a:cs typeface="+mn-cs"/>
              </a:rPr>
              <a:t>normal liver</a:t>
            </a:r>
          </a:p>
        </p:txBody>
      </p:sp>
      <p:cxnSp>
        <p:nvCxnSpPr>
          <p:cNvPr id="6" name="Gerade Verbindung mit Pfeil 43"/>
          <p:cNvCxnSpPr/>
          <p:nvPr/>
        </p:nvCxnSpPr>
        <p:spPr>
          <a:xfrm>
            <a:off x="3902870" y="3817144"/>
            <a:ext cx="270272" cy="1191"/>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Gerade Verbindung mit Pfeil 43"/>
          <p:cNvCxnSpPr/>
          <p:nvPr/>
        </p:nvCxnSpPr>
        <p:spPr>
          <a:xfrm>
            <a:off x="5706666" y="3823099"/>
            <a:ext cx="270272" cy="1190"/>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6507" name="Text Box 11"/>
          <p:cNvSpPr txBox="1">
            <a:spLocks noChangeArrowheads="1"/>
          </p:cNvSpPr>
          <p:nvPr/>
        </p:nvSpPr>
        <p:spPr bwMode="auto">
          <a:xfrm>
            <a:off x="3257550" y="3673078"/>
            <a:ext cx="809625" cy="300082"/>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350" b="1">
                <a:solidFill>
                  <a:srgbClr val="002060"/>
                </a:solidFill>
                <a:latin typeface="Calibri" pitchFamily="34" charset="0"/>
                <a:ea typeface="+mn-ea"/>
                <a:cs typeface="+mn-cs"/>
              </a:rPr>
              <a:t>?</a:t>
            </a:r>
          </a:p>
        </p:txBody>
      </p:sp>
      <p:sp>
        <p:nvSpPr>
          <p:cNvPr id="276508" name="Text Box 11"/>
          <p:cNvSpPr txBox="1">
            <a:spLocks noChangeArrowheads="1"/>
          </p:cNvSpPr>
          <p:nvPr/>
        </p:nvSpPr>
        <p:spPr bwMode="auto">
          <a:xfrm>
            <a:off x="4065985" y="3673078"/>
            <a:ext cx="809625" cy="300082"/>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350" b="1">
                <a:solidFill>
                  <a:srgbClr val="002060"/>
                </a:solidFill>
                <a:latin typeface="Calibri" pitchFamily="34" charset="0"/>
                <a:ea typeface="+mn-ea"/>
                <a:cs typeface="+mn-cs"/>
              </a:rPr>
              <a:t>?</a:t>
            </a:r>
          </a:p>
        </p:txBody>
      </p:sp>
      <p:sp>
        <p:nvSpPr>
          <p:cNvPr id="276509" name="Text Box 11"/>
          <p:cNvSpPr txBox="1">
            <a:spLocks noChangeArrowheads="1"/>
          </p:cNvSpPr>
          <p:nvPr/>
        </p:nvSpPr>
        <p:spPr bwMode="auto">
          <a:xfrm>
            <a:off x="4962525" y="3673078"/>
            <a:ext cx="809625" cy="300082"/>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350" b="1">
                <a:solidFill>
                  <a:srgbClr val="002060"/>
                </a:solidFill>
                <a:latin typeface="Calibri" pitchFamily="34" charset="0"/>
                <a:ea typeface="+mn-ea"/>
                <a:cs typeface="+mn-cs"/>
              </a:rPr>
              <a:t>?</a:t>
            </a:r>
          </a:p>
        </p:txBody>
      </p:sp>
      <p:sp>
        <p:nvSpPr>
          <p:cNvPr id="276510" name="Text Box 20"/>
          <p:cNvSpPr txBox="1">
            <a:spLocks noChangeArrowheads="1"/>
          </p:cNvSpPr>
          <p:nvPr/>
        </p:nvSpPr>
        <p:spPr bwMode="auto">
          <a:xfrm>
            <a:off x="1763316" y="4600576"/>
            <a:ext cx="5670947" cy="323165"/>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500" b="1" dirty="0">
                <a:solidFill>
                  <a:srgbClr val="002060"/>
                </a:solidFill>
                <a:latin typeface="Calibri" pitchFamily="34" charset="0"/>
                <a:ea typeface="+mn-ea"/>
                <a:cs typeface="+mn-cs"/>
              </a:rPr>
              <a:t>HBV </a:t>
            </a:r>
            <a:r>
              <a:rPr lang="de-DE" altLang="de-DE" sz="1500" b="1" dirty="0" err="1">
                <a:solidFill>
                  <a:srgbClr val="002060"/>
                </a:solidFill>
                <a:latin typeface="Calibri" pitchFamily="34" charset="0"/>
                <a:ea typeface="+mn-ea"/>
                <a:cs typeface="+mn-cs"/>
              </a:rPr>
              <a:t>infection</a:t>
            </a:r>
            <a:r>
              <a:rPr lang="de-DE" altLang="de-DE" sz="1500" b="1" dirty="0">
                <a:solidFill>
                  <a:srgbClr val="002060"/>
                </a:solidFill>
                <a:latin typeface="Calibri" pitchFamily="34" charset="0"/>
                <a:ea typeface="+mn-ea"/>
                <a:cs typeface="+mn-cs"/>
              </a:rPr>
              <a:t> = An </a:t>
            </a:r>
            <a:r>
              <a:rPr lang="de-DE" altLang="de-DE" sz="1500" b="1" dirty="0" err="1">
                <a:solidFill>
                  <a:srgbClr val="002060"/>
                </a:solidFill>
                <a:latin typeface="Calibri" pitchFamily="34" charset="0"/>
                <a:ea typeface="+mn-ea"/>
                <a:cs typeface="+mn-cs"/>
              </a:rPr>
              <a:t>oncogenic</a:t>
            </a:r>
            <a:r>
              <a:rPr lang="de-DE" altLang="de-DE" sz="1500" b="1" dirty="0">
                <a:solidFill>
                  <a:srgbClr val="002060"/>
                </a:solidFill>
                <a:latin typeface="Calibri" pitchFamily="34" charset="0"/>
                <a:ea typeface="+mn-ea"/>
                <a:cs typeface="+mn-cs"/>
              </a:rPr>
              <a:t> </a:t>
            </a:r>
            <a:r>
              <a:rPr lang="de-DE" altLang="de-DE" sz="1500" b="1" dirty="0" err="1">
                <a:solidFill>
                  <a:srgbClr val="002060"/>
                </a:solidFill>
                <a:latin typeface="Calibri" pitchFamily="34" charset="0"/>
                <a:ea typeface="+mn-ea"/>
                <a:cs typeface="+mn-cs"/>
              </a:rPr>
              <a:t>disease</a:t>
            </a:r>
            <a:endParaRPr lang="de-DE" altLang="de-DE" sz="1500" b="1" dirty="0">
              <a:solidFill>
                <a:srgbClr val="002060"/>
              </a:solidFill>
              <a:latin typeface="Calibri" pitchFamily="34" charset="0"/>
              <a:ea typeface="+mn-ea"/>
              <a:cs typeface="+mn-cs"/>
            </a:endParaRPr>
          </a:p>
        </p:txBody>
      </p:sp>
      <p:sp>
        <p:nvSpPr>
          <p:cNvPr id="276511" name="Rectangle 31"/>
          <p:cNvSpPr>
            <a:spLocks noChangeArrowheads="1"/>
          </p:cNvSpPr>
          <p:nvPr/>
        </p:nvSpPr>
        <p:spPr bwMode="auto">
          <a:xfrm>
            <a:off x="7440217" y="3165873"/>
            <a:ext cx="215503" cy="1188244"/>
          </a:xfrm>
          <a:prstGeom prst="rect">
            <a:avLst/>
          </a:prstGeom>
          <a:solidFill>
            <a:schemeClr val="bg1"/>
          </a:solidFill>
          <a:ln w="9525">
            <a:noFill/>
            <a:miter lim="800000"/>
            <a:headEnd/>
            <a:tailEnd/>
          </a:ln>
        </p:spPr>
        <p:txBody>
          <a:bodyPr wrap="none" anchor="ctr"/>
          <a:lstStyle/>
          <a:p>
            <a:pPr defTabSz="685800" fontAlgn="auto">
              <a:spcBef>
                <a:spcPts val="0"/>
              </a:spcBef>
              <a:spcAft>
                <a:spcPts val="0"/>
              </a:spcAft>
              <a:defRPr/>
            </a:pPr>
            <a:endParaRPr lang="de-DE" altLang="de-DE" sz="1350">
              <a:solidFill>
                <a:srgbClr val="000000"/>
              </a:solidFill>
              <a:latin typeface="Arial"/>
              <a:ea typeface="+mn-ea"/>
              <a:cs typeface="+mn-cs"/>
            </a:endParaRPr>
          </a:p>
        </p:txBody>
      </p:sp>
      <p:sp>
        <p:nvSpPr>
          <p:cNvPr id="276512" name="Oval 32"/>
          <p:cNvSpPr>
            <a:spLocks noChangeArrowheads="1"/>
          </p:cNvSpPr>
          <p:nvPr/>
        </p:nvSpPr>
        <p:spPr bwMode="auto">
          <a:xfrm>
            <a:off x="5951936" y="3057525"/>
            <a:ext cx="1644253" cy="1572816"/>
          </a:xfrm>
          <a:prstGeom prst="ellipse">
            <a:avLst/>
          </a:prstGeom>
          <a:noFill/>
          <a:ln w="28575">
            <a:solidFill>
              <a:srgbClr val="8A0000"/>
            </a:solidFill>
            <a:round/>
            <a:headEnd/>
            <a:tailEnd/>
          </a:ln>
        </p:spPr>
        <p:txBody>
          <a:bodyPr wrap="none" anchor="ctr"/>
          <a:lstStyle/>
          <a:p>
            <a:pPr defTabSz="685800" fontAlgn="auto">
              <a:spcBef>
                <a:spcPts val="0"/>
              </a:spcBef>
              <a:spcAft>
                <a:spcPts val="0"/>
              </a:spcAft>
              <a:defRPr/>
            </a:pPr>
            <a:endParaRPr lang="de-DE" altLang="de-DE" sz="1350">
              <a:solidFill>
                <a:srgbClr val="000000"/>
              </a:solidFill>
              <a:latin typeface="Arial"/>
              <a:ea typeface="+mn-ea"/>
              <a:cs typeface="+mn-cs"/>
            </a:endParaRPr>
          </a:p>
        </p:txBody>
      </p:sp>
      <p:sp>
        <p:nvSpPr>
          <p:cNvPr id="276513" name="Line 33"/>
          <p:cNvSpPr>
            <a:spLocks noChangeShapeType="1"/>
          </p:cNvSpPr>
          <p:nvPr/>
        </p:nvSpPr>
        <p:spPr bwMode="auto">
          <a:xfrm flipV="1">
            <a:off x="6780610" y="3009900"/>
            <a:ext cx="0" cy="53579"/>
          </a:xfrm>
          <a:prstGeom prst="line">
            <a:avLst/>
          </a:prstGeom>
          <a:noFill/>
          <a:ln w="28575">
            <a:solidFill>
              <a:srgbClr val="8A0000"/>
            </a:solidFill>
            <a:round/>
            <a:headEnd/>
            <a:tailEnd/>
          </a:ln>
        </p:spPr>
        <p:txBody>
          <a:bodyPr/>
          <a:lstStyle/>
          <a:p>
            <a:pPr defTabSz="685800" fontAlgn="auto">
              <a:spcBef>
                <a:spcPts val="0"/>
              </a:spcBef>
              <a:spcAft>
                <a:spcPts val="0"/>
              </a:spcAft>
              <a:defRPr/>
            </a:pPr>
            <a:endParaRPr lang="de-DE" sz="1350">
              <a:solidFill>
                <a:srgbClr val="000000"/>
              </a:solidFill>
              <a:latin typeface="Arial"/>
              <a:ea typeface="+mn-ea"/>
              <a:cs typeface="+mn-cs"/>
            </a:endParaRPr>
          </a:p>
        </p:txBody>
      </p:sp>
      <p:sp>
        <p:nvSpPr>
          <p:cNvPr id="276514" name="Line 34"/>
          <p:cNvSpPr>
            <a:spLocks noChangeShapeType="1"/>
          </p:cNvSpPr>
          <p:nvPr/>
        </p:nvSpPr>
        <p:spPr bwMode="auto">
          <a:xfrm flipH="1" flipV="1">
            <a:off x="4950620" y="3003948"/>
            <a:ext cx="1835944" cy="5953"/>
          </a:xfrm>
          <a:prstGeom prst="line">
            <a:avLst/>
          </a:prstGeom>
          <a:noFill/>
          <a:ln w="28575">
            <a:solidFill>
              <a:srgbClr val="8A0000"/>
            </a:solidFill>
            <a:round/>
            <a:headEnd/>
            <a:tailEnd/>
          </a:ln>
        </p:spPr>
        <p:txBody>
          <a:bodyPr/>
          <a:lstStyle/>
          <a:p>
            <a:pPr defTabSz="685800" fontAlgn="auto">
              <a:spcBef>
                <a:spcPts val="0"/>
              </a:spcBef>
              <a:spcAft>
                <a:spcPts val="0"/>
              </a:spcAft>
              <a:defRPr/>
            </a:pPr>
            <a:endParaRPr lang="de-DE" sz="1350">
              <a:solidFill>
                <a:srgbClr val="000000"/>
              </a:solidFill>
              <a:latin typeface="Arial"/>
              <a:ea typeface="+mn-ea"/>
              <a:cs typeface="+mn-cs"/>
            </a:endParaRPr>
          </a:p>
        </p:txBody>
      </p:sp>
      <p:sp>
        <p:nvSpPr>
          <p:cNvPr id="276515" name="Line 35"/>
          <p:cNvSpPr>
            <a:spLocks noChangeShapeType="1"/>
          </p:cNvSpPr>
          <p:nvPr/>
        </p:nvSpPr>
        <p:spPr bwMode="auto">
          <a:xfrm flipH="1">
            <a:off x="3707606" y="3003947"/>
            <a:ext cx="1243013" cy="0"/>
          </a:xfrm>
          <a:prstGeom prst="line">
            <a:avLst/>
          </a:prstGeom>
          <a:noFill/>
          <a:ln w="28575">
            <a:solidFill>
              <a:srgbClr val="8A0000"/>
            </a:solidFill>
            <a:prstDash val="dash"/>
            <a:round/>
            <a:headEnd/>
            <a:tailEnd type="triangle" w="med" len="med"/>
          </a:ln>
        </p:spPr>
        <p:txBody>
          <a:bodyPr/>
          <a:lstStyle/>
          <a:p>
            <a:pPr defTabSz="685800" fontAlgn="auto">
              <a:spcBef>
                <a:spcPts val="0"/>
              </a:spcBef>
              <a:spcAft>
                <a:spcPts val="0"/>
              </a:spcAft>
              <a:defRPr/>
            </a:pPr>
            <a:endParaRPr lang="de-DE" sz="1350">
              <a:solidFill>
                <a:srgbClr val="000000"/>
              </a:solidFill>
              <a:latin typeface="Arial"/>
              <a:ea typeface="+mn-ea"/>
              <a:cs typeface="+mn-cs"/>
            </a:endParaRPr>
          </a:p>
        </p:txBody>
      </p:sp>
      <p:sp>
        <p:nvSpPr>
          <p:cNvPr id="276516" name="Text Box 20"/>
          <p:cNvSpPr txBox="1">
            <a:spLocks noChangeArrowheads="1"/>
          </p:cNvSpPr>
          <p:nvPr/>
        </p:nvSpPr>
        <p:spPr bwMode="auto">
          <a:xfrm>
            <a:off x="1691878" y="2656285"/>
            <a:ext cx="5670947" cy="300082"/>
          </a:xfrm>
          <a:prstGeom prst="rect">
            <a:avLst/>
          </a:prstGeom>
          <a:noFill/>
          <a:ln w="12700">
            <a:noFill/>
            <a:miter lim="800000"/>
            <a:headEnd type="none" w="sm" len="sm"/>
            <a:tailEnd type="none" w="sm" len="sm"/>
          </a:ln>
        </p:spPr>
        <p:txBody>
          <a:bodyPr>
            <a:spAutoFit/>
          </a:bodyPr>
          <a:lstStyle/>
          <a:p>
            <a:pPr algn="ctr" defTabSz="685800" eaLnBrk="0" fontAlgn="auto" hangingPunct="0">
              <a:spcBef>
                <a:spcPct val="50000"/>
              </a:spcBef>
              <a:spcAft>
                <a:spcPts val="0"/>
              </a:spcAft>
              <a:defRPr/>
            </a:pPr>
            <a:r>
              <a:rPr lang="de-DE" altLang="de-DE" sz="1350" b="1" dirty="0" err="1">
                <a:solidFill>
                  <a:srgbClr val="8A0000"/>
                </a:solidFill>
                <a:latin typeface="Calibri" pitchFamily="34" charset="0"/>
                <a:ea typeface="+mn-ea"/>
                <a:cs typeface="+mn-cs"/>
              </a:rPr>
              <a:t>you</a:t>
            </a:r>
            <a:r>
              <a:rPr lang="de-DE" altLang="de-DE" sz="1350" b="1" dirty="0">
                <a:solidFill>
                  <a:srgbClr val="8A0000"/>
                </a:solidFill>
                <a:latin typeface="Calibri" pitchFamily="34" charset="0"/>
                <a:ea typeface="+mn-ea"/>
                <a:cs typeface="+mn-cs"/>
              </a:rPr>
              <a:t> </a:t>
            </a:r>
            <a:r>
              <a:rPr lang="de-DE" altLang="de-DE" sz="1350" b="1" dirty="0" err="1">
                <a:solidFill>
                  <a:srgbClr val="8A0000"/>
                </a:solidFill>
                <a:latin typeface="Calibri" pitchFamily="34" charset="0"/>
                <a:ea typeface="+mn-ea"/>
                <a:cs typeface="+mn-cs"/>
              </a:rPr>
              <a:t>cannot</a:t>
            </a:r>
            <a:r>
              <a:rPr lang="de-DE" altLang="de-DE" sz="1350" b="1" dirty="0">
                <a:solidFill>
                  <a:srgbClr val="8A0000"/>
                </a:solidFill>
                <a:latin typeface="Calibri" pitchFamily="34" charset="0"/>
                <a:ea typeface="+mn-ea"/>
                <a:cs typeface="+mn-cs"/>
              </a:rPr>
              <a:t> turn back </a:t>
            </a:r>
            <a:r>
              <a:rPr lang="de-DE" altLang="de-DE" sz="1350" b="1" dirty="0" err="1">
                <a:solidFill>
                  <a:srgbClr val="8A0000"/>
                </a:solidFill>
                <a:latin typeface="Calibri" pitchFamily="34" charset="0"/>
                <a:ea typeface="+mn-ea"/>
                <a:cs typeface="+mn-cs"/>
              </a:rPr>
              <a:t>the</a:t>
            </a:r>
            <a:r>
              <a:rPr lang="de-DE" altLang="de-DE" sz="1350" b="1" dirty="0">
                <a:solidFill>
                  <a:srgbClr val="8A0000"/>
                </a:solidFill>
                <a:latin typeface="Calibri" pitchFamily="34" charset="0"/>
                <a:ea typeface="+mn-ea"/>
                <a:cs typeface="+mn-cs"/>
              </a:rPr>
              <a:t> </a:t>
            </a:r>
            <a:r>
              <a:rPr lang="de-DE" altLang="de-DE" sz="1350" b="1" dirty="0" err="1">
                <a:solidFill>
                  <a:srgbClr val="8A0000"/>
                </a:solidFill>
                <a:latin typeface="Calibri" pitchFamily="34" charset="0"/>
                <a:ea typeface="+mn-ea"/>
                <a:cs typeface="+mn-cs"/>
              </a:rPr>
              <a:t>clock</a:t>
            </a:r>
            <a:endParaRPr lang="de-DE" altLang="de-DE" sz="1500" b="1" dirty="0">
              <a:solidFill>
                <a:srgbClr val="8A0000"/>
              </a:solidFill>
              <a:latin typeface="Calibri" pitchFamily="34" charset="0"/>
              <a:ea typeface="+mn-ea"/>
              <a:cs typeface="+mn-cs"/>
            </a:endParaRPr>
          </a:p>
        </p:txBody>
      </p:sp>
      <p:pic>
        <p:nvPicPr>
          <p:cNvPr id="2" name="Image 1">
            <a:extLst>
              <a:ext uri="{FF2B5EF4-FFF2-40B4-BE49-F238E27FC236}">
                <a16:creationId xmlns:a16="http://schemas.microsoft.com/office/drawing/2014/main" id="{29831B5F-DCA4-25F0-6805-0115EEF8C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112972"/>
            <a:ext cx="782020" cy="1180408"/>
          </a:xfrm>
          <a:prstGeom prst="rect">
            <a:avLst/>
          </a:prstGeom>
        </p:spPr>
      </p:pic>
    </p:spTree>
    <p:extLst>
      <p:ext uri="{BB962C8B-B14F-4D97-AF65-F5344CB8AC3E}">
        <p14:creationId xmlns:p14="http://schemas.microsoft.com/office/powerpoint/2010/main" val="1746975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67208-5E2C-4088-BB15-D0EFFB6649BF}"/>
              </a:ext>
            </a:extLst>
          </p:cNvPr>
          <p:cNvSpPr>
            <a:spLocks noGrp="1"/>
          </p:cNvSpPr>
          <p:nvPr>
            <p:ph type="title"/>
          </p:nvPr>
        </p:nvSpPr>
        <p:spPr>
          <a:xfrm>
            <a:off x="0" y="132067"/>
            <a:ext cx="9144000" cy="857250"/>
          </a:xfrm>
        </p:spPr>
        <p:txBody>
          <a:bodyPr/>
          <a:lstStyle/>
          <a:p>
            <a:r>
              <a:rPr lang="en-US" sz="3000" b="1" dirty="0">
                <a:solidFill>
                  <a:srgbClr val="001746"/>
                </a:solidFill>
                <a:latin typeface="Calibri" panose="020F0502020204030204" pitchFamily="34" charset="0"/>
                <a:cs typeface="Calibri" panose="020F0502020204030204" pitchFamily="34" charset="0"/>
              </a:rPr>
              <a:t>Summary</a:t>
            </a:r>
            <a:endParaRPr lang="de-DE" sz="3000" b="1" dirty="0">
              <a:solidFill>
                <a:srgbClr val="001746"/>
              </a:solidFill>
              <a:latin typeface="Calibri" panose="020F0502020204030204" pitchFamily="34" charset="0"/>
              <a:cs typeface="Calibri" panose="020F0502020204030204" pitchFamily="34" charset="0"/>
            </a:endParaRPr>
          </a:p>
        </p:txBody>
      </p:sp>
      <p:sp>
        <p:nvSpPr>
          <p:cNvPr id="4" name="Inhaltsplatzhalter 3">
            <a:extLst>
              <a:ext uri="{FF2B5EF4-FFF2-40B4-BE49-F238E27FC236}">
                <a16:creationId xmlns:a16="http://schemas.microsoft.com/office/drawing/2014/main" id="{6A826019-3F70-4E2F-B1E0-6533294B04BB}"/>
              </a:ext>
            </a:extLst>
          </p:cNvPr>
          <p:cNvSpPr>
            <a:spLocks noGrp="1"/>
          </p:cNvSpPr>
          <p:nvPr>
            <p:ph idx="1"/>
          </p:nvPr>
        </p:nvSpPr>
        <p:spPr>
          <a:xfrm>
            <a:off x="221489" y="1491630"/>
            <a:ext cx="8926830" cy="3394472"/>
          </a:xfrm>
        </p:spPr>
        <p:txBody>
          <a:bodyPr/>
          <a:lstStyle/>
          <a:p>
            <a:r>
              <a:rPr lang="en-US" sz="2100" b="1" dirty="0">
                <a:solidFill>
                  <a:srgbClr val="001B50"/>
                </a:solidFill>
                <a:latin typeface="Calibri" panose="020F0502020204030204" pitchFamily="34" charset="0"/>
                <a:cs typeface="Calibri" panose="020F0502020204030204" pitchFamily="34" charset="0"/>
              </a:rPr>
              <a:t>The 2016-2018 international HBV guidelines focus mainly on inhibiting fibrosis progression for treatment indications and endpoints</a:t>
            </a:r>
          </a:p>
          <a:p>
            <a:endParaRPr lang="en-US" sz="2100" b="1" dirty="0">
              <a:solidFill>
                <a:srgbClr val="001B50"/>
              </a:solidFill>
              <a:latin typeface="Calibri" panose="020F0502020204030204" pitchFamily="34" charset="0"/>
              <a:cs typeface="Calibri" panose="020F0502020204030204" pitchFamily="34" charset="0"/>
            </a:endParaRPr>
          </a:p>
          <a:p>
            <a:r>
              <a:rPr lang="en-US" sz="2100" b="1" dirty="0">
                <a:solidFill>
                  <a:srgbClr val="001B50"/>
                </a:solidFill>
                <a:latin typeface="Calibri" panose="020F0502020204030204" pitchFamily="34" charset="0"/>
                <a:cs typeface="Calibri" panose="020F0502020204030204" pitchFamily="34" charset="0"/>
              </a:rPr>
              <a:t>Prevention of HCC development should be given greater focus in guideline updates that require therapeutic approaches other than those established for the prevention of fibrosis progression</a:t>
            </a:r>
          </a:p>
          <a:p>
            <a:endParaRPr lang="en-US" sz="2100" b="1" dirty="0">
              <a:solidFill>
                <a:srgbClr val="001B50"/>
              </a:solidFill>
              <a:latin typeface="Calibri" panose="020F0502020204030204" pitchFamily="34" charset="0"/>
              <a:cs typeface="Calibri" panose="020F0502020204030204" pitchFamily="34" charset="0"/>
            </a:endParaRPr>
          </a:p>
          <a:p>
            <a:r>
              <a:rPr lang="en-US" sz="2100" b="1" dirty="0">
                <a:solidFill>
                  <a:srgbClr val="001B50"/>
                </a:solidFill>
                <a:latin typeface="Calibri" panose="020F0502020204030204" pitchFamily="34" charset="0"/>
                <a:cs typeface="Calibri" panose="020F0502020204030204" pitchFamily="34" charset="0"/>
              </a:rPr>
              <a:t>Beyond </a:t>
            </a:r>
            <a:r>
              <a:rPr lang="en-US" sz="2100" b="1" dirty="0" err="1">
                <a:solidFill>
                  <a:srgbClr val="001B50"/>
                </a:solidFill>
                <a:latin typeface="Calibri" panose="020F0502020204030204" pitchFamily="34" charset="0"/>
                <a:cs typeface="Calibri" panose="020F0502020204030204" pitchFamily="34" charset="0"/>
              </a:rPr>
              <a:t>HBsAg</a:t>
            </a:r>
            <a:r>
              <a:rPr lang="en-US" sz="2100" b="1" dirty="0">
                <a:solidFill>
                  <a:srgbClr val="001B50"/>
                </a:solidFill>
                <a:latin typeface="Calibri" panose="020F0502020204030204" pitchFamily="34" charset="0"/>
                <a:cs typeface="Calibri" panose="020F0502020204030204" pitchFamily="34" charset="0"/>
              </a:rPr>
              <a:t> loss, other reliable endpoint biomarkers and their appropriate cut-off values should be defined to guide off-treatment management  </a:t>
            </a:r>
            <a:endParaRPr lang="de-DE" sz="2100" b="1" dirty="0">
              <a:solidFill>
                <a:srgbClr val="001B50"/>
              </a:solidFill>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96029384-4D74-5336-8F71-02E53493E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2972"/>
            <a:ext cx="782020" cy="1180408"/>
          </a:xfrm>
          <a:prstGeom prst="rect">
            <a:avLst/>
          </a:prstGeom>
        </p:spPr>
      </p:pic>
    </p:spTree>
    <p:extLst>
      <p:ext uri="{BB962C8B-B14F-4D97-AF65-F5344CB8AC3E}">
        <p14:creationId xmlns:p14="http://schemas.microsoft.com/office/powerpoint/2010/main" val="108382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4713D-5761-F55D-D2FE-FEB25D5FE6E7}"/>
              </a:ext>
            </a:extLst>
          </p:cNvPr>
          <p:cNvSpPr>
            <a:spLocks noGrp="1"/>
          </p:cNvSpPr>
          <p:nvPr>
            <p:ph type="title"/>
          </p:nvPr>
        </p:nvSpPr>
        <p:spPr>
          <a:xfrm>
            <a:off x="1485900" y="205979"/>
            <a:ext cx="6172200" cy="368379"/>
          </a:xfrm>
        </p:spPr>
        <p:txBody>
          <a:bodyPr>
            <a:normAutofit fontScale="90000"/>
          </a:bodyPr>
          <a:lstStyle/>
          <a:p>
            <a:r>
              <a:rPr lang="en-US" sz="2700" b="1" dirty="0">
                <a:solidFill>
                  <a:schemeClr val="tx2"/>
                </a:solidFill>
              </a:rPr>
              <a:t>Long term effects of NUCs </a:t>
            </a:r>
          </a:p>
        </p:txBody>
      </p:sp>
      <p:sp>
        <p:nvSpPr>
          <p:cNvPr id="3" name="Content Placeholder 2">
            <a:extLst>
              <a:ext uri="{FF2B5EF4-FFF2-40B4-BE49-F238E27FC236}">
                <a16:creationId xmlns:a16="http://schemas.microsoft.com/office/drawing/2014/main" id="{39312652-D2D2-DE4A-3A46-E660AB4E6871}"/>
              </a:ext>
            </a:extLst>
          </p:cNvPr>
          <p:cNvSpPr>
            <a:spLocks noGrp="1"/>
          </p:cNvSpPr>
          <p:nvPr>
            <p:ph idx="1"/>
          </p:nvPr>
        </p:nvSpPr>
        <p:spPr>
          <a:xfrm>
            <a:off x="107504" y="668655"/>
            <a:ext cx="8784976" cy="4389120"/>
          </a:xfrm>
        </p:spPr>
        <p:txBody>
          <a:bodyPr>
            <a:normAutofit fontScale="92500"/>
          </a:bodyPr>
          <a:lstStyle/>
          <a:p>
            <a:r>
              <a:rPr lang="en-US" sz="1800" dirty="0" err="1"/>
              <a:t>Nucleos</a:t>
            </a:r>
            <a:r>
              <a:rPr lang="en-US" sz="1800" dirty="0"/>
              <a:t>(t)ide analogues (NA) are efficacious in suppressing the replicative pathway particularly HBV DNA, but impact on HBV RNA and </a:t>
            </a:r>
            <a:r>
              <a:rPr lang="en-US" sz="1800" dirty="0" err="1"/>
              <a:t>HBcrAg</a:t>
            </a:r>
            <a:r>
              <a:rPr lang="en-US" sz="1800" dirty="0"/>
              <a:t> takes longer to suppress, over many years; its impact on HBsAg secretory pathway is minimal, and seldom lead to HBsAg loss</a:t>
            </a:r>
          </a:p>
          <a:p>
            <a:r>
              <a:rPr lang="en-US" sz="1800" dirty="0" err="1"/>
              <a:t>Nucleos</a:t>
            </a:r>
            <a:r>
              <a:rPr lang="en-US" sz="1800" dirty="0"/>
              <a:t>(t)ide analogues (NA) are efficacious in:</a:t>
            </a:r>
          </a:p>
          <a:p>
            <a:pPr lvl="1"/>
            <a:r>
              <a:rPr lang="en-US" sz="1500" dirty="0"/>
              <a:t>Important clinical endpoints: reducing mortality, reducing HCC and improving liver decompensation in observational studies</a:t>
            </a:r>
          </a:p>
          <a:p>
            <a:pPr lvl="1"/>
            <a:r>
              <a:rPr lang="en-US" sz="1500" dirty="0"/>
              <a:t>They have proven efficacy in surrogate endpoints: suppressing viral load, improving </a:t>
            </a:r>
            <a:r>
              <a:rPr lang="en-US" sz="1500" dirty="0" err="1"/>
              <a:t>HBeAg</a:t>
            </a:r>
            <a:r>
              <a:rPr lang="en-US" sz="1500" dirty="0"/>
              <a:t> seroconversion and improving abnormal LFTs; also in regression of liver cirrhosis, and reducing markers of fibrosis (FIB-4, transient elastography), reducing viral integration events</a:t>
            </a:r>
          </a:p>
          <a:p>
            <a:r>
              <a:rPr lang="en-US" sz="1800" dirty="0"/>
              <a:t>Current high genetic barrier NA have very low levels of resistance</a:t>
            </a:r>
          </a:p>
          <a:p>
            <a:r>
              <a:rPr lang="en-US" sz="1800" dirty="0"/>
              <a:t>The evidence is unclear whether tenofovir is superior to entecavir in preventing HCC, although on a practical basis, this could be a preferred option</a:t>
            </a:r>
          </a:p>
          <a:p>
            <a:r>
              <a:rPr lang="en-US" sz="1800" dirty="0"/>
              <a:t>Long term safety is well established, with myopathy confined to telbivudine, mild renal and bone wasting to tenofovir, and entecavir reported to have rare cases of lactic acidosis. No major safety issues reported with tenofovir alafenamide to date</a:t>
            </a:r>
          </a:p>
          <a:p>
            <a:r>
              <a:rPr lang="en-US" sz="1800" dirty="0"/>
              <a:t>The future of NA in the context of therapies of functional cure </a:t>
            </a:r>
          </a:p>
        </p:txBody>
      </p:sp>
      <p:pic>
        <p:nvPicPr>
          <p:cNvPr id="4" name="Image 3">
            <a:extLst>
              <a:ext uri="{FF2B5EF4-FFF2-40B4-BE49-F238E27FC236}">
                <a16:creationId xmlns:a16="http://schemas.microsoft.com/office/drawing/2014/main" id="{A4F3A636-7029-F109-AE57-6D287A525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5864" y="0"/>
            <a:ext cx="938136" cy="938136"/>
          </a:xfrm>
          <a:prstGeom prst="rect">
            <a:avLst/>
          </a:prstGeom>
        </p:spPr>
      </p:pic>
    </p:spTree>
    <p:extLst>
      <p:ext uri="{BB962C8B-B14F-4D97-AF65-F5344CB8AC3E}">
        <p14:creationId xmlns:p14="http://schemas.microsoft.com/office/powerpoint/2010/main" val="397119576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Orange line">
  <a:themeElements>
    <a:clrScheme name="Custom 9">
      <a:dk1>
        <a:srgbClr val="000000"/>
      </a:dk1>
      <a:lt1>
        <a:srgbClr val="FFFFFF"/>
      </a:lt1>
      <a:dk2>
        <a:srgbClr val="09357A"/>
      </a:dk2>
      <a:lt2>
        <a:srgbClr val="808080"/>
      </a:lt2>
      <a:accent1>
        <a:srgbClr val="00B0F0"/>
      </a:accent1>
      <a:accent2>
        <a:srgbClr val="DD7500"/>
      </a:accent2>
      <a:accent3>
        <a:srgbClr val="FFC000"/>
      </a:accent3>
      <a:accent4>
        <a:srgbClr val="7030A0"/>
      </a:accent4>
      <a:accent5>
        <a:srgbClr val="FF0000"/>
      </a:accent5>
      <a:accent6>
        <a:srgbClr val="6DAA2D"/>
      </a:accent6>
      <a:hlink>
        <a:srgbClr val="008000"/>
      </a:hlink>
      <a:folHlink>
        <a:srgbClr val="808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solidFill>
              <a:srgbClr val="404040"/>
            </a:solidFill>
          </a:defRPr>
        </a:defPPr>
      </a:lstStyle>
    </a:txDef>
  </a:objectDefaults>
  <a:extraClrSchemeLst/>
</a:theme>
</file>

<file path=ppt/theme/theme3.xml><?xml version="1.0" encoding="utf-8"?>
<a:theme xmlns:a="http://schemas.openxmlformats.org/drawingml/2006/main" name="Orange line">
  <a:themeElements>
    <a:clrScheme name="Custom 9">
      <a:dk1>
        <a:srgbClr val="000000"/>
      </a:dk1>
      <a:lt1>
        <a:srgbClr val="FFFFFF"/>
      </a:lt1>
      <a:dk2>
        <a:srgbClr val="09357A"/>
      </a:dk2>
      <a:lt2>
        <a:srgbClr val="808080"/>
      </a:lt2>
      <a:accent1>
        <a:srgbClr val="00B0F0"/>
      </a:accent1>
      <a:accent2>
        <a:srgbClr val="DD7500"/>
      </a:accent2>
      <a:accent3>
        <a:srgbClr val="FFC000"/>
      </a:accent3>
      <a:accent4>
        <a:srgbClr val="7030A0"/>
      </a:accent4>
      <a:accent5>
        <a:srgbClr val="FF0000"/>
      </a:accent5>
      <a:accent6>
        <a:srgbClr val="6DAA2D"/>
      </a:accent6>
      <a:hlink>
        <a:srgbClr val="008000"/>
      </a:hlink>
      <a:folHlink>
        <a:srgbClr val="808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solidFill>
              <a:srgbClr val="404040"/>
            </a:solidFill>
          </a:defRPr>
        </a:defPPr>
      </a:lstStyle>
    </a:txDef>
  </a:objectDefaults>
  <a:extraClrSchemeLst/>
</a:theme>
</file>

<file path=ppt/theme/theme4.xml><?xml version="1.0" encoding="utf-8"?>
<a:theme xmlns:a="http://schemas.openxmlformats.org/drawingml/2006/main" name="1_Orange line">
  <a:themeElements>
    <a:clrScheme name="Custom 203">
      <a:dk1>
        <a:srgbClr val="000000"/>
      </a:dk1>
      <a:lt1>
        <a:srgbClr val="FFFFFF"/>
      </a:lt1>
      <a:dk2>
        <a:srgbClr val="09357A"/>
      </a:dk2>
      <a:lt2>
        <a:srgbClr val="808080"/>
      </a:lt2>
      <a:accent1>
        <a:srgbClr val="008000"/>
      </a:accent1>
      <a:accent2>
        <a:srgbClr val="DD7500"/>
      </a:accent2>
      <a:accent3>
        <a:srgbClr val="FFC000"/>
      </a:accent3>
      <a:accent4>
        <a:srgbClr val="7030A0"/>
      </a:accent4>
      <a:accent5>
        <a:srgbClr val="FF0000"/>
      </a:accent5>
      <a:accent6>
        <a:srgbClr val="92D050"/>
      </a:accent6>
      <a:hlink>
        <a:srgbClr val="E3D1F1"/>
      </a:hlink>
      <a:folHlink>
        <a:srgbClr val="808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solidFill>
              <a:srgbClr val="404040"/>
            </a:solidFill>
          </a:defRPr>
        </a:defPPr>
      </a:lstStyle>
    </a:txDef>
  </a:objectDefaults>
  <a:extraClrSchemeLst/>
</a:theme>
</file>

<file path=ppt/theme/theme5.xml><?xml version="1.0" encoding="utf-8"?>
<a:theme xmlns:a="http://schemas.openxmlformats.org/drawingml/2006/main" name="1_Updated Janssen">
  <a:themeElements>
    <a:clrScheme name="Custom 203">
      <a:dk1>
        <a:srgbClr val="000000"/>
      </a:dk1>
      <a:lt1>
        <a:srgbClr val="FFFFFF"/>
      </a:lt1>
      <a:dk2>
        <a:srgbClr val="09357A"/>
      </a:dk2>
      <a:lt2>
        <a:srgbClr val="808080"/>
      </a:lt2>
      <a:accent1>
        <a:srgbClr val="008000"/>
      </a:accent1>
      <a:accent2>
        <a:srgbClr val="DD7500"/>
      </a:accent2>
      <a:accent3>
        <a:srgbClr val="FFC000"/>
      </a:accent3>
      <a:accent4>
        <a:srgbClr val="7030A0"/>
      </a:accent4>
      <a:accent5>
        <a:srgbClr val="FF0000"/>
      </a:accent5>
      <a:accent6>
        <a:srgbClr val="92D050"/>
      </a:accent6>
      <a:hlink>
        <a:srgbClr val="E3D1F1"/>
      </a:hlink>
      <a:folHlink>
        <a:srgbClr val="808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0F0"/>
        </a:solidFill>
        <a:ln w="9525">
          <a:noFill/>
          <a:miter lim="800000"/>
          <a:headEnd/>
          <a:tailEnd/>
        </a:ln>
        <a:effectLst>
          <a:innerShdw blurRad="63500">
            <a:prstClr val="black"/>
          </a:innerShdw>
        </a:effectLst>
      </a:spPr>
      <a:bodyPr wrap="square" lIns="90000" tIns="46796" rIns="90000" bIns="0" anchorCtr="1">
        <a:spAutoFit/>
      </a:bodyPr>
      <a:lstStyle>
        <a:defPPr algn="ctr" fontAlgn="base" hangingPunct="0">
          <a:spcBef>
            <a:spcPct val="0"/>
          </a:spcBef>
          <a:spcAft>
            <a:spcPct val="0"/>
          </a:spcAft>
          <a:defRPr sz="1600" b="1">
            <a:solidFill>
              <a:srgbClr val="505050"/>
            </a:solidFill>
            <a:latin typeface="Arial" charset="0"/>
            <a:ea typeface="ＭＳ Ｐゴシック" pitchFamily="34" charset="-128"/>
            <a:cs typeface="Arial" charset="0"/>
          </a:defRPr>
        </a:defPPr>
      </a:lstStyle>
    </a:spDef>
    <a:txDef>
      <a:spPr>
        <a:noFill/>
      </a:spPr>
      <a:bodyPr wrap="none" rtlCol="0">
        <a:spAutoFit/>
      </a:bodyPr>
      <a:lstStyle>
        <a:defPPr>
          <a:defRPr dirty="0" smtClean="0">
            <a:solidFill>
              <a:srgbClr val="404040"/>
            </a:solidFill>
          </a:defRPr>
        </a:defPPr>
      </a:lstStyle>
    </a:txDef>
  </a:objectDefaults>
  <a:extraClrSchemeLst/>
</a:theme>
</file>

<file path=ppt/theme/theme6.xml><?xml version="1.0" encoding="utf-8"?>
<a:theme xmlns:a="http://schemas.openxmlformats.org/drawingml/2006/main" name="2_Orange line">
  <a:themeElements>
    <a:clrScheme name="Custom 9">
      <a:dk1>
        <a:srgbClr val="000000"/>
      </a:dk1>
      <a:lt1>
        <a:srgbClr val="FFFFFF"/>
      </a:lt1>
      <a:dk2>
        <a:srgbClr val="09357A"/>
      </a:dk2>
      <a:lt2>
        <a:srgbClr val="808080"/>
      </a:lt2>
      <a:accent1>
        <a:srgbClr val="00B0F0"/>
      </a:accent1>
      <a:accent2>
        <a:srgbClr val="DD7500"/>
      </a:accent2>
      <a:accent3>
        <a:srgbClr val="FFC000"/>
      </a:accent3>
      <a:accent4>
        <a:srgbClr val="7030A0"/>
      </a:accent4>
      <a:accent5>
        <a:srgbClr val="FF0000"/>
      </a:accent5>
      <a:accent6>
        <a:srgbClr val="6DAA2D"/>
      </a:accent6>
      <a:hlink>
        <a:srgbClr val="008000"/>
      </a:hlink>
      <a:folHlink>
        <a:srgbClr val="808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solidFill>
              <a:srgbClr val="404040"/>
            </a:solidFill>
          </a:defRPr>
        </a:defPPr>
      </a:lstStyle>
    </a:txDef>
  </a:objectDefaults>
  <a:extraClrSchemeLst/>
</a:theme>
</file>

<file path=ppt/theme/theme7.xml><?xml version="1.0" encoding="utf-8"?>
<a:theme xmlns:a="http://schemas.openxmlformats.org/drawingml/2006/main" name="3_Orange line">
  <a:themeElements>
    <a:clrScheme name="Custom 203">
      <a:dk1>
        <a:srgbClr val="000000"/>
      </a:dk1>
      <a:lt1>
        <a:srgbClr val="FFFFFF"/>
      </a:lt1>
      <a:dk2>
        <a:srgbClr val="09357A"/>
      </a:dk2>
      <a:lt2>
        <a:srgbClr val="808080"/>
      </a:lt2>
      <a:accent1>
        <a:srgbClr val="008000"/>
      </a:accent1>
      <a:accent2>
        <a:srgbClr val="DD7500"/>
      </a:accent2>
      <a:accent3>
        <a:srgbClr val="FFC000"/>
      </a:accent3>
      <a:accent4>
        <a:srgbClr val="7030A0"/>
      </a:accent4>
      <a:accent5>
        <a:srgbClr val="FF0000"/>
      </a:accent5>
      <a:accent6>
        <a:srgbClr val="92D050"/>
      </a:accent6>
      <a:hlink>
        <a:srgbClr val="E3D1F1"/>
      </a:hlink>
      <a:folHlink>
        <a:srgbClr val="808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solidFill>
              <a:srgbClr val="404040"/>
            </a:solidFill>
          </a:defRPr>
        </a:defPPr>
      </a:lstStyle>
    </a:txDef>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46077</TotalTime>
  <Words>2584</Words>
  <Application>Microsoft Macintosh PowerPoint</Application>
  <PresentationFormat>Affichage à l'écran (16:9)</PresentationFormat>
  <Paragraphs>409</Paragraphs>
  <Slides>27</Slides>
  <Notes>3</Notes>
  <HiddenSlides>0</HiddenSlides>
  <MMClips>0</MMClips>
  <ScaleCrop>false</ScaleCrop>
  <HeadingPairs>
    <vt:vector size="6" baseType="variant">
      <vt:variant>
        <vt:lpstr>Polices utilisées</vt:lpstr>
      </vt:variant>
      <vt:variant>
        <vt:i4>12</vt:i4>
      </vt:variant>
      <vt:variant>
        <vt:lpstr>Thème</vt:lpstr>
      </vt:variant>
      <vt:variant>
        <vt:i4>7</vt:i4>
      </vt:variant>
      <vt:variant>
        <vt:lpstr>Titres des diapositives</vt:lpstr>
      </vt:variant>
      <vt:variant>
        <vt:i4>27</vt:i4>
      </vt:variant>
    </vt:vector>
  </HeadingPairs>
  <TitlesOfParts>
    <vt:vector size="46" baseType="lpstr">
      <vt:lpstr>Arial</vt:lpstr>
      <vt:lpstr>Arial Black</vt:lpstr>
      <vt:lpstr>Arial Narrow</vt:lpstr>
      <vt:lpstr>Bahnschrift</vt:lpstr>
      <vt:lpstr>blinkmacsystemfont</vt:lpstr>
      <vt:lpstr>Calibri</vt:lpstr>
      <vt:lpstr>CLZAOC+TrebuchetMS</vt:lpstr>
      <vt:lpstr>Tahoma</vt:lpstr>
      <vt:lpstr>Times New Roman</vt:lpstr>
      <vt:lpstr>Trebuchet MS</vt:lpstr>
      <vt:lpstr>Verdana</vt:lpstr>
      <vt:lpstr>Wingdings</vt:lpstr>
      <vt:lpstr>Thème Office</vt:lpstr>
      <vt:lpstr>20_Orange line</vt:lpstr>
      <vt:lpstr>Orange line</vt:lpstr>
      <vt:lpstr>1_Orange line</vt:lpstr>
      <vt:lpstr>1_Updated Janssen</vt:lpstr>
      <vt:lpstr>2_Orange line</vt:lpstr>
      <vt:lpstr>3_Orange line</vt:lpstr>
      <vt:lpstr>Take-home messages from Monday  27th March 2023 </vt:lpstr>
      <vt:lpstr>Medical research in France </vt:lpstr>
      <vt:lpstr>Présentation PowerPoint</vt:lpstr>
      <vt:lpstr>Reinforce Medical Research in France Roadmap for the future  </vt:lpstr>
      <vt:lpstr>Hepatitis B : Optimal management </vt:lpstr>
      <vt:lpstr>Présentation PowerPoint</vt:lpstr>
      <vt:lpstr>Présentation PowerPoint</vt:lpstr>
      <vt:lpstr>Summary</vt:lpstr>
      <vt:lpstr>Long term effects of NUCs </vt:lpstr>
      <vt:lpstr>Stop NUCs  controversy </vt:lpstr>
      <vt:lpstr>Stop NUCs  controversy </vt:lpstr>
      <vt:lpstr>New drugs for HBV cure </vt:lpstr>
      <vt:lpstr>New drugs for HBV cure </vt:lpstr>
      <vt:lpstr>Award PHC 2023</vt:lpstr>
      <vt:lpstr>Hepatitis Delta :  Therapeutic advances </vt:lpstr>
      <vt:lpstr>The epidemiology of hepatitis delta revisited !</vt:lpstr>
      <vt:lpstr>Peg-IFN for HDV </vt:lpstr>
      <vt:lpstr>New drugs for HDV </vt:lpstr>
      <vt:lpstr>Bulevirtide in real life</vt:lpstr>
      <vt:lpstr>State of the art lecture </vt:lpstr>
      <vt:lpstr>Air pollution and the liver including liver cancer </vt:lpstr>
      <vt:lpstr>Elimination of HCV : where we are </vt:lpstr>
      <vt:lpstr>Impact of COVID on HCV elimination </vt:lpstr>
      <vt:lpstr>Micro elimination</vt:lpstr>
      <vt:lpstr>Macroelimination </vt:lpstr>
      <vt:lpstr>Worldwide overview</vt:lpstr>
      <vt:lpstr>Thank you for your attention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gigout</dc:creator>
  <cp:lastModifiedBy>Microsoft Office User</cp:lastModifiedBy>
  <cp:revision>1050</cp:revision>
  <cp:lastPrinted>2014-12-05T01:21:49Z</cp:lastPrinted>
  <dcterms:created xsi:type="dcterms:W3CDTF">2012-04-20T16:59:56Z</dcterms:created>
  <dcterms:modified xsi:type="dcterms:W3CDTF">2023-03-23T00:36:53Z</dcterms:modified>
</cp:coreProperties>
</file>