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omments/modernComment_15F_39A058C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147471420" r:id="rId3"/>
    <p:sldId id="2147471419" r:id="rId4"/>
    <p:sldId id="258" r:id="rId5"/>
    <p:sldId id="256" r:id="rId6"/>
    <p:sldId id="2076136688" r:id="rId7"/>
    <p:sldId id="2076136691" r:id="rId8"/>
    <p:sldId id="2096975556" r:id="rId9"/>
    <p:sldId id="442" r:id="rId10"/>
    <p:sldId id="269" r:id="rId11"/>
    <p:sldId id="471" r:id="rId12"/>
    <p:sldId id="2147471415" r:id="rId13"/>
    <p:sldId id="2147471416" r:id="rId14"/>
    <p:sldId id="2147471421" r:id="rId15"/>
    <p:sldId id="2147471418" r:id="rId16"/>
    <p:sldId id="301" r:id="rId17"/>
    <p:sldId id="300" r:id="rId18"/>
    <p:sldId id="2147471422" r:id="rId19"/>
    <p:sldId id="351" r:id="rId20"/>
    <p:sldId id="414" r:id="rId21"/>
    <p:sldId id="21474714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D89B965-B4D4-89F0-83F2-9D369A1F3125}" name="KATSADZE Vakhtang" initials="KV" userId="S::vkatsadze@mayoly.com::9c116910-bb53-4b9c-a6c0-171533fdbe0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varScale="1">
        <p:scale>
          <a:sx n="104" d="100"/>
          <a:sy n="104" d="100"/>
        </p:scale>
        <p:origin x="208"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6B48-48B4-BF16-0931057BBEF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B48-48B4-BF16-0931057BBEFC}"/>
              </c:ext>
            </c:extLst>
          </c:dPt>
          <c:cat>
            <c:strRef>
              <c:f>Sheet1!$A$2:$A$3</c:f>
              <c:strCache>
                <c:ptCount val="1"/>
                <c:pt idx="0">
                  <c:v>sema</c:v>
                </c:pt>
              </c:strCache>
            </c:strRef>
          </c:cat>
          <c:val>
            <c:numRef>
              <c:f>Sheet1!$B$2:$B$3</c:f>
              <c:numCache>
                <c:formatCode>General</c:formatCode>
                <c:ptCount val="2"/>
                <c:pt idx="0">
                  <c:v>41.1</c:v>
                </c:pt>
                <c:pt idx="1">
                  <c:v>58.9</c:v>
                </c:pt>
              </c:numCache>
            </c:numRef>
          </c:val>
          <c:extLst>
            <c:ext xmlns:c16="http://schemas.microsoft.com/office/drawing/2014/chart" uri="{C3380CC4-5D6E-409C-BE32-E72D297353CC}">
              <c16:uniqueId val="{00000004-6B48-48B4-BF16-0931057BBEF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050090664884803E-2"/>
          <c:y val="6.3955040110385386E-2"/>
          <c:w val="0.8887906947920905"/>
          <c:h val="0.85464763611276051"/>
        </c:manualLayout>
      </c:layout>
      <c:pie3DChart>
        <c:varyColors val="1"/>
        <c:ser>
          <c:idx val="0"/>
          <c:order val="0"/>
          <c:tx>
            <c:strRef>
              <c:f>Sheet1!$B$1</c:f>
              <c:strCache>
                <c:ptCount val="1"/>
                <c:pt idx="0">
                  <c:v>Sales</c:v>
                </c:pt>
              </c:strCache>
            </c:strRef>
          </c:tx>
          <c:spPr>
            <a:effectLst>
              <a:outerShdw blurRad="165100" dist="25400" dir="5400000" algn="t" rotWithShape="0">
                <a:prstClr val="black">
                  <a:alpha val="24000"/>
                </a:prstClr>
              </a:outerShdw>
            </a:effectLst>
          </c:spPr>
          <c:dPt>
            <c:idx val="0"/>
            <c:bubble3D val="0"/>
            <c:spPr>
              <a:solidFill>
                <a:schemeClr val="accent6">
                  <a:lumMod val="60000"/>
                  <a:lumOff val="40000"/>
                </a:schemeClr>
              </a:solidFill>
              <a:ln w="25400">
                <a:solidFill>
                  <a:schemeClr val="lt1"/>
                </a:solidFill>
              </a:ln>
              <a:effectLst>
                <a:outerShdw blurRad="165100" dist="25400" dir="5400000" algn="t" rotWithShape="0">
                  <a:prstClr val="black">
                    <a:alpha val="24000"/>
                  </a:prstClr>
                </a:outerShdw>
              </a:effectLst>
              <a:sp3d contourW="25400">
                <a:contourClr>
                  <a:schemeClr val="lt1"/>
                </a:contourClr>
              </a:sp3d>
            </c:spPr>
            <c:extLst>
              <c:ext xmlns:c16="http://schemas.microsoft.com/office/drawing/2014/chart" uri="{C3380CC4-5D6E-409C-BE32-E72D297353CC}">
                <c16:uniqueId val="{00000001-3EEC-483A-8097-D8F2666A5A91}"/>
              </c:ext>
            </c:extLst>
          </c:dPt>
          <c:dPt>
            <c:idx val="1"/>
            <c:bubble3D val="0"/>
            <c:spPr>
              <a:solidFill>
                <a:schemeClr val="bg2">
                  <a:lumMod val="20000"/>
                  <a:lumOff val="80000"/>
                </a:schemeClr>
              </a:solidFill>
              <a:ln w="25400">
                <a:solidFill>
                  <a:schemeClr val="lt1"/>
                </a:solidFill>
              </a:ln>
              <a:effectLst>
                <a:outerShdw blurRad="165100" dist="25400" dir="5400000" algn="t" rotWithShape="0">
                  <a:prstClr val="black">
                    <a:alpha val="24000"/>
                  </a:prstClr>
                </a:outerShdw>
              </a:effectLst>
              <a:sp3d contourW="25400">
                <a:contourClr>
                  <a:schemeClr val="lt1"/>
                </a:contourClr>
              </a:sp3d>
            </c:spPr>
            <c:extLst>
              <c:ext xmlns:c16="http://schemas.microsoft.com/office/drawing/2014/chart" uri="{C3380CC4-5D6E-409C-BE32-E72D297353CC}">
                <c16:uniqueId val="{00000003-3EEC-483A-8097-D8F2666A5A91}"/>
              </c:ext>
            </c:extLst>
          </c:dPt>
          <c:cat>
            <c:strRef>
              <c:f>Sheet1!$A$2:$A$3</c:f>
              <c:strCache>
                <c:ptCount val="2"/>
                <c:pt idx="0">
                  <c:v>1st Qtr</c:v>
                </c:pt>
                <c:pt idx="1">
                  <c:v>2nd Qtr</c:v>
                </c:pt>
              </c:strCache>
            </c:strRef>
          </c:cat>
          <c:val>
            <c:numRef>
              <c:f>Sheet1!$B$2:$B$3</c:f>
              <c:numCache>
                <c:formatCode>General</c:formatCode>
                <c:ptCount val="2"/>
                <c:pt idx="0">
                  <c:v>18.8</c:v>
                </c:pt>
                <c:pt idx="1">
                  <c:v>81.2</c:v>
                </c:pt>
              </c:numCache>
            </c:numRef>
          </c:val>
          <c:extLst>
            <c:ext xmlns:c16="http://schemas.microsoft.com/office/drawing/2014/chart" uri="{C3380CC4-5D6E-409C-BE32-E72D297353CC}">
              <c16:uniqueId val="{00000004-3EEC-483A-8097-D8F2666A5A9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0066FF"/>
            </a:solidFill>
            <a:ln>
              <a:noFill/>
            </a:ln>
            <a:effectLst/>
          </c:spPr>
          <c:invertIfNegative val="0"/>
          <c:cat>
            <c:strRef>
              <c:f>Feuil1!$A$2</c:f>
              <c:strCache>
                <c:ptCount val="1"/>
                <c:pt idx="0">
                  <c:v> </c:v>
                </c:pt>
              </c:strCache>
            </c:strRef>
          </c:cat>
          <c:val>
            <c:numRef>
              <c:f>Feuil1!$B$2</c:f>
              <c:numCache>
                <c:formatCode>General</c:formatCode>
                <c:ptCount val="1"/>
                <c:pt idx="0">
                  <c:v>10</c:v>
                </c:pt>
              </c:numCache>
            </c:numRef>
          </c:val>
          <c:extLst>
            <c:ext xmlns:c16="http://schemas.microsoft.com/office/drawing/2014/chart" uri="{C3380CC4-5D6E-409C-BE32-E72D297353CC}">
              <c16:uniqueId val="{00000000-8024-4753-9C58-222E5DFF251A}"/>
            </c:ext>
          </c:extLst>
        </c:ser>
        <c:ser>
          <c:idx val="1"/>
          <c:order val="1"/>
          <c:tx>
            <c:strRef>
              <c:f>Feuil1!$C$1</c:f>
              <c:strCache>
                <c:ptCount val="1"/>
                <c:pt idx="0">
                  <c:v>Série 2</c:v>
                </c:pt>
              </c:strCache>
            </c:strRef>
          </c:tx>
          <c:spPr>
            <a:solidFill>
              <a:srgbClr val="CC0000"/>
            </a:solidFill>
            <a:ln>
              <a:noFill/>
            </a:ln>
            <a:effectLst/>
          </c:spPr>
          <c:invertIfNegative val="0"/>
          <c:cat>
            <c:strRef>
              <c:f>Feuil1!$A$2</c:f>
              <c:strCache>
                <c:ptCount val="1"/>
                <c:pt idx="0">
                  <c:v> </c:v>
                </c:pt>
              </c:strCache>
            </c:strRef>
          </c:cat>
          <c:val>
            <c:numRef>
              <c:f>Feuil1!$C$2</c:f>
              <c:numCache>
                <c:formatCode>General</c:formatCode>
                <c:ptCount val="1"/>
                <c:pt idx="0">
                  <c:v>5.9</c:v>
                </c:pt>
              </c:numCache>
            </c:numRef>
          </c:val>
          <c:extLst>
            <c:ext xmlns:c16="http://schemas.microsoft.com/office/drawing/2014/chart" uri="{C3380CC4-5D6E-409C-BE32-E72D297353CC}">
              <c16:uniqueId val="{00000001-8024-4753-9C58-222E5DFF251A}"/>
            </c:ext>
          </c:extLst>
        </c:ser>
        <c:dLbls>
          <c:showLegendKey val="0"/>
          <c:showVal val="0"/>
          <c:showCatName val="0"/>
          <c:showSerName val="0"/>
          <c:showPercent val="0"/>
          <c:showBubbleSize val="0"/>
        </c:dLbls>
        <c:gapWidth val="150"/>
        <c:overlap val="-50"/>
        <c:axId val="2054452952"/>
        <c:axId val="-2115354872"/>
      </c:barChart>
      <c:catAx>
        <c:axId val="205445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354872"/>
        <c:crosses val="autoZero"/>
        <c:auto val="1"/>
        <c:lblAlgn val="ctr"/>
        <c:lblOffset val="100"/>
        <c:noMultiLvlLbl val="0"/>
      </c:catAx>
      <c:valAx>
        <c:axId val="-211535487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3399"/>
                </a:solidFill>
                <a:latin typeface="Calibri" panose="020F0502020204030204" pitchFamily="34" charset="0"/>
                <a:ea typeface="+mn-ea"/>
                <a:cs typeface="Calibri" panose="020F0502020204030204" pitchFamily="34" charset="0"/>
              </a:defRPr>
            </a:pPr>
            <a:endParaRPr lang="en-US"/>
          </a:p>
        </c:txPr>
        <c:crossAx val="2054452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4797308005735"/>
          <c:y val="7.582947127438483E-2"/>
          <c:w val="0.81238764166171928"/>
          <c:h val="0.75720827362932286"/>
        </c:manualLayout>
      </c:layout>
      <c:barChart>
        <c:barDir val="col"/>
        <c:grouping val="clustered"/>
        <c:varyColors val="0"/>
        <c:ser>
          <c:idx val="0"/>
          <c:order val="0"/>
          <c:tx>
            <c:strRef>
              <c:f>Feuil1!$B$1</c:f>
              <c:strCache>
                <c:ptCount val="1"/>
                <c:pt idx="0">
                  <c:v>Série 1</c:v>
                </c:pt>
              </c:strCache>
            </c:strRef>
          </c:tx>
          <c:spPr>
            <a:solidFill>
              <a:srgbClr val="0066FF"/>
            </a:solidFill>
            <a:ln>
              <a:noFill/>
            </a:ln>
            <a:effectLst/>
          </c:spPr>
          <c:invertIfNegative val="0"/>
          <c:cat>
            <c:strRef>
              <c:f>Feuil1!$A$2</c:f>
              <c:strCache>
                <c:ptCount val="1"/>
                <c:pt idx="0">
                  <c:v> </c:v>
                </c:pt>
              </c:strCache>
            </c:strRef>
          </c:cat>
          <c:val>
            <c:numRef>
              <c:f>Feuil1!$B$2</c:f>
              <c:numCache>
                <c:formatCode>General</c:formatCode>
                <c:ptCount val="1"/>
                <c:pt idx="0">
                  <c:v>18.100000000000001</c:v>
                </c:pt>
              </c:numCache>
            </c:numRef>
          </c:val>
          <c:extLst>
            <c:ext xmlns:c16="http://schemas.microsoft.com/office/drawing/2014/chart" uri="{C3380CC4-5D6E-409C-BE32-E72D297353CC}">
              <c16:uniqueId val="{00000000-8024-4753-9C58-222E5DFF251A}"/>
            </c:ext>
          </c:extLst>
        </c:ser>
        <c:ser>
          <c:idx val="1"/>
          <c:order val="1"/>
          <c:tx>
            <c:strRef>
              <c:f>Feuil1!$C$1</c:f>
              <c:strCache>
                <c:ptCount val="1"/>
                <c:pt idx="0">
                  <c:v>Série 2</c:v>
                </c:pt>
              </c:strCache>
            </c:strRef>
          </c:tx>
          <c:spPr>
            <a:solidFill>
              <a:srgbClr val="CC0000"/>
            </a:solidFill>
            <a:ln>
              <a:noFill/>
            </a:ln>
            <a:effectLst/>
          </c:spPr>
          <c:invertIfNegative val="0"/>
          <c:cat>
            <c:strRef>
              <c:f>Feuil1!$A$2</c:f>
              <c:strCache>
                <c:ptCount val="1"/>
                <c:pt idx="0">
                  <c:v> </c:v>
                </c:pt>
              </c:strCache>
            </c:strRef>
          </c:cat>
          <c:val>
            <c:numRef>
              <c:f>Feuil1!$C$2</c:f>
              <c:numCache>
                <c:formatCode>General</c:formatCode>
                <c:ptCount val="1"/>
                <c:pt idx="0">
                  <c:v>11.5</c:v>
                </c:pt>
              </c:numCache>
            </c:numRef>
          </c:val>
          <c:extLst>
            <c:ext xmlns:c16="http://schemas.microsoft.com/office/drawing/2014/chart" uri="{C3380CC4-5D6E-409C-BE32-E72D297353CC}">
              <c16:uniqueId val="{00000001-8024-4753-9C58-222E5DFF251A}"/>
            </c:ext>
          </c:extLst>
        </c:ser>
        <c:dLbls>
          <c:showLegendKey val="0"/>
          <c:showVal val="0"/>
          <c:showCatName val="0"/>
          <c:showSerName val="0"/>
          <c:showPercent val="0"/>
          <c:showBubbleSize val="0"/>
        </c:dLbls>
        <c:gapWidth val="150"/>
        <c:overlap val="-50"/>
        <c:axId val="-2135651336"/>
        <c:axId val="-2122295928"/>
      </c:barChart>
      <c:catAx>
        <c:axId val="-213565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2295928"/>
        <c:crosses val="autoZero"/>
        <c:auto val="1"/>
        <c:lblAlgn val="ctr"/>
        <c:lblOffset val="100"/>
        <c:noMultiLvlLbl val="0"/>
      </c:catAx>
      <c:valAx>
        <c:axId val="-212229592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3399"/>
                </a:solidFill>
                <a:latin typeface="Calibri" panose="020F0502020204030204" pitchFamily="34" charset="0"/>
                <a:ea typeface="+mn-ea"/>
                <a:cs typeface="Calibri" panose="020F0502020204030204" pitchFamily="34" charset="0"/>
              </a:defRPr>
            </a:pPr>
            <a:endParaRPr lang="en-US"/>
          </a:p>
        </c:txPr>
        <c:crossAx val="-2135651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0066FF"/>
            </a:solidFill>
            <a:ln>
              <a:noFill/>
            </a:ln>
            <a:effectLst/>
          </c:spPr>
          <c:invertIfNegative val="0"/>
          <c:cat>
            <c:strRef>
              <c:f>Feuil1!$A$2</c:f>
              <c:strCache>
                <c:ptCount val="1"/>
                <c:pt idx="0">
                  <c:v> </c:v>
                </c:pt>
              </c:strCache>
            </c:strRef>
          </c:cat>
          <c:val>
            <c:numRef>
              <c:f>Feuil1!$B$2</c:f>
              <c:numCache>
                <c:formatCode>General</c:formatCode>
                <c:ptCount val="1"/>
                <c:pt idx="0">
                  <c:v>22.1</c:v>
                </c:pt>
              </c:numCache>
            </c:numRef>
          </c:val>
          <c:extLst>
            <c:ext xmlns:c16="http://schemas.microsoft.com/office/drawing/2014/chart" uri="{C3380CC4-5D6E-409C-BE32-E72D297353CC}">
              <c16:uniqueId val="{00000000-8024-4753-9C58-222E5DFF251A}"/>
            </c:ext>
          </c:extLst>
        </c:ser>
        <c:ser>
          <c:idx val="1"/>
          <c:order val="1"/>
          <c:tx>
            <c:strRef>
              <c:f>Feuil1!$C$1</c:f>
              <c:strCache>
                <c:ptCount val="1"/>
                <c:pt idx="0">
                  <c:v>Série 2</c:v>
                </c:pt>
              </c:strCache>
            </c:strRef>
          </c:tx>
          <c:spPr>
            <a:solidFill>
              <a:srgbClr val="CC0000"/>
            </a:solidFill>
            <a:ln>
              <a:noFill/>
            </a:ln>
            <a:effectLst/>
          </c:spPr>
          <c:invertIfNegative val="0"/>
          <c:cat>
            <c:strRef>
              <c:f>Feuil1!$A$2</c:f>
              <c:strCache>
                <c:ptCount val="1"/>
                <c:pt idx="0">
                  <c:v> </c:v>
                </c:pt>
              </c:strCache>
            </c:strRef>
          </c:cat>
          <c:val>
            <c:numRef>
              <c:f>Feuil1!$C$2</c:f>
              <c:numCache>
                <c:formatCode>General</c:formatCode>
                <c:ptCount val="1"/>
                <c:pt idx="0">
                  <c:v>5.4</c:v>
                </c:pt>
              </c:numCache>
            </c:numRef>
          </c:val>
          <c:extLst>
            <c:ext xmlns:c16="http://schemas.microsoft.com/office/drawing/2014/chart" uri="{C3380CC4-5D6E-409C-BE32-E72D297353CC}">
              <c16:uniqueId val="{00000001-8024-4753-9C58-222E5DFF251A}"/>
            </c:ext>
          </c:extLst>
        </c:ser>
        <c:dLbls>
          <c:showLegendKey val="0"/>
          <c:showVal val="0"/>
          <c:showCatName val="0"/>
          <c:showSerName val="0"/>
          <c:showPercent val="0"/>
          <c:showBubbleSize val="0"/>
        </c:dLbls>
        <c:gapWidth val="150"/>
        <c:overlap val="-50"/>
        <c:axId val="2142177144"/>
        <c:axId val="-2115113880"/>
      </c:barChart>
      <c:catAx>
        <c:axId val="214217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113880"/>
        <c:crosses val="autoZero"/>
        <c:auto val="1"/>
        <c:lblAlgn val="ctr"/>
        <c:lblOffset val="100"/>
        <c:noMultiLvlLbl val="0"/>
      </c:catAx>
      <c:valAx>
        <c:axId val="-2115113880"/>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33399"/>
                </a:solidFill>
                <a:latin typeface="Calibri" panose="020F0502020204030204" pitchFamily="34" charset="0"/>
                <a:ea typeface="+mn-ea"/>
                <a:cs typeface="Calibri" panose="020F0502020204030204" pitchFamily="34" charset="0"/>
              </a:defRPr>
            </a:pPr>
            <a:endParaRPr lang="en-US"/>
          </a:p>
        </c:txPr>
        <c:crossAx val="2142177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431C-4FCA-9233-44C31A3FA3BB}"/>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431C-4FCA-9233-44C31A3FA3BB}"/>
              </c:ext>
            </c:extLst>
          </c:dPt>
          <c:cat>
            <c:strRef>
              <c:f>Sheet1!$A$2:$A$3</c:f>
              <c:strCache>
                <c:ptCount val="1"/>
                <c:pt idx="0">
                  <c:v>sema</c:v>
                </c:pt>
              </c:strCache>
            </c:strRef>
          </c:cat>
          <c:val>
            <c:numRef>
              <c:f>Sheet1!$B$2:$B$3</c:f>
              <c:numCache>
                <c:formatCode>General</c:formatCode>
                <c:ptCount val="2"/>
                <c:pt idx="0">
                  <c:v>82.8</c:v>
                </c:pt>
                <c:pt idx="1">
                  <c:v>17.2</c:v>
                </c:pt>
              </c:numCache>
            </c:numRef>
          </c:val>
          <c:extLst>
            <c:ext xmlns:c16="http://schemas.microsoft.com/office/drawing/2014/chart" uri="{C3380CC4-5D6E-409C-BE32-E72D297353CC}">
              <c16:uniqueId val="{00000004-431C-4FCA-9233-44C31A3FA3B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A898-4253-AE7B-06C8329676D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898-4253-AE7B-06C8329676DE}"/>
              </c:ext>
            </c:extLst>
          </c:dPt>
          <c:cat>
            <c:strRef>
              <c:f>Sheet1!$A$2:$A$3</c:f>
              <c:strCache>
                <c:ptCount val="1"/>
                <c:pt idx="0">
                  <c:v>sema</c:v>
                </c:pt>
              </c:strCache>
            </c:strRef>
          </c:cat>
          <c:val>
            <c:numRef>
              <c:f>Sheet1!$B$2:$B$3</c:f>
              <c:numCache>
                <c:formatCode>General</c:formatCode>
                <c:ptCount val="2"/>
                <c:pt idx="0">
                  <c:v>89.4</c:v>
                </c:pt>
                <c:pt idx="1">
                  <c:v>10.6</c:v>
                </c:pt>
              </c:numCache>
            </c:numRef>
          </c:val>
          <c:extLst>
            <c:ext xmlns:c16="http://schemas.microsoft.com/office/drawing/2014/chart" uri="{C3380CC4-5D6E-409C-BE32-E72D297353CC}">
              <c16:uniqueId val="{00000004-A898-4253-AE7B-06C8329676D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7EB9-4A96-B549-08B59990E108}"/>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7EB9-4A96-B549-08B59990E108}"/>
              </c:ext>
            </c:extLst>
          </c:dPt>
          <c:cat>
            <c:strRef>
              <c:f>Sheet1!$A$2:$A$3</c:f>
              <c:strCache>
                <c:ptCount val="1"/>
                <c:pt idx="0">
                  <c:v>sema</c:v>
                </c:pt>
              </c:strCache>
            </c:strRef>
          </c:cat>
          <c:val>
            <c:numRef>
              <c:f>Sheet1!$B$2:$B$3</c:f>
              <c:numCache>
                <c:formatCode>General</c:formatCode>
                <c:ptCount val="2"/>
                <c:pt idx="0">
                  <c:v>70.8</c:v>
                </c:pt>
                <c:pt idx="1">
                  <c:v>29.2</c:v>
                </c:pt>
              </c:numCache>
            </c:numRef>
          </c:val>
          <c:extLst>
            <c:ext xmlns:c16="http://schemas.microsoft.com/office/drawing/2014/chart" uri="{C3380CC4-5D6E-409C-BE32-E72D297353CC}">
              <c16:uniqueId val="{00000004-7EB9-4A96-B549-08B59990E108}"/>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2-7286-4336-9C31-D40EA32DC3C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286-4336-9C31-D40EA32DC3C6}"/>
              </c:ext>
            </c:extLst>
          </c:dPt>
          <c:cat>
            <c:strRef>
              <c:f>Sheet1!$A$2:$A$3</c:f>
              <c:strCache>
                <c:ptCount val="1"/>
                <c:pt idx="0">
                  <c:v>sema</c:v>
                </c:pt>
              </c:strCache>
            </c:strRef>
          </c:cat>
          <c:val>
            <c:numRef>
              <c:f>Sheet1!$B$2:$B$3</c:f>
              <c:numCache>
                <c:formatCode>General</c:formatCode>
                <c:ptCount val="2"/>
                <c:pt idx="0">
                  <c:v>50.9</c:v>
                </c:pt>
                <c:pt idx="1">
                  <c:v>49.1</c:v>
                </c:pt>
              </c:numCache>
            </c:numRef>
          </c:val>
          <c:extLst>
            <c:ext xmlns:c16="http://schemas.microsoft.com/office/drawing/2014/chart" uri="{C3380CC4-5D6E-409C-BE32-E72D297353CC}">
              <c16:uniqueId val="{00000000-7286-4336-9C31-D40EA32DC3C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A8F8-4DD9-BD46-BF1512471DAB}"/>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A8F8-4DD9-BD46-BF1512471DAB}"/>
              </c:ext>
            </c:extLst>
          </c:dPt>
          <c:cat>
            <c:strRef>
              <c:f>Sheet1!$A$2:$A$3</c:f>
              <c:strCache>
                <c:ptCount val="1"/>
                <c:pt idx="0">
                  <c:v>sema</c:v>
                </c:pt>
              </c:strCache>
            </c:strRef>
          </c:cat>
          <c:val>
            <c:numRef>
              <c:f>Sheet1!$B$2:$B$3</c:f>
              <c:numCache>
                <c:formatCode>General</c:formatCode>
                <c:ptCount val="2"/>
                <c:pt idx="0">
                  <c:v>67.2</c:v>
                </c:pt>
                <c:pt idx="1">
                  <c:v>32.799999999999997</c:v>
                </c:pt>
              </c:numCache>
            </c:numRef>
          </c:val>
          <c:extLst>
            <c:ext xmlns:c16="http://schemas.microsoft.com/office/drawing/2014/chart" uri="{C3380CC4-5D6E-409C-BE32-E72D297353CC}">
              <c16:uniqueId val="{00000004-A8F8-4DD9-BD46-BF1512471DA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7C12-4B8C-9506-170952829F4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C12-4B8C-9506-170952829F4D}"/>
              </c:ext>
            </c:extLst>
          </c:dPt>
          <c:cat>
            <c:strRef>
              <c:f>Sheet1!$A$2:$A$3</c:f>
              <c:strCache>
                <c:ptCount val="1"/>
                <c:pt idx="0">
                  <c:v>sema</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4-7C12-4B8C-9506-170952829F4D}"/>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8112067386923"/>
          <c:y val="0.12349791484097906"/>
          <c:w val="0.3534587917118589"/>
          <c:h val="0.54782853971626466"/>
        </c:manualLayout>
      </c:layout>
      <c:doughnutChart>
        <c:varyColors val="1"/>
        <c:ser>
          <c:idx val="0"/>
          <c:order val="0"/>
          <c:tx>
            <c:strRef>
              <c:f>Sheet1!$B$1</c:f>
              <c:strCache>
                <c:ptCount val="1"/>
                <c:pt idx="0">
                  <c:v>Fibrosis improvement</c:v>
                </c:pt>
              </c:strCache>
            </c:strRef>
          </c:tx>
          <c:dPt>
            <c:idx val="0"/>
            <c:bubble3D val="0"/>
            <c:spPr>
              <a:solidFill>
                <a:srgbClr val="E9EBED"/>
              </a:solidFill>
              <a:ln w="19050">
                <a:solidFill>
                  <a:schemeClr val="lt1"/>
                </a:solidFill>
              </a:ln>
              <a:effectLst/>
            </c:spPr>
            <c:extLst>
              <c:ext xmlns:c16="http://schemas.microsoft.com/office/drawing/2014/chart" uri="{C3380CC4-5D6E-409C-BE32-E72D297353CC}">
                <c16:uniqueId val="{00000001-CB9F-4E59-AEE7-35C13BD3813B}"/>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CB9F-4E59-AEE7-35C13BD3813B}"/>
              </c:ext>
            </c:extLst>
          </c:dPt>
          <c:cat>
            <c:strRef>
              <c:f>Sheet1!$A$2:$A$3</c:f>
              <c:strCache>
                <c:ptCount val="1"/>
                <c:pt idx="0">
                  <c:v>sema</c:v>
                </c:pt>
              </c:strCache>
            </c:strRef>
          </c:cat>
          <c:val>
            <c:numRef>
              <c:f>Sheet1!$B$2:$B$3</c:f>
              <c:numCache>
                <c:formatCode>General</c:formatCode>
                <c:ptCount val="2"/>
                <c:pt idx="0">
                  <c:v>79.2</c:v>
                </c:pt>
                <c:pt idx="1">
                  <c:v>20.8</c:v>
                </c:pt>
              </c:numCache>
            </c:numRef>
          </c:val>
          <c:extLst>
            <c:ext xmlns:c16="http://schemas.microsoft.com/office/drawing/2014/chart" uri="{C3380CC4-5D6E-409C-BE32-E72D297353CC}">
              <c16:uniqueId val="{00000004-CB9F-4E59-AEE7-35C13BD3813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050090664884803E-2"/>
          <c:y val="6.3955040110385386E-2"/>
          <c:w val="0.8887906947920905"/>
          <c:h val="0.85464763611276051"/>
        </c:manualLayout>
      </c:layout>
      <c:pie3DChart>
        <c:varyColors val="1"/>
        <c:ser>
          <c:idx val="0"/>
          <c:order val="0"/>
          <c:tx>
            <c:strRef>
              <c:f>Sheet1!$B$1</c:f>
              <c:strCache>
                <c:ptCount val="1"/>
                <c:pt idx="0">
                  <c:v>Sales</c:v>
                </c:pt>
              </c:strCache>
            </c:strRef>
          </c:tx>
          <c:spPr>
            <a:effectLst>
              <a:outerShdw blurRad="165100" dist="25400" dir="5400000" algn="t" rotWithShape="0">
                <a:prstClr val="black">
                  <a:alpha val="24000"/>
                </a:prstClr>
              </a:outerShdw>
            </a:effectLst>
          </c:spPr>
          <c:dPt>
            <c:idx val="0"/>
            <c:bubble3D val="0"/>
            <c:spPr>
              <a:solidFill>
                <a:schemeClr val="accent4">
                  <a:lumMod val="50000"/>
                </a:schemeClr>
              </a:solidFill>
              <a:ln w="25400">
                <a:solidFill>
                  <a:schemeClr val="lt1"/>
                </a:solidFill>
              </a:ln>
              <a:effectLst>
                <a:outerShdw blurRad="165100" dist="25400" dir="5400000" algn="t" rotWithShape="0">
                  <a:prstClr val="black">
                    <a:alpha val="24000"/>
                  </a:prstClr>
                </a:outerShdw>
              </a:effectLst>
              <a:sp3d contourW="25400">
                <a:contourClr>
                  <a:schemeClr val="lt1"/>
                </a:contourClr>
              </a:sp3d>
            </c:spPr>
            <c:extLst>
              <c:ext xmlns:c16="http://schemas.microsoft.com/office/drawing/2014/chart" uri="{C3380CC4-5D6E-409C-BE32-E72D297353CC}">
                <c16:uniqueId val="{00000001-3EEC-483A-8097-D8F2666A5A91}"/>
              </c:ext>
            </c:extLst>
          </c:dPt>
          <c:dPt>
            <c:idx val="1"/>
            <c:bubble3D val="0"/>
            <c:spPr>
              <a:solidFill>
                <a:schemeClr val="bg2">
                  <a:lumMod val="20000"/>
                  <a:lumOff val="80000"/>
                </a:schemeClr>
              </a:solidFill>
              <a:ln w="25400">
                <a:solidFill>
                  <a:schemeClr val="lt1"/>
                </a:solidFill>
              </a:ln>
              <a:effectLst>
                <a:outerShdw blurRad="165100" dist="25400" dir="5400000" algn="t" rotWithShape="0">
                  <a:prstClr val="black">
                    <a:alpha val="24000"/>
                  </a:prstClr>
                </a:outerShdw>
              </a:effectLst>
              <a:sp3d contourW="25400">
                <a:contourClr>
                  <a:schemeClr val="lt1"/>
                </a:contourClr>
              </a:sp3d>
            </c:spPr>
            <c:extLst>
              <c:ext xmlns:c16="http://schemas.microsoft.com/office/drawing/2014/chart" uri="{C3380CC4-5D6E-409C-BE32-E72D297353CC}">
                <c16:uniqueId val="{00000003-3EEC-483A-8097-D8F2666A5A91}"/>
              </c:ext>
            </c:extLst>
          </c:dPt>
          <c:cat>
            <c:strRef>
              <c:f>Sheet1!$A$2:$A$3</c:f>
              <c:strCache>
                <c:ptCount val="2"/>
                <c:pt idx="0">
                  <c:v>1st Qtr</c:v>
                </c:pt>
                <c:pt idx="1">
                  <c:v>2nd Qtr</c:v>
                </c:pt>
              </c:strCache>
            </c:strRef>
          </c:cat>
          <c:val>
            <c:numRef>
              <c:f>Sheet1!$B$2:$B$3</c:f>
              <c:numCache>
                <c:formatCode>General</c:formatCode>
                <c:ptCount val="2"/>
                <c:pt idx="0">
                  <c:v>4.9000000000000004</c:v>
                </c:pt>
                <c:pt idx="1">
                  <c:v>95.1</c:v>
                </c:pt>
              </c:numCache>
            </c:numRef>
          </c:val>
          <c:extLst>
            <c:ext xmlns:c16="http://schemas.microsoft.com/office/drawing/2014/chart" uri="{C3380CC4-5D6E-409C-BE32-E72D297353CC}">
              <c16:uniqueId val="{00000004-3EEC-483A-8097-D8F2666A5A9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F_39A058C8.xml><?xml version="1.0" encoding="utf-8"?>
<p188:cmLst xmlns:a="http://schemas.openxmlformats.org/drawingml/2006/main" xmlns:r="http://schemas.openxmlformats.org/officeDocument/2006/relationships" xmlns:p188="http://schemas.microsoft.com/office/powerpoint/2018/8/main">
  <p188:cm id="{91ECF09A-7689-4470-8392-68F2161C1CDE}" authorId="{1D89B965-B4D4-89F0-83F2-9D369A1F3125}" created="2022-10-10T13:32:12.984">
    <pc:sldMkLst xmlns:pc="http://schemas.microsoft.com/office/powerpoint/2013/main/command">
      <pc:docMk/>
      <pc:sldMk cId="966809800" sldId="351"/>
    </pc:sldMkLst>
    <p188:txBody>
      <a:bodyPr/>
      <a:lstStyle/>
      <a:p>
        <a:r>
          <a:rPr lang="fr-FR"/>
          <a:t>Si possible, ajouter sur la Diapo le nombre de patients.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C80EC-8C38-804C-8D93-62D051F55D4E}" type="datetimeFigureOut">
              <a:rPr lang="en-US" smtClean="0"/>
              <a:t>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B31A7-9B2E-F742-B2A0-A75CFC08BD0F}" type="slidenum">
              <a:rPr lang="en-US" smtClean="0"/>
              <a:t>‹#›</a:t>
            </a:fld>
            <a:endParaRPr lang="en-US"/>
          </a:p>
        </p:txBody>
      </p:sp>
    </p:spTree>
    <p:extLst>
      <p:ext uri="{BB962C8B-B14F-4D97-AF65-F5344CB8AC3E}">
        <p14:creationId xmlns:p14="http://schemas.microsoft.com/office/powerpoint/2010/main" val="389945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a:extLst>
              <a:ext uri="{FF2B5EF4-FFF2-40B4-BE49-F238E27FC236}">
                <a16:creationId xmlns:a16="http://schemas.microsoft.com/office/drawing/2014/main" id="{D332425F-B0BB-1B4F-B4D8-9EB891C88495}"/>
              </a:ext>
            </a:extLst>
          </p:cNvPr>
          <p:cNvSpPr>
            <a:spLocks noGrp="1" noRot="1" noChangeAspect="1" noChangeArrowheads="1" noTextEdit="1"/>
          </p:cNvSpPr>
          <p:nvPr>
            <p:ph type="sldImg"/>
          </p:nvPr>
        </p:nvSpPr>
        <p:spPr>
          <a:ln/>
        </p:spPr>
      </p:sp>
      <p:sp>
        <p:nvSpPr>
          <p:cNvPr id="210946" name="Notes Placeholder 2">
            <a:extLst>
              <a:ext uri="{FF2B5EF4-FFF2-40B4-BE49-F238E27FC236}">
                <a16:creationId xmlns:a16="http://schemas.microsoft.com/office/drawing/2014/main" id="{8A5D9878-06C8-8B41-9B28-86C72E34067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pitchFamily="2" charset="0"/>
              <a:ea typeface="Osaka" panose="020B0600000000000000"/>
              <a:cs typeface="Osaka" panose="020B0600000000000000"/>
            </a:endParaRPr>
          </a:p>
        </p:txBody>
      </p:sp>
    </p:spTree>
    <p:extLst>
      <p:ext uri="{BB962C8B-B14F-4D97-AF65-F5344CB8AC3E}">
        <p14:creationId xmlns:p14="http://schemas.microsoft.com/office/powerpoint/2010/main" val="312064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AU" dirty="0"/>
              <a:t>Another important study coming from Sweden evaluated a group of </a:t>
            </a:r>
            <a:r>
              <a:rPr lang="en-GB" dirty="0">
                <a:effectLst/>
                <a:latin typeface="Arial" panose="020B0604020202020204" pitchFamily="34" charset="0"/>
                <a:cs typeface="Arial" panose="020B0604020202020204" pitchFamily="34" charset="0"/>
              </a:rPr>
              <a:t>8,345 persons with hepatic steatosis </a:t>
            </a:r>
          </a:p>
          <a:p>
            <a:r>
              <a:rPr lang="en-GB" dirty="0">
                <a:effectLst/>
                <a:latin typeface="Arial" panose="020B0604020202020204" pitchFamily="34" charset="0"/>
                <a:cs typeface="Arial" panose="020B0604020202020204" pitchFamily="34" charset="0"/>
              </a:rPr>
              <a:t>(fatty liver index &gt;60) who participated in health-examination surveys (FINRISK 1992-2012 or Health 2000 and</a:t>
            </a:r>
          </a:p>
          <a:p>
            <a:r>
              <a:rPr lang="en-GB" dirty="0">
                <a:effectLst/>
                <a:latin typeface="Arial" panose="020B0604020202020204" pitchFamily="34" charset="0"/>
                <a:cs typeface="Arial" panose="020B0604020202020204" pitchFamily="34" charset="0"/>
              </a:rPr>
              <a:t>Found a dose-dependent correlation between the amount of alcohol consumption and the probability</a:t>
            </a:r>
          </a:p>
          <a:p>
            <a:r>
              <a:rPr lang="en-GB" dirty="0">
                <a:latin typeface="Arial" panose="020B0604020202020204" pitchFamily="34" charset="0"/>
                <a:cs typeface="Arial" panose="020B0604020202020204" pitchFamily="34" charset="0"/>
              </a:rPr>
              <a:t>of advanced fibrosis</a:t>
            </a:r>
            <a:r>
              <a:rPr lang="en-GB" dirty="0">
                <a:effectLst/>
                <a:latin typeface="Arial" panose="020B0604020202020204" pitchFamily="34" charset="0"/>
                <a:cs typeface="Arial" panose="020B0604020202020204" pitchFamily="34" charset="0"/>
              </a:rPr>
              <a:t> </a:t>
            </a:r>
          </a:p>
          <a:p>
            <a:endParaRPr lang="en-GB" dirty="0">
              <a:effectLst/>
              <a:latin typeface="Arial" panose="020B0604020202020204" pitchFamily="34" charset="0"/>
              <a:cs typeface="Arial" panose="020B0604020202020204" pitchFamily="34" charset="0"/>
            </a:endParaRPr>
          </a:p>
          <a:p>
            <a:endParaRPr lang="en-AU" dirty="0"/>
          </a:p>
        </p:txBody>
      </p:sp>
      <p:sp>
        <p:nvSpPr>
          <p:cNvPr id="4" name="Marcador de Posição do Número do Diapositivo 3"/>
          <p:cNvSpPr>
            <a:spLocks noGrp="1"/>
          </p:cNvSpPr>
          <p:nvPr>
            <p:ph type="sldNum" sz="quarter" idx="5"/>
          </p:nvPr>
        </p:nvSpPr>
        <p:spPr/>
        <p:txBody>
          <a:bodyPr/>
          <a:lstStyle/>
          <a:p>
            <a:fld id="{5A450879-FE6A-DB49-A6B1-488ACF66CB12}" type="slidenum">
              <a:rPr lang="en-AU" smtClean="0"/>
              <a:t>10</a:t>
            </a:fld>
            <a:endParaRPr lang="en-AU"/>
          </a:p>
        </p:txBody>
      </p:sp>
    </p:spTree>
    <p:extLst>
      <p:ext uri="{BB962C8B-B14F-4D97-AF65-F5344CB8AC3E}">
        <p14:creationId xmlns:p14="http://schemas.microsoft.com/office/powerpoint/2010/main" val="373039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Narration</a:t>
            </a:r>
          </a:p>
          <a:p>
            <a:r>
              <a:rPr lang="en-US" b="0" dirty="0"/>
              <a:t>The efficacy of </a:t>
            </a:r>
            <a:r>
              <a:rPr lang="en-US" b="0" dirty="0" err="1"/>
              <a:t>semaglutide</a:t>
            </a:r>
            <a:r>
              <a:rPr lang="en-US" b="0" dirty="0"/>
              <a:t> monotherapy on histological endpoints of NASH resolution and fibrosis improvement have been explored in the phase 2 trials 4296 and 4492 in patients with NASH F2-F3 and NASH F4c, respectively. </a:t>
            </a:r>
          </a:p>
          <a:p>
            <a:endParaRPr lang="en-US" b="0" dirty="0"/>
          </a:p>
          <a:p>
            <a:r>
              <a:rPr lang="en-US" b="1" dirty="0"/>
              <a:t>NASH resolution</a:t>
            </a:r>
          </a:p>
          <a:p>
            <a:r>
              <a:rPr lang="en-US" b="1" dirty="0"/>
              <a:t>4296: </a:t>
            </a:r>
            <a:r>
              <a:rPr lang="en-US" b="0" dirty="0"/>
              <a:t>In patients with NASH F2-F3 (trial 4296), 58.9% of patients with NASH F2-F3 treated with </a:t>
            </a:r>
            <a:r>
              <a:rPr lang="en-US" b="0" dirty="0" err="1"/>
              <a:t>semaglutide</a:t>
            </a:r>
            <a:r>
              <a:rPr lang="en-US" b="0" dirty="0"/>
              <a:t> 0.4 mg OD achieved primary endpoint of NASH resolution with no worsening of liver fibrosis (n=33/56 patients in this trial arm) compared to 17.2% of patients treated with placebo (n=10/58 in the placebo arm). This difference was statistically significant (</a:t>
            </a:r>
            <a:r>
              <a:rPr lang="en-CA" sz="1800" b="0" i="1" u="none" strike="noStrike" baseline="0" dirty="0">
                <a:latin typeface="ApisForOffice-Italic" panose="020B0504010101010104" pitchFamily="34" charset="0"/>
              </a:rPr>
              <a:t>p</a:t>
            </a:r>
            <a:r>
              <a:rPr lang="en-CA" sz="1800" b="0" i="0" u="none" strike="noStrike" baseline="0" dirty="0">
                <a:latin typeface="ApisForOffice-Regular" panose="020B0504010101010104" pitchFamily="34" charset="0"/>
              </a:rPr>
              <a:t>&lt;0.0001)</a:t>
            </a:r>
            <a:r>
              <a:rPr lang="en-US" sz="1800" b="0" i="0" u="none" strike="noStrike" baseline="0" dirty="0">
                <a:latin typeface="ApisForOffice-Regular" panose="020B0504010101010104" pitchFamily="34" charset="0"/>
              </a:rPr>
              <a:t>. </a:t>
            </a:r>
          </a:p>
          <a:p>
            <a:endParaRPr lang="en-US" sz="1800" b="1" i="0" u="none" strike="noStrike" baseline="0" dirty="0">
              <a:latin typeface="ApisForOffice-Regular" panose="020B0504010101010104" pitchFamily="34" charset="0"/>
            </a:endParaRPr>
          </a:p>
          <a:p>
            <a:r>
              <a:rPr lang="en-US" sz="1800" b="1" i="0" u="none" strike="noStrike" baseline="0" dirty="0">
                <a:latin typeface="ApisForOffice-Regular" panose="020B0504010101010104" pitchFamily="34" charset="0"/>
              </a:rPr>
              <a:t>4492: </a:t>
            </a:r>
            <a:r>
              <a:rPr lang="en-US" b="0" dirty="0"/>
              <a:t>In patients with NASH F4c (trial 4492), </a:t>
            </a:r>
            <a:r>
              <a:rPr lang="en-GB" sz="1800" b="0" dirty="0">
                <a:effectLst/>
                <a:latin typeface="Arial" panose="020B0604020202020204" pitchFamily="34" charset="0"/>
                <a:ea typeface="Apis For Office" panose="020B0504010101010104" pitchFamily="34" charset="0"/>
                <a:cs typeface="Times New Roman" panose="02020603050405020304" pitchFamily="18" charset="0"/>
              </a:rPr>
              <a:t>t</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reatment with </a:t>
            </a:r>
            <a:r>
              <a:rPr lang="en-GB" sz="1800" dirty="0" err="1">
                <a:effectLst/>
                <a:latin typeface="Arial" panose="020B0604020202020204" pitchFamily="34" charset="0"/>
                <a:ea typeface="Apis For Office" panose="020B0504010101010104" pitchFamily="34" charset="0"/>
                <a:cs typeface="Times New Roman" panose="02020603050405020304" pitchFamily="18" charset="0"/>
              </a:rPr>
              <a:t>semaglutide</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 2.4 mg OW resulted in higher proportions of patients with NASH resolution (34.0%, 5 of 47 patients) compared to 32.8% of those in the placebo group (7 of 24 patients) (</a:t>
            </a:r>
            <a:r>
              <a:rPr lang="en-GB" sz="1800" i="1" dirty="0">
                <a:effectLst/>
                <a:latin typeface="Arial" panose="020B0604020202020204" pitchFamily="34" charset="0"/>
                <a:ea typeface="Apis For Office" panose="020B0504010101010104" pitchFamily="34" charset="0"/>
                <a:cs typeface="Times New Roman" panose="02020603050405020304" pitchFamily="18" charset="0"/>
              </a:rPr>
              <a:t>p</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=0.2859). This trial was not powered for NASH resolution.</a:t>
            </a:r>
          </a:p>
          <a:p>
            <a:endParaRPr lang="en-GB" sz="1800" dirty="0">
              <a:effectLst/>
              <a:latin typeface="Arial" panose="020B0604020202020204" pitchFamily="34" charset="0"/>
              <a:ea typeface="Apis For Office" panose="020B05040101010101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Improvement in fibrosis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4296: </a:t>
            </a:r>
            <a:r>
              <a:rPr lang="en-US" dirty="0"/>
              <a:t>In patients with NASH F2-F3, </a:t>
            </a:r>
            <a:r>
              <a:rPr lang="en-US" dirty="0" err="1"/>
              <a:t>i</a:t>
            </a:r>
            <a:r>
              <a:rPr lang="en-CA" sz="1800" b="0" i="0" u="none" strike="noStrike" baseline="0" dirty="0" err="1">
                <a:latin typeface="ApisForOffice-Regular" panose="020B0504010101010104" pitchFamily="34" charset="0"/>
              </a:rPr>
              <a:t>mprovement</a:t>
            </a:r>
            <a:r>
              <a:rPr lang="en-CA" sz="1800" b="0" i="0" u="none" strike="noStrike" baseline="0" dirty="0">
                <a:latin typeface="ApisForOffice-Regular" panose="020B0504010101010104" pitchFamily="34" charset="0"/>
              </a:rPr>
              <a:t> </a:t>
            </a:r>
            <a:r>
              <a:rPr lang="en-US" sz="1800" b="0" i="0" u="none" strike="noStrike" baseline="0" dirty="0">
                <a:latin typeface="ApisForOffice-Regular" panose="020B0504010101010104" pitchFamily="34" charset="0"/>
              </a:rPr>
              <a:t>in liver fibrosis and no worsening in steatohepatitis was observed in 42.9% of patients in the </a:t>
            </a:r>
            <a:r>
              <a:rPr lang="en-US" sz="1800" b="0" i="0" u="none" strike="noStrike" baseline="0" dirty="0" err="1">
                <a:latin typeface="ApisForOffice-Regular" panose="020B0504010101010104" pitchFamily="34" charset="0"/>
              </a:rPr>
              <a:t>semaglutide</a:t>
            </a:r>
            <a:r>
              <a:rPr lang="en-US" sz="1800" b="0" i="0" u="none" strike="noStrike" baseline="0" dirty="0">
                <a:latin typeface="ApisForOffice-Regular" panose="020B0504010101010104" pitchFamily="34" charset="0"/>
              </a:rPr>
              <a:t> 0.4 mg group (n=24/56 patients), versus 32.2% in the placebo group (n=19/58) (</a:t>
            </a:r>
            <a:r>
              <a:rPr lang="en-US" sz="1800" b="0" i="1" u="none" strike="noStrike" baseline="0" dirty="0">
                <a:latin typeface="ApisForOffice-Italic" panose="020B0504010101010104" pitchFamily="34" charset="0"/>
              </a:rPr>
              <a:t>p</a:t>
            </a:r>
            <a:r>
              <a:rPr lang="en-US" sz="1800" b="0" i="0" u="none" strike="noStrike" baseline="0" dirty="0">
                <a:latin typeface="ApisForOffice-Regular" panose="020B0504010101010104" pitchFamily="34" charset="0"/>
              </a:rPr>
              <a:t>=0.4814).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baseline="0" dirty="0">
              <a:latin typeface="ApisForOffice-Regular" panose="020B0504010101010104" pitchFamily="34" charset="0"/>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u="none" strike="noStrike" baseline="0" dirty="0">
                <a:latin typeface="ApisForOffice-Regular" panose="020B0504010101010104" pitchFamily="34" charset="0"/>
              </a:rPr>
              <a:t>4492: </a:t>
            </a:r>
            <a:r>
              <a:rPr lang="en-US" sz="1800" b="0" i="0" u="none" strike="noStrike" baseline="0" dirty="0">
                <a:latin typeface="ApisForOffice-Regular" panose="020B0504010101010104" pitchFamily="34" charset="0"/>
              </a:rPr>
              <a:t>In patients with NASH F4c, </a:t>
            </a:r>
            <a:r>
              <a:rPr lang="en-GB" sz="1800" b="0" i="0" u="none" strike="noStrike" baseline="0" dirty="0">
                <a:effectLst/>
                <a:latin typeface="Arial" panose="020B0604020202020204" pitchFamily="34" charset="0"/>
                <a:ea typeface="Apis For Office" panose="020B0504010101010104" pitchFamily="34" charset="0"/>
                <a:cs typeface="Times New Roman" panose="02020603050405020304" pitchFamily="18" charset="0"/>
              </a:rPr>
              <a:t>i</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mprovement in fibrosis without worsening of NASH was numerically higher in the placebo group (29.2%) compared to patients treated with </a:t>
            </a:r>
            <a:r>
              <a:rPr lang="en-GB" sz="1800" dirty="0" err="1">
                <a:effectLst/>
                <a:latin typeface="Arial" panose="020B0604020202020204" pitchFamily="34" charset="0"/>
                <a:ea typeface="Apis For Office" panose="020B0504010101010104" pitchFamily="34" charset="0"/>
                <a:cs typeface="Times New Roman" panose="02020603050405020304" pitchFamily="18" charset="0"/>
              </a:rPr>
              <a:t>semaglutide</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 2.4 mg OW (10.6%; </a:t>
            </a:r>
            <a:r>
              <a:rPr lang="en-GB" sz="1800" i="1" dirty="0">
                <a:effectLst/>
                <a:latin typeface="Arial" panose="020B0604020202020204" pitchFamily="34" charset="0"/>
                <a:ea typeface="Apis For Office" panose="020B0504010101010104" pitchFamily="34" charset="0"/>
                <a:cs typeface="Times New Roman" panose="02020603050405020304" pitchFamily="18" charset="0"/>
              </a:rPr>
              <a:t>p</a:t>
            </a:r>
            <a:r>
              <a:rPr lang="en-GB" sz="1800" dirty="0">
                <a:effectLst/>
                <a:latin typeface="Arial" panose="020B0604020202020204" pitchFamily="34" charset="0"/>
                <a:ea typeface="Apis For Office" panose="020B0504010101010104" pitchFamily="34" charset="0"/>
                <a:cs typeface="Times New Roman" panose="02020603050405020304" pitchFamily="18" charset="0"/>
              </a:rPr>
              <a:t>=0.0867)</a:t>
            </a:r>
            <a:endParaRPr lang="en-CA" sz="1800" dirty="0">
              <a:effectLst/>
              <a:latin typeface="Arial" panose="020B0604020202020204" pitchFamily="34" charset="0"/>
              <a:ea typeface="Apis For Office" panose="020B0504010101010104" pitchFamily="34" charset="0"/>
              <a:cs typeface="Times New Roman" panose="02020603050405020304" pitchFamily="18" charset="0"/>
            </a:endParaRPr>
          </a:p>
          <a:p>
            <a:pPr algn="l"/>
            <a:endParaRPr lang="en-US" dirty="0"/>
          </a:p>
          <a:p>
            <a:pPr marL="0" lvl="1" indent="0">
              <a:buNone/>
            </a:pPr>
            <a:r>
              <a:rPr lang="en-GB" b="1" dirty="0"/>
              <a:t>‘</a:t>
            </a:r>
            <a:r>
              <a:rPr lang="en-GB" b="1" dirty="0" err="1"/>
              <a:t>i</a:t>
            </a:r>
            <a:r>
              <a:rPr lang="en-GB" b="1" dirty="0"/>
              <a:t>’ Additional information</a:t>
            </a:r>
          </a:p>
          <a:p>
            <a:pPr marL="0" lvl="1" indent="0">
              <a:buNone/>
            </a:pPr>
            <a:r>
              <a:rPr lang="en-US" dirty="0">
                <a:ea typeface="+mn-lt"/>
                <a:cs typeface="+mn-lt"/>
              </a:rPr>
              <a:t>*p≤0.0001</a:t>
            </a:r>
            <a:endParaRPr lang="en-GB" b="1" dirty="0"/>
          </a:p>
          <a:p>
            <a:pPr lvl="1" indent="0" defTabSz="914354">
              <a:buNone/>
              <a:defRPr/>
            </a:pPr>
            <a:r>
              <a:rPr lang="en-US" sz="1800" dirty="0">
                <a:solidFill>
                  <a:schemeClr val="tx2"/>
                </a:solidFill>
                <a:effectLst/>
                <a:ea typeface="Calibri" panose="020F0502020204030204" pitchFamily="34" charset="0"/>
                <a:cs typeface="Arial" panose="020B0604020202020204" pitchFamily="34" charset="0"/>
              </a:rPr>
              <a:t>p-values are two-sided and taken from a Cochran-Mantel-Haenszel test. Subjects with missing outcomes were imputed as non-responders.</a:t>
            </a:r>
            <a:r>
              <a:rPr lang="en-US" sz="1800" dirty="0">
                <a:solidFill>
                  <a:schemeClr val="tx2"/>
                </a:solidFill>
                <a:ea typeface="Calibri" panose="020F0502020204030204" pitchFamily="34" charset="0"/>
                <a:cs typeface="Arial" panose="020B0604020202020204" pitchFamily="34" charset="0"/>
              </a:rPr>
              <a:t> </a:t>
            </a:r>
          </a:p>
          <a:p>
            <a:pPr marL="0" marR="0" lvl="1"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tx2"/>
              </a:solidFill>
              <a:effectLst/>
              <a:ea typeface="Calibri" panose="020F0502020204030204" pitchFamily="34" charset="0"/>
              <a:cs typeface="Arial" panose="020B0604020202020204" pitchFamily="34" charset="0"/>
            </a:endParaRPr>
          </a:p>
          <a:p>
            <a:pPr marL="0" marR="0" lvl="1"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defTabSz="685783">
              <a:defRPr/>
            </a:pPr>
            <a:r>
              <a:rPr lang="en-US" b="1" dirty="0">
                <a:solidFill>
                  <a:srgbClr val="001965"/>
                </a:solidFill>
              </a:rPr>
              <a:t>Abbreviations</a:t>
            </a:r>
            <a:endParaRPr lang="en-US" dirty="0"/>
          </a:p>
          <a:p>
            <a:pPr defTabSz="685783">
              <a:defRPr/>
            </a:pPr>
            <a:r>
              <a:rPr lang="en-US" dirty="0"/>
              <a:t>C, cirrhosis; F, fibrosis stage; NASH, non-alcoholic steatohepatitis; OD, once-daily; OW, once-weekly; </a:t>
            </a:r>
            <a:r>
              <a:rPr lang="en-US" dirty="0" err="1"/>
              <a:t>sema</a:t>
            </a:r>
            <a:r>
              <a:rPr lang="en-US" dirty="0"/>
              <a:t>, </a:t>
            </a:r>
            <a:r>
              <a:rPr lang="en-US" dirty="0" err="1"/>
              <a:t>semaglutide</a:t>
            </a:r>
            <a:r>
              <a:rPr lang="en-US" dirty="0"/>
              <a:t>.</a:t>
            </a:r>
          </a:p>
          <a:p>
            <a:pPr defTabSz="685783">
              <a:defRPr/>
            </a:pPr>
            <a:endParaRPr lang="en-US" b="1" dirty="0"/>
          </a:p>
          <a:p>
            <a:pPr defTabSz="685783">
              <a:defRPr/>
            </a:pPr>
            <a:r>
              <a:rPr lang="en-US" b="1" dirty="0"/>
              <a:t>References</a:t>
            </a:r>
            <a:endParaRPr lang="en-US" dirty="0"/>
          </a:p>
          <a:p>
            <a:pPr defTabSz="685783">
              <a:defRPr/>
            </a:pPr>
            <a:r>
              <a:rPr lang="en-US" dirty="0"/>
              <a:t> 1. Newsome PN et al. </a:t>
            </a:r>
            <a:r>
              <a:rPr lang="en-US" i="1" dirty="0"/>
              <a:t>N </a:t>
            </a:r>
            <a:r>
              <a:rPr lang="en-US" i="1" dirty="0" err="1"/>
              <a:t>Engl</a:t>
            </a:r>
            <a:r>
              <a:rPr lang="en-US" i="1" dirty="0"/>
              <a:t> J Med. </a:t>
            </a:r>
            <a:r>
              <a:rPr lang="en-US" dirty="0"/>
              <a:t>2021;384:1113-24; 2. </a:t>
            </a:r>
            <a:r>
              <a:rPr lang="en-US" b="1" dirty="0"/>
              <a:t>Novo Nordisk. Data on file.</a:t>
            </a:r>
          </a:p>
          <a:p>
            <a:pPr defTabSz="685783">
              <a:defRPr/>
            </a:pPr>
            <a:endParaRPr lang="en-US" dirty="0"/>
          </a:p>
          <a:p>
            <a:pPr defTabSz="685783">
              <a:defRPr/>
            </a:pPr>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Slide Image Placeholder 6">
            <a:extLst>
              <a:ext uri="{FF2B5EF4-FFF2-40B4-BE49-F238E27FC236}">
                <a16:creationId xmlns:a16="http://schemas.microsoft.com/office/drawing/2014/main" id="{8B931A86-21C2-414F-9FFF-688DA5D25865}"/>
              </a:ext>
            </a:extLst>
          </p:cNvPr>
          <p:cNvSpPr>
            <a:spLocks noGrp="1" noRot="1" noChangeAspect="1"/>
          </p:cNvSpPr>
          <p:nvPr>
            <p:ph type="sldImg"/>
          </p:nvPr>
        </p:nvSpPr>
        <p:spPr/>
      </p:sp>
    </p:spTree>
    <p:extLst>
      <p:ext uri="{BB962C8B-B14F-4D97-AF65-F5344CB8AC3E}">
        <p14:creationId xmlns:p14="http://schemas.microsoft.com/office/powerpoint/2010/main" val="2794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Narration</a:t>
            </a:r>
          </a:p>
          <a:p>
            <a:r>
              <a:rPr lang="en-US"/>
              <a:t>Across all patients with NASH, a lower proportion of patients treated with semaglutide had worsening of fibrosis stage over the course of these trials. </a:t>
            </a:r>
          </a:p>
          <a:p>
            <a:endParaRPr lang="en-US"/>
          </a:p>
          <a:p>
            <a:r>
              <a:rPr lang="en-US"/>
              <a:t>In trial 4296, 4.9% of patients with NASH F1-F3 treated with semaglutide 0.4 mg OD had worsening of fibrosis stage (n=4/82 patients), compared to 18.8% of patients receiving placebo (n=15/80 patients). </a:t>
            </a:r>
          </a:p>
          <a:p>
            <a:pPr marL="0" lvl="1" indent="0">
              <a:buNone/>
            </a:pPr>
            <a:endParaRPr lang="en-GB"/>
          </a:p>
          <a:p>
            <a:pPr marL="0" lvl="1" indent="0">
              <a:buNone/>
            </a:pPr>
            <a:r>
              <a:rPr lang="en-GB" b="1"/>
              <a:t>‘</a:t>
            </a:r>
            <a:r>
              <a:rPr lang="en-GB" b="1" err="1"/>
              <a:t>i</a:t>
            </a:r>
            <a:r>
              <a:rPr lang="en-GB" b="1"/>
              <a:t>’ Additional information</a:t>
            </a:r>
          </a:p>
          <a:p>
            <a:pPr lvl="1" indent="0" defTabSz="914354">
              <a:buNone/>
              <a:defRPr/>
            </a:pPr>
            <a:r>
              <a:rPr lang="en-US" sz="1800">
                <a:solidFill>
                  <a:schemeClr val="tx2"/>
                </a:solidFill>
                <a:effectLst/>
                <a:ea typeface="Calibri" panose="020F0502020204030204" pitchFamily="34" charset="0"/>
                <a:cs typeface="Arial" panose="020B0604020202020204" pitchFamily="34" charset="0"/>
              </a:rPr>
              <a:t>Data based on in-trial period.</a:t>
            </a:r>
            <a:r>
              <a:rPr lang="en-US" sz="1800">
                <a:solidFill>
                  <a:schemeClr val="tx2"/>
                </a:solidFill>
                <a:ea typeface="Calibri" panose="020F0502020204030204" pitchFamily="34" charset="0"/>
                <a:cs typeface="Arial" panose="020B0604020202020204" pitchFamily="34" charset="0"/>
              </a:rPr>
              <a:t> </a:t>
            </a:r>
            <a:endParaRPr lang="en-US" sz="1800">
              <a:solidFill>
                <a:schemeClr val="tx2"/>
              </a:solidFill>
              <a:effectLst/>
              <a:ea typeface="Calibri" panose="020F0502020204030204" pitchFamily="34" charset="0"/>
              <a:cs typeface="Arial" panose="020B0604020202020204" pitchFamily="34" charset="0"/>
            </a:endParaRPr>
          </a:p>
          <a:p>
            <a:pPr marL="0" marR="0" lvl="1"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a:p>
          <a:p>
            <a:pPr defTabSz="685783">
              <a:defRPr/>
            </a:pPr>
            <a:r>
              <a:rPr lang="en-US"/>
              <a:t> </a:t>
            </a:r>
            <a:r>
              <a:rPr lang="en-US" b="1"/>
              <a:t>Abbreviations</a:t>
            </a:r>
          </a:p>
          <a:p>
            <a:pPr defTabSz="685783">
              <a:defRPr/>
            </a:pPr>
            <a:r>
              <a:rPr lang="en-US"/>
              <a:t> C, cirrhosis; F, fibrosis stage; NASH, non-alcoholic steatohepatitis; OD, once-daily; OW, once-weekly; sema, semaglutide.</a:t>
            </a:r>
            <a:endParaRPr lang="en-GB"/>
          </a:p>
          <a:p>
            <a:endParaRPr lang="en-US" b="1"/>
          </a:p>
          <a:p>
            <a:r>
              <a:rPr lang="en-US" b="1"/>
              <a:t>References</a:t>
            </a:r>
            <a:endParaRPr lang="en-US"/>
          </a:p>
          <a:p>
            <a:pPr defTabSz="685783">
              <a:defRPr/>
            </a:pPr>
            <a:r>
              <a:rPr lang="en-US"/>
              <a:t>1. Newsome PN et al. </a:t>
            </a:r>
            <a:r>
              <a:rPr lang="en-US" i="1"/>
              <a:t>N </a:t>
            </a:r>
            <a:r>
              <a:rPr lang="en-US" i="1" err="1"/>
              <a:t>Engl</a:t>
            </a:r>
            <a:r>
              <a:rPr lang="en-US" i="1"/>
              <a:t> J Med</a:t>
            </a:r>
            <a:r>
              <a:rPr lang="en-US"/>
              <a:t>. 2021;384:1113–1124. </a:t>
            </a:r>
            <a:endParaRPr lang="en-US" b="1">
              <a:solidFill>
                <a:srgbClr val="001965"/>
              </a:solidFill>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Slide Image Placeholder 6">
            <a:extLst>
              <a:ext uri="{FF2B5EF4-FFF2-40B4-BE49-F238E27FC236}">
                <a16:creationId xmlns:a16="http://schemas.microsoft.com/office/drawing/2014/main" id="{8B931A86-21C2-414F-9FFF-688DA5D25865}"/>
              </a:ext>
            </a:extLst>
          </p:cNvPr>
          <p:cNvSpPr>
            <a:spLocks noGrp="1" noRot="1" noChangeAspect="1"/>
          </p:cNvSpPr>
          <p:nvPr>
            <p:ph type="sldImg"/>
          </p:nvPr>
        </p:nvSpPr>
        <p:spPr/>
      </p:sp>
    </p:spTree>
    <p:extLst>
      <p:ext uri="{BB962C8B-B14F-4D97-AF65-F5344CB8AC3E}">
        <p14:creationId xmlns:p14="http://schemas.microsoft.com/office/powerpoint/2010/main" val="162039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More and more patients are being hospitalized for complications related to alcohol-related liver disease. The Covid-19 pandemic has amplified this, as this study by our Canadian colleagues demonstrates. The rate of hospitalizations for AAH doubled between September 2019 and September 2020</a:t>
            </a:r>
            <a:endParaRPr lang="fr-FR" dirty="0"/>
          </a:p>
        </p:txBody>
      </p:sp>
      <p:sp>
        <p:nvSpPr>
          <p:cNvPr id="4" name="Espace réservé du numéro de diapositive 3"/>
          <p:cNvSpPr>
            <a:spLocks noGrp="1"/>
          </p:cNvSpPr>
          <p:nvPr>
            <p:ph type="sldNum" sz="quarter" idx="10"/>
          </p:nvPr>
        </p:nvSpPr>
        <p:spPr/>
        <p:txBody>
          <a:bodyPr/>
          <a:lstStyle/>
          <a:p>
            <a:fld id="{448D00F5-406B-43FA-AD1A-AB882FE17E5B}" type="slidenum">
              <a:rPr lang="fr-FR" smtClean="0"/>
              <a:t>14</a:t>
            </a:fld>
            <a:endParaRPr lang="fr-FR"/>
          </a:p>
        </p:txBody>
      </p:sp>
    </p:spTree>
    <p:extLst>
      <p:ext uri="{BB962C8B-B14F-4D97-AF65-F5344CB8AC3E}">
        <p14:creationId xmlns:p14="http://schemas.microsoft.com/office/powerpoint/2010/main" val="248019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48D00F5-406B-43FA-AD1A-AB882FE17E5B}" type="slidenum">
              <a:rPr lang="fr-FR" smtClean="0"/>
              <a:t>15</a:t>
            </a:fld>
            <a:endParaRPr lang="fr-FR"/>
          </a:p>
        </p:txBody>
      </p:sp>
    </p:spTree>
    <p:extLst>
      <p:ext uri="{BB962C8B-B14F-4D97-AF65-F5344CB8AC3E}">
        <p14:creationId xmlns:p14="http://schemas.microsoft.com/office/powerpoint/2010/main" val="398588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en-US" dirty="0"/>
              <a:t>Early relapse, whether mild or severe, had the greatest impact on 5-year post-transplant survival and was associated with primarily alcohol-related mortality (9/17 deaths).</a:t>
            </a:r>
            <a:endParaRPr lang="fr-FR" dirty="0"/>
          </a:p>
        </p:txBody>
      </p:sp>
      <p:sp>
        <p:nvSpPr>
          <p:cNvPr id="5" name="Espace réservé de l'image des diapositives 4"/>
          <p:cNvSpPr>
            <a:spLocks noGrp="1" noRot="1" noChangeAspect="1"/>
          </p:cNvSpPr>
          <p:nvPr>
            <p:ph type="sldImg"/>
          </p:nvPr>
        </p:nvSpPr>
        <p:spPr/>
      </p:sp>
    </p:spTree>
    <p:extLst>
      <p:ext uri="{BB962C8B-B14F-4D97-AF65-F5344CB8AC3E}">
        <p14:creationId xmlns:p14="http://schemas.microsoft.com/office/powerpoint/2010/main" val="33549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same results were found in a French multicenter prospective study, comparing 3 groups of patients:</a:t>
            </a:r>
            <a:r>
              <a:rPr lang="en-US" baseline="0" dirty="0"/>
              <a:t> LT for AAH , LT for alcohol associated cirrhosis without AAH, no LT for AAH. When comparing AAH and cirrhosis patients, no difference was observed in terms of survival. On the other hand, there were significantly more heavy drinking patients in the group AAH compared with the group cirrhosis. It has been shown that a post-transplant excessive alcohol consumption has an impact on survival, especially beyond 5 years. There is a need of addiction specialists within the transplant team </a:t>
            </a:r>
            <a:endParaRPr lang="fr-FR" dirty="0"/>
          </a:p>
        </p:txBody>
      </p:sp>
    </p:spTree>
    <p:extLst>
      <p:ext uri="{BB962C8B-B14F-4D97-AF65-F5344CB8AC3E}">
        <p14:creationId xmlns:p14="http://schemas.microsoft.com/office/powerpoint/2010/main" val="76668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57F2-E172-1B02-5B8C-E3F2069DE5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4FC773-BA1B-B736-6C89-6AF3EB3E0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EDD64A-DCE2-EDE6-A222-FC0A3D0EF3BF}"/>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DAD79805-4785-3ED2-5C59-C488DFBD4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1828C-C6BE-71B1-3F2C-AAC3026E415B}"/>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6739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80A1-580D-3059-BFE7-74BCD391AB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B9067E-484A-2ACE-8B06-BE31D637EA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D18B2-ABD8-DB87-CE47-E21F4EDFFA81}"/>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7D496104-86C5-BA09-C807-8A4CA5280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CCDE0-948D-E3CB-7342-C4B134A613C7}"/>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305270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AB1E3-E11D-828B-61BA-EF1D0F974D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2107DD-FB93-1311-D2AE-BCA8C1D643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E3B105-3E9A-2379-4B33-5A33FF174A62}"/>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992ED317-065F-0F30-0931-D742EFB0A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9ABFE-77EB-E4E5-915C-9DC2B9341154}"/>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236256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am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81525"/>
            <a:ext cx="10896000" cy="972000"/>
          </a:xfrm>
        </p:spPr>
        <p:txBody>
          <a:bodyPr/>
          <a:lstStyle>
            <a:lvl1pPr>
              <a:defRPr sz="240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8" y="6210000"/>
            <a:ext cx="10896301" cy="324000"/>
          </a:xfrm>
          <a:noFill/>
        </p:spPr>
        <p:txBody>
          <a:bodyPr vert="horz" lIns="45720" tIns="45720" rIns="45720" bIns="45720" rtlCol="0" anchor="t" anchorCtr="0">
            <a:noAutofit/>
          </a:bodyPr>
          <a:lstStyle>
            <a:lvl1pPr marL="0" indent="0">
              <a:buNone/>
              <a:defRPr lang="en-GB" sz="600" i="0">
                <a:solidFill>
                  <a:srgbClr val="001965"/>
                </a:solidFill>
              </a:defRPr>
            </a:lvl1pPr>
          </a:lstStyle>
          <a:p>
            <a:pPr marL="269993" lvl="0" indent="-269993">
              <a:spcBef>
                <a:spcPts val="0"/>
              </a:spcBef>
              <a:spcAft>
                <a:spcPts val="0"/>
              </a:spcAft>
            </a:pPr>
            <a:r>
              <a:rPr lang="en-GB"/>
              <a:t>Insert notes</a:t>
            </a:r>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solidFill>
                  <a:srgbClr val="3B97DE"/>
                </a:solidFill>
              </a:defRPr>
            </a:lvl1pPr>
          </a:lstStyle>
          <a:p>
            <a:pPr lvl="0"/>
            <a:r>
              <a:rPr lang="en-GB"/>
              <a:t>Click to add trumpet</a:t>
            </a:r>
          </a:p>
        </p:txBody>
      </p:sp>
      <p:cxnSp>
        <p:nvCxnSpPr>
          <p:cNvPr id="11" name="Straight Connector 10">
            <a:extLst>
              <a:ext uri="{FF2B5EF4-FFF2-40B4-BE49-F238E27FC236}">
                <a16:creationId xmlns:a16="http://schemas.microsoft.com/office/drawing/2014/main" id="{B94AA01D-B8F5-468F-9449-848158609789}"/>
              </a:ext>
            </a:extLst>
          </p:cNvPr>
          <p:cNvCxnSpPr>
            <a:cxnSpLocks/>
          </p:cNvCxnSpPr>
          <p:nvPr/>
        </p:nvCxnSpPr>
        <p:spPr>
          <a:xfrm>
            <a:off x="647999" y="954582"/>
            <a:ext cx="10896001" cy="0"/>
          </a:xfrm>
          <a:prstGeom prst="line">
            <a:avLst/>
          </a:prstGeom>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9477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6D17-4F6B-7A92-EB87-D1F6E82007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24BE6D-8ED7-C335-F6D5-6851085806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03AD88-1A66-7C40-6DDF-6C64E786610F}"/>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5ED96925-7E29-7E6A-C98E-5934F8DB4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01311-6D42-D65E-1EF8-9EFEBED9C859}"/>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149943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516D-5337-1AE4-EEFB-F710F236EF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F2847F-514B-EBED-85AA-888375113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A093C7-C6BA-6552-5B93-D688096ECF24}"/>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0DBA4F07-82B5-781D-FF94-5F9D0BF80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91DFD-1D3A-6F9A-B1CC-2FDE1B47A0A4}"/>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327485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A2EC-9B54-B003-797E-D5057FB562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3CD7A8-D2BF-15E9-4619-6A78F27B63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AD2EF3-D415-11E1-9169-83EE1BE8B2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F5F8CC-8D2F-4190-7AB2-02D41DD84731}"/>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6" name="Footer Placeholder 5">
            <a:extLst>
              <a:ext uri="{FF2B5EF4-FFF2-40B4-BE49-F238E27FC236}">
                <a16:creationId xmlns:a16="http://schemas.microsoft.com/office/drawing/2014/main" id="{1729B7F8-5013-CDE0-6737-C679612D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3602B-AC1A-9B99-303C-10C5FD766AA4}"/>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188779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7884-5BE3-AD3C-2C57-F27F03A2114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334A30-19C0-07BD-98B4-7633436DA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FFB4BC-54D2-BDBA-1D74-29B59C9C35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15CFB7D-27F5-284B-9245-DBC590C6A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10A4D2-AC0E-9981-5D9D-00E4FBAD10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4942F4-4834-054C-A08F-FD408004FE5D}"/>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8" name="Footer Placeholder 7">
            <a:extLst>
              <a:ext uri="{FF2B5EF4-FFF2-40B4-BE49-F238E27FC236}">
                <a16:creationId xmlns:a16="http://schemas.microsoft.com/office/drawing/2014/main" id="{E8FD0BB7-0C18-4426-6A60-1D8A810F7F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3278C-4038-0B5D-DDCB-372B2F1DD2A0}"/>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71360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A3FF-8D0A-A9EC-8C4A-C09A0EF7E18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936E86-7B54-B1B9-A553-38F8078C7B14}"/>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4" name="Footer Placeholder 3">
            <a:extLst>
              <a:ext uri="{FF2B5EF4-FFF2-40B4-BE49-F238E27FC236}">
                <a16:creationId xmlns:a16="http://schemas.microsoft.com/office/drawing/2014/main" id="{50EFB4AF-76F1-45A6-FD3A-7D1DB9925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D4FBE-44F9-FF89-9D28-1DE6D65AFE17}"/>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126209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2C46B-CDC3-C9D9-B861-318F2A69BF62}"/>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3" name="Footer Placeholder 2">
            <a:extLst>
              <a:ext uri="{FF2B5EF4-FFF2-40B4-BE49-F238E27FC236}">
                <a16:creationId xmlns:a16="http://schemas.microsoft.com/office/drawing/2014/main" id="{27C9F418-5FE8-A3CD-7644-863116594D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B12046-2A15-43C7-F02D-60468C1A2F48}"/>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403592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DF04-4FF4-4A11-59D9-28DBDCD8C6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EBA63C-226F-E31D-EE73-D58970178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111F02-8793-E222-CFF2-8A98E9838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D06337-2E32-AE65-E09F-08A4E3870F65}"/>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6" name="Footer Placeholder 5">
            <a:extLst>
              <a:ext uri="{FF2B5EF4-FFF2-40B4-BE49-F238E27FC236}">
                <a16:creationId xmlns:a16="http://schemas.microsoft.com/office/drawing/2014/main" id="{71DA2B68-2F8C-1743-738F-1E233FF4A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02218-B33D-45DE-EEEA-57C9CF303951}"/>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88541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BC3D-FDAD-D95D-FDCA-06BBF0FD99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F6030D-E65A-17A1-CD6D-96997E00D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20540-288F-027C-FB2B-EDA9D7EF5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4C055E-20AA-7377-6376-74945BAD846E}"/>
              </a:ext>
            </a:extLst>
          </p:cNvPr>
          <p:cNvSpPr>
            <a:spLocks noGrp="1"/>
          </p:cNvSpPr>
          <p:nvPr>
            <p:ph type="dt" sz="half" idx="10"/>
          </p:nvPr>
        </p:nvSpPr>
        <p:spPr/>
        <p:txBody>
          <a:bodyPr/>
          <a:lstStyle/>
          <a:p>
            <a:fld id="{DFA5F0D0-0076-CC4D-A084-04D4C16F188D}" type="datetimeFigureOut">
              <a:rPr lang="en-US" smtClean="0"/>
              <a:t>3/20/23</a:t>
            </a:fld>
            <a:endParaRPr lang="en-US"/>
          </a:p>
        </p:txBody>
      </p:sp>
      <p:sp>
        <p:nvSpPr>
          <p:cNvPr id="6" name="Footer Placeholder 5">
            <a:extLst>
              <a:ext uri="{FF2B5EF4-FFF2-40B4-BE49-F238E27FC236}">
                <a16:creationId xmlns:a16="http://schemas.microsoft.com/office/drawing/2014/main" id="{455E0F7B-8520-A7DE-0989-B4A94B322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6FFC5-46D9-1519-6794-F2160C21F8C4}"/>
              </a:ext>
            </a:extLst>
          </p:cNvPr>
          <p:cNvSpPr>
            <a:spLocks noGrp="1"/>
          </p:cNvSpPr>
          <p:nvPr>
            <p:ph type="sldNum" sz="quarter" idx="12"/>
          </p:nvPr>
        </p:nvSpPr>
        <p:spPr/>
        <p:txBody>
          <a:bodyPr/>
          <a:lstStyle/>
          <a:p>
            <a:fld id="{F80E600E-1D66-BA4B-BE7E-4C506EA22396}" type="slidenum">
              <a:rPr lang="en-US" smtClean="0"/>
              <a:t>‹#›</a:t>
            </a:fld>
            <a:endParaRPr lang="en-US"/>
          </a:p>
        </p:txBody>
      </p:sp>
    </p:spTree>
    <p:extLst>
      <p:ext uri="{BB962C8B-B14F-4D97-AF65-F5344CB8AC3E}">
        <p14:creationId xmlns:p14="http://schemas.microsoft.com/office/powerpoint/2010/main" val="138200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3B9B4-392A-6339-622A-C235BC2E6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989F026-C4EC-1AC2-5458-5D5F408C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967F9-6E68-0F41-C0BD-BAD96055B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5F0D0-0076-CC4D-A084-04D4C16F188D}" type="datetimeFigureOut">
              <a:rPr lang="en-US" smtClean="0"/>
              <a:t>3/20/23</a:t>
            </a:fld>
            <a:endParaRPr lang="en-US"/>
          </a:p>
        </p:txBody>
      </p:sp>
      <p:sp>
        <p:nvSpPr>
          <p:cNvPr id="5" name="Footer Placeholder 4">
            <a:extLst>
              <a:ext uri="{FF2B5EF4-FFF2-40B4-BE49-F238E27FC236}">
                <a16:creationId xmlns:a16="http://schemas.microsoft.com/office/drawing/2014/main" id="{9F71727C-AE52-A261-EFA5-6F0B59D02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0FA031-2C33-94EB-2880-069C15436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E600E-1D66-BA4B-BE7E-4C506EA22396}" type="slidenum">
              <a:rPr lang="en-US" smtClean="0"/>
              <a:t>‹#›</a:t>
            </a:fld>
            <a:endParaRPr lang="en-US"/>
          </a:p>
        </p:txBody>
      </p:sp>
    </p:spTree>
    <p:extLst>
      <p:ext uri="{BB962C8B-B14F-4D97-AF65-F5344CB8AC3E}">
        <p14:creationId xmlns:p14="http://schemas.microsoft.com/office/powerpoint/2010/main" val="78975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9.svg"/><Relationship Id="rId2" Type="http://schemas.openxmlformats.org/officeDocument/2006/relationships/notesSlide" Target="../notesSlides/notesSlide3.xml"/><Relationship Id="rId16" Type="http://schemas.openxmlformats.org/officeDocument/2006/relationships/image" Target="../media/image13.svg"/><Relationship Id="rId1" Type="http://schemas.openxmlformats.org/officeDocument/2006/relationships/slideLayout" Target="../slideLayouts/slideLayout12.xml"/><Relationship Id="rId6" Type="http://schemas.openxmlformats.org/officeDocument/2006/relationships/chart" Target="../charts/chart4.xml"/><Relationship Id="rId11" Type="http://schemas.openxmlformats.org/officeDocument/2006/relationships/image" Target="../media/image8.png"/><Relationship Id="rId5" Type="http://schemas.openxmlformats.org/officeDocument/2006/relationships/chart" Target="../charts/chart3.xml"/><Relationship Id="rId15" Type="http://schemas.openxmlformats.org/officeDocument/2006/relationships/image" Target="../media/image12.png"/><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chart" Target="../charts/chart9.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5F_39A058C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0FFE-6877-4533-C307-F93206D91142}"/>
              </a:ext>
            </a:extLst>
          </p:cNvPr>
          <p:cNvSpPr>
            <a:spLocks noGrp="1"/>
          </p:cNvSpPr>
          <p:nvPr>
            <p:ph type="ctrTitle"/>
          </p:nvPr>
        </p:nvSpPr>
        <p:spPr/>
        <p:txBody>
          <a:bodyPr/>
          <a:lstStyle/>
          <a:p>
            <a:r>
              <a:rPr lang="en-US" dirty="0">
                <a:solidFill>
                  <a:srgbClr val="0070C0"/>
                </a:solidFill>
              </a:rPr>
              <a:t>Day 3 Review</a:t>
            </a:r>
          </a:p>
        </p:txBody>
      </p:sp>
      <p:sp>
        <p:nvSpPr>
          <p:cNvPr id="3" name="Subtitle 2">
            <a:extLst>
              <a:ext uri="{FF2B5EF4-FFF2-40B4-BE49-F238E27FC236}">
                <a16:creationId xmlns:a16="http://schemas.microsoft.com/office/drawing/2014/main" id="{B8125E2D-28FB-7074-C411-A00AEFD17A37}"/>
              </a:ext>
            </a:extLst>
          </p:cNvPr>
          <p:cNvSpPr>
            <a:spLocks noGrp="1"/>
          </p:cNvSpPr>
          <p:nvPr>
            <p:ph type="subTitle" idx="1"/>
          </p:nvPr>
        </p:nvSpPr>
        <p:spPr/>
        <p:txBody>
          <a:bodyPr/>
          <a:lstStyle/>
          <a:p>
            <a:r>
              <a:rPr lang="en-US" dirty="0"/>
              <a:t>Graham R Foster </a:t>
            </a:r>
          </a:p>
          <a:p>
            <a:r>
              <a:rPr lang="en-US" dirty="0"/>
              <a:t>Prof Hepatology</a:t>
            </a:r>
          </a:p>
          <a:p>
            <a:r>
              <a:rPr lang="en-US" dirty="0"/>
              <a:t>QMUL</a:t>
            </a:r>
          </a:p>
        </p:txBody>
      </p:sp>
    </p:spTree>
    <p:extLst>
      <p:ext uri="{BB962C8B-B14F-4D97-AF65-F5344CB8AC3E}">
        <p14:creationId xmlns:p14="http://schemas.microsoft.com/office/powerpoint/2010/main" val="33070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BE8D8F0-052A-59CE-5568-1EBB92E71B68}"/>
              </a:ext>
            </a:extLst>
          </p:cNvPr>
          <p:cNvPicPr>
            <a:picLocks noChangeAspect="1"/>
          </p:cNvPicPr>
          <p:nvPr/>
        </p:nvPicPr>
        <p:blipFill>
          <a:blip r:embed="rId3"/>
          <a:stretch>
            <a:fillRect/>
          </a:stretch>
        </p:blipFill>
        <p:spPr>
          <a:xfrm>
            <a:off x="679450" y="1104648"/>
            <a:ext cx="5988050" cy="5400133"/>
          </a:xfrm>
          <a:prstGeom prst="rect">
            <a:avLst/>
          </a:prstGeom>
        </p:spPr>
      </p:pic>
      <p:sp>
        <p:nvSpPr>
          <p:cNvPr id="10" name="CaixaDeTexto 9">
            <a:extLst>
              <a:ext uri="{FF2B5EF4-FFF2-40B4-BE49-F238E27FC236}">
                <a16:creationId xmlns:a16="http://schemas.microsoft.com/office/drawing/2014/main" id="{6E5E4F11-685C-ED25-8A59-8A4FED103D98}"/>
              </a:ext>
            </a:extLst>
          </p:cNvPr>
          <p:cNvSpPr txBox="1"/>
          <p:nvPr/>
        </p:nvSpPr>
        <p:spPr>
          <a:xfrm>
            <a:off x="8280400" y="5765800"/>
            <a:ext cx="2942985" cy="369332"/>
          </a:xfrm>
          <a:prstGeom prst="rect">
            <a:avLst/>
          </a:prstGeom>
          <a:noFill/>
        </p:spPr>
        <p:txBody>
          <a:bodyPr wrap="none" rtlCol="0">
            <a:spAutoFit/>
          </a:bodyPr>
          <a:lstStyle/>
          <a:p>
            <a:r>
              <a:rPr lang="en-GB"/>
              <a:t>Aberg at al, Hepatology, 2020</a:t>
            </a:r>
          </a:p>
        </p:txBody>
      </p:sp>
      <p:sp>
        <p:nvSpPr>
          <p:cNvPr id="12" name="CaixaDeTexto 11">
            <a:extLst>
              <a:ext uri="{FF2B5EF4-FFF2-40B4-BE49-F238E27FC236}">
                <a16:creationId xmlns:a16="http://schemas.microsoft.com/office/drawing/2014/main" id="{8448FB8D-1CDA-FB5F-1658-326155F24816}"/>
              </a:ext>
            </a:extLst>
          </p:cNvPr>
          <p:cNvSpPr txBox="1"/>
          <p:nvPr/>
        </p:nvSpPr>
        <p:spPr>
          <a:xfrm>
            <a:off x="7448550" y="1027906"/>
            <a:ext cx="4064000" cy="1200329"/>
          </a:xfrm>
          <a:prstGeom prst="rect">
            <a:avLst/>
          </a:prstGeom>
          <a:noFill/>
        </p:spPr>
        <p:txBody>
          <a:bodyPr wrap="square">
            <a:spAutoFit/>
          </a:bodyPr>
          <a:lstStyle/>
          <a:p>
            <a:r>
              <a:rPr lang="en-GB" dirty="0">
                <a:effectLst/>
                <a:latin typeface="Arial" panose="020B0604020202020204" pitchFamily="34" charset="0"/>
                <a:cs typeface="Arial" panose="020B0604020202020204" pitchFamily="34" charset="0"/>
              </a:rPr>
              <a:t>8,345 persons with hepatic steatosis </a:t>
            </a:r>
          </a:p>
          <a:p>
            <a:r>
              <a:rPr lang="en-GB" dirty="0">
                <a:effectLst/>
                <a:latin typeface="Arial" panose="020B0604020202020204" pitchFamily="34" charset="0"/>
                <a:cs typeface="Arial" panose="020B0604020202020204" pitchFamily="34" charset="0"/>
              </a:rPr>
              <a:t>(fatty liver index &gt;60) who participated in health-examination surveys (FINRISK 1992-2012 or Health 2000</a:t>
            </a:r>
          </a:p>
        </p:txBody>
      </p:sp>
      <p:pic>
        <p:nvPicPr>
          <p:cNvPr id="13" name="Imagem 12">
            <a:extLst>
              <a:ext uri="{FF2B5EF4-FFF2-40B4-BE49-F238E27FC236}">
                <a16:creationId xmlns:a16="http://schemas.microsoft.com/office/drawing/2014/main" id="{3BA34EE6-A846-AAE8-6455-1BCBADF1DADE}"/>
              </a:ext>
            </a:extLst>
          </p:cNvPr>
          <p:cNvPicPr>
            <a:picLocks noChangeAspect="1"/>
          </p:cNvPicPr>
          <p:nvPr/>
        </p:nvPicPr>
        <p:blipFill>
          <a:blip r:embed="rId4"/>
          <a:stretch>
            <a:fillRect/>
          </a:stretch>
        </p:blipFill>
        <p:spPr>
          <a:xfrm>
            <a:off x="1506638" y="12700"/>
            <a:ext cx="4589362" cy="1320800"/>
          </a:xfrm>
          <a:prstGeom prst="rect">
            <a:avLst/>
          </a:prstGeom>
        </p:spPr>
      </p:pic>
      <p:sp>
        <p:nvSpPr>
          <p:cNvPr id="14" name="CaixaDeTexto 13">
            <a:extLst>
              <a:ext uri="{FF2B5EF4-FFF2-40B4-BE49-F238E27FC236}">
                <a16:creationId xmlns:a16="http://schemas.microsoft.com/office/drawing/2014/main" id="{B9B68ED5-E86B-2D39-29C0-E88493A41783}"/>
              </a:ext>
            </a:extLst>
          </p:cNvPr>
          <p:cNvSpPr txBox="1"/>
          <p:nvPr/>
        </p:nvSpPr>
        <p:spPr>
          <a:xfrm>
            <a:off x="7448550" y="2796688"/>
            <a:ext cx="4064000" cy="1200329"/>
          </a:xfrm>
          <a:prstGeom prst="rect">
            <a:avLst/>
          </a:prstGeom>
          <a:noFill/>
        </p:spPr>
        <p:txBody>
          <a:bodyPr wrap="square">
            <a:spAutoFit/>
          </a:bodyPr>
          <a:lstStyle/>
          <a:p>
            <a:r>
              <a:rPr lang="en-GB" dirty="0">
                <a:effectLst/>
                <a:latin typeface="Arial" panose="020B0604020202020204" pitchFamily="34" charset="0"/>
                <a:cs typeface="Arial" panose="020B0604020202020204" pitchFamily="34" charset="0"/>
              </a:rPr>
              <a:t>There was a dose-dependent correlation between the amount of alcohol consumption and the probability </a:t>
            </a:r>
            <a:r>
              <a:rPr lang="en-GB" dirty="0">
                <a:latin typeface="Arial" panose="020B0604020202020204" pitchFamily="34" charset="0"/>
                <a:cs typeface="Arial" panose="020B0604020202020204" pitchFamily="34" charset="0"/>
              </a:rPr>
              <a:t>of advanced fibrosis</a:t>
            </a:r>
            <a:r>
              <a:rPr lang="en-GB" dirty="0">
                <a:effectLst/>
                <a:latin typeface="Arial" panose="020B0604020202020204" pitchFamily="34" charset="0"/>
                <a:cs typeface="Arial" panose="020B0604020202020204" pitchFamily="34" charset="0"/>
              </a:rPr>
              <a:t> </a:t>
            </a:r>
          </a:p>
        </p:txBody>
      </p:sp>
      <p:sp>
        <p:nvSpPr>
          <p:cNvPr id="16" name="CaixaDeTexto 15">
            <a:extLst>
              <a:ext uri="{FF2B5EF4-FFF2-40B4-BE49-F238E27FC236}">
                <a16:creationId xmlns:a16="http://schemas.microsoft.com/office/drawing/2014/main" id="{718BA4BE-40C9-D678-EA3C-A33B7AAC0219}"/>
              </a:ext>
            </a:extLst>
          </p:cNvPr>
          <p:cNvSpPr txBox="1"/>
          <p:nvPr/>
        </p:nvSpPr>
        <p:spPr>
          <a:xfrm>
            <a:off x="1739900" y="2535078"/>
            <a:ext cx="3822700" cy="523220"/>
          </a:xfrm>
          <a:prstGeom prst="rect">
            <a:avLst/>
          </a:prstGeom>
          <a:noFill/>
        </p:spPr>
        <p:txBody>
          <a:bodyPr wrap="square">
            <a:spAutoFit/>
          </a:bodyPr>
          <a:lstStyle/>
          <a:p>
            <a:r>
              <a:rPr lang="en-AU" sz="1400" dirty="0">
                <a:latin typeface="Arial" panose="020B0604020202020204" pitchFamily="34" charset="0"/>
                <a:cs typeface="Arial" panose="020B0604020202020204" pitchFamily="34" charset="0"/>
              </a:rPr>
              <a:t>R</a:t>
            </a:r>
            <a:r>
              <a:rPr lang="en-AU" sz="1400" dirty="0">
                <a:effectLst/>
                <a:latin typeface="Arial" panose="020B0604020202020204" pitchFamily="34" charset="0"/>
                <a:cs typeface="Arial" panose="020B0604020202020204" pitchFamily="34" charset="0"/>
              </a:rPr>
              <a:t>elationship between average alcohol intake </a:t>
            </a:r>
          </a:p>
          <a:p>
            <a:r>
              <a:rPr lang="en-AU" sz="1400" dirty="0">
                <a:effectLst/>
                <a:latin typeface="Arial" panose="020B0604020202020204" pitchFamily="34" charset="0"/>
                <a:cs typeface="Arial" panose="020B0604020202020204" pitchFamily="34" charset="0"/>
              </a:rPr>
              <a:t>and risk for advanced liver disease</a:t>
            </a:r>
          </a:p>
        </p:txBody>
      </p:sp>
      <p:sp>
        <p:nvSpPr>
          <p:cNvPr id="2" name="TextBox 1">
            <a:extLst>
              <a:ext uri="{FF2B5EF4-FFF2-40B4-BE49-F238E27FC236}">
                <a16:creationId xmlns:a16="http://schemas.microsoft.com/office/drawing/2014/main" id="{FFDE3BD1-D7DD-F945-D6C6-35038C95584C}"/>
              </a:ext>
            </a:extLst>
          </p:cNvPr>
          <p:cNvSpPr txBox="1"/>
          <p:nvPr/>
        </p:nvSpPr>
        <p:spPr>
          <a:xfrm>
            <a:off x="9877717" y="138093"/>
            <a:ext cx="2220223" cy="584775"/>
          </a:xfrm>
          <a:prstGeom prst="rect">
            <a:avLst/>
          </a:prstGeom>
          <a:noFill/>
        </p:spPr>
        <p:txBody>
          <a:bodyPr wrap="none" rtlCol="0">
            <a:spAutoFit/>
          </a:bodyPr>
          <a:lstStyle/>
          <a:p>
            <a:r>
              <a:rPr lang="en-US" sz="3200" dirty="0"/>
              <a:t>Cortez Pinto</a:t>
            </a:r>
          </a:p>
        </p:txBody>
      </p:sp>
    </p:spTree>
    <p:extLst>
      <p:ext uri="{BB962C8B-B14F-4D97-AF65-F5344CB8AC3E}">
        <p14:creationId xmlns:p14="http://schemas.microsoft.com/office/powerpoint/2010/main" val="305416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81000"/>
            <a:ext cx="10972800" cy="547688"/>
          </a:xfrm>
        </p:spPr>
        <p:txBody>
          <a:bodyPr>
            <a:normAutofit fontScale="90000"/>
          </a:bodyPr>
          <a:lstStyle/>
          <a:p>
            <a:pPr algn="l">
              <a:defRPr/>
            </a:pPr>
            <a:r>
              <a:rPr lang="en-US" sz="2800" dirty="0" err="1">
                <a:solidFill>
                  <a:srgbClr val="002060"/>
                </a:solidFill>
              </a:rPr>
              <a:t>Caussy</a:t>
            </a:r>
            <a:r>
              <a:rPr lang="en-US" sz="2800" dirty="0">
                <a:solidFill>
                  <a:srgbClr val="002060"/>
                </a:solidFill>
              </a:rPr>
              <a:t> </a:t>
            </a:r>
            <a:r>
              <a:rPr lang="en-US" sz="2800" dirty="0" err="1">
                <a:solidFill>
                  <a:srgbClr val="002060"/>
                </a:solidFill>
              </a:rPr>
              <a:t>cinical</a:t>
            </a:r>
            <a:r>
              <a:rPr lang="en-US" sz="2800" dirty="0">
                <a:solidFill>
                  <a:srgbClr val="002060"/>
                </a:solidFill>
              </a:rPr>
              <a:t> case</a:t>
            </a:r>
            <a:br>
              <a:rPr lang="en-US" sz="2800" dirty="0">
                <a:solidFill>
                  <a:srgbClr val="002060"/>
                </a:solidFill>
              </a:rPr>
            </a:br>
            <a:r>
              <a:rPr lang="en-US" sz="2800" dirty="0">
                <a:solidFill>
                  <a:srgbClr val="002060"/>
                </a:solidFill>
              </a:rPr>
              <a:t>Management of patients with NAFLD and comorbidities are important  </a:t>
            </a:r>
            <a:endParaRPr lang="en-US" sz="2800" b="0" dirty="0">
              <a:solidFill>
                <a:srgbClr val="002060"/>
              </a:solidFill>
            </a:endParaRPr>
          </a:p>
        </p:txBody>
      </p:sp>
      <p:grpSp>
        <p:nvGrpSpPr>
          <p:cNvPr id="111619" name="Gruppieren 6"/>
          <p:cNvGrpSpPr>
            <a:grpSpLocks/>
          </p:cNvGrpSpPr>
          <p:nvPr/>
        </p:nvGrpSpPr>
        <p:grpSpPr bwMode="auto">
          <a:xfrm>
            <a:off x="974725" y="1488281"/>
            <a:ext cx="10334625" cy="4297363"/>
            <a:chOff x="1200152" y="1600200"/>
            <a:chExt cx="10334173" cy="4297044"/>
          </a:xfrm>
        </p:grpSpPr>
        <p:sp>
          <p:nvSpPr>
            <p:cNvPr id="8" name="Freihandform 7"/>
            <p:cNvSpPr/>
            <p:nvPr/>
          </p:nvSpPr>
          <p:spPr>
            <a:xfrm>
              <a:off x="6739491" y="4379707"/>
              <a:ext cx="4794834" cy="1403246"/>
            </a:xfrm>
            <a:custGeom>
              <a:avLst/>
              <a:gdLst>
                <a:gd name="connsiteX0" fmla="*/ 0 w 4319995"/>
                <a:gd name="connsiteY0" fmla="*/ 140400 h 1404004"/>
                <a:gd name="connsiteX1" fmla="*/ 140400 w 4319995"/>
                <a:gd name="connsiteY1" fmla="*/ 0 h 1404004"/>
                <a:gd name="connsiteX2" fmla="*/ 4179595 w 4319995"/>
                <a:gd name="connsiteY2" fmla="*/ 0 h 1404004"/>
                <a:gd name="connsiteX3" fmla="*/ 4319995 w 4319995"/>
                <a:gd name="connsiteY3" fmla="*/ 140400 h 1404004"/>
                <a:gd name="connsiteX4" fmla="*/ 4319995 w 4319995"/>
                <a:gd name="connsiteY4" fmla="*/ 1263604 h 1404004"/>
                <a:gd name="connsiteX5" fmla="*/ 4179595 w 4319995"/>
                <a:gd name="connsiteY5" fmla="*/ 1404004 h 1404004"/>
                <a:gd name="connsiteX6" fmla="*/ 140400 w 4319995"/>
                <a:gd name="connsiteY6" fmla="*/ 1404004 h 1404004"/>
                <a:gd name="connsiteX7" fmla="*/ 0 w 4319995"/>
                <a:gd name="connsiteY7" fmla="*/ 1263604 h 1404004"/>
                <a:gd name="connsiteX8" fmla="*/ 0 w 4319995"/>
                <a:gd name="connsiteY8" fmla="*/ 140400 h 14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95" h="1404004">
                  <a:moveTo>
                    <a:pt x="0" y="140400"/>
                  </a:moveTo>
                  <a:cubicBezTo>
                    <a:pt x="0" y="62859"/>
                    <a:pt x="62859" y="0"/>
                    <a:pt x="140400" y="0"/>
                  </a:cubicBezTo>
                  <a:lnTo>
                    <a:pt x="4179595" y="0"/>
                  </a:lnTo>
                  <a:cubicBezTo>
                    <a:pt x="4257136" y="0"/>
                    <a:pt x="4319995" y="62859"/>
                    <a:pt x="4319995" y="140400"/>
                  </a:cubicBezTo>
                  <a:lnTo>
                    <a:pt x="4319995" y="1263604"/>
                  </a:lnTo>
                  <a:cubicBezTo>
                    <a:pt x="4319995" y="1341145"/>
                    <a:pt x="4257136" y="1404004"/>
                    <a:pt x="4179595" y="1404004"/>
                  </a:cubicBezTo>
                  <a:lnTo>
                    <a:pt x="140400" y="1404004"/>
                  </a:lnTo>
                  <a:cubicBezTo>
                    <a:pt x="62859" y="1404004"/>
                    <a:pt x="0" y="1341145"/>
                    <a:pt x="0" y="1263604"/>
                  </a:cubicBezTo>
                  <a:lnTo>
                    <a:pt x="0" y="14040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410659" tIns="465662" rIns="114662" bIns="114661" spcCol="1270" anchor="ctr"/>
            <a:lstStyle/>
            <a:p>
              <a:pPr marL="342900" lvl="1" indent="-342900" defTabSz="977900">
                <a:lnSpc>
                  <a:spcPct val="90000"/>
                </a:lnSpc>
                <a:spcAft>
                  <a:spcPct val="15000"/>
                </a:spcAft>
                <a:buClr>
                  <a:srgbClr val="00B050"/>
                </a:buClr>
                <a:buFont typeface="Wingdings" panose="05000000000000000000" pitchFamily="2" charset="2"/>
                <a:buChar char="ü"/>
                <a:defRPr/>
              </a:pPr>
              <a:r>
                <a:rPr lang="en-US" sz="2200" dirty="0"/>
                <a:t>Weight loss</a:t>
              </a:r>
            </a:p>
            <a:p>
              <a:pPr marL="342900" lvl="1" indent="-342900" defTabSz="977900">
                <a:lnSpc>
                  <a:spcPct val="90000"/>
                </a:lnSpc>
                <a:spcAft>
                  <a:spcPct val="15000"/>
                </a:spcAft>
                <a:buClr>
                  <a:srgbClr val="00B050"/>
                </a:buClr>
                <a:buFont typeface="Wingdings" panose="05000000000000000000" pitchFamily="2" charset="2"/>
                <a:buChar char="ü"/>
                <a:defRPr/>
              </a:pPr>
              <a:r>
                <a:rPr lang="en-US" sz="2200" dirty="0"/>
                <a:t>Lifestyle</a:t>
              </a:r>
            </a:p>
            <a:p>
              <a:pPr marL="342900" lvl="1" indent="-342900" defTabSz="977900">
                <a:lnSpc>
                  <a:spcPct val="90000"/>
                </a:lnSpc>
                <a:spcAft>
                  <a:spcPct val="15000"/>
                </a:spcAft>
                <a:buClr>
                  <a:srgbClr val="00B050"/>
                </a:buClr>
                <a:buFont typeface="Wingdings" panose="05000000000000000000" pitchFamily="2" charset="2"/>
                <a:buChar char="ü"/>
                <a:defRPr/>
              </a:pPr>
              <a:r>
                <a:rPr lang="en-US" sz="2200" dirty="0"/>
                <a:t>Obesity treatment </a:t>
              </a:r>
            </a:p>
            <a:p>
              <a:pPr marL="342900" lvl="1" indent="-342900" defTabSz="977900">
                <a:lnSpc>
                  <a:spcPct val="90000"/>
                </a:lnSpc>
                <a:spcAft>
                  <a:spcPct val="15000"/>
                </a:spcAft>
                <a:buClr>
                  <a:srgbClr val="00B050"/>
                </a:buClr>
                <a:buFont typeface="Wingdings" panose="05000000000000000000" pitchFamily="2" charset="2"/>
                <a:buChar char="ü"/>
                <a:defRPr/>
              </a:pPr>
              <a:r>
                <a:rPr lang="en-US" sz="2200" dirty="0"/>
                <a:t>Bariatric surgery </a:t>
              </a:r>
            </a:p>
            <a:p>
              <a:pPr marL="228600" lvl="1" indent="-228600" defTabSz="977900">
                <a:lnSpc>
                  <a:spcPct val="90000"/>
                </a:lnSpc>
                <a:spcAft>
                  <a:spcPct val="15000"/>
                </a:spcAft>
                <a:buFontTx/>
                <a:buChar char="••"/>
                <a:defRPr/>
              </a:pPr>
              <a:endParaRPr lang="en-US" sz="2200" dirty="0"/>
            </a:p>
          </p:txBody>
        </p:sp>
        <p:sp>
          <p:nvSpPr>
            <p:cNvPr id="9" name="Freihandform 8"/>
            <p:cNvSpPr/>
            <p:nvPr/>
          </p:nvSpPr>
          <p:spPr>
            <a:xfrm>
              <a:off x="1243013" y="4493998"/>
              <a:ext cx="4808327" cy="1403246"/>
            </a:xfrm>
            <a:custGeom>
              <a:avLst/>
              <a:gdLst>
                <a:gd name="connsiteX0" fmla="*/ 0 w 4319995"/>
                <a:gd name="connsiteY0" fmla="*/ 140400 h 1404004"/>
                <a:gd name="connsiteX1" fmla="*/ 140400 w 4319995"/>
                <a:gd name="connsiteY1" fmla="*/ 0 h 1404004"/>
                <a:gd name="connsiteX2" fmla="*/ 4179595 w 4319995"/>
                <a:gd name="connsiteY2" fmla="*/ 0 h 1404004"/>
                <a:gd name="connsiteX3" fmla="*/ 4319995 w 4319995"/>
                <a:gd name="connsiteY3" fmla="*/ 140400 h 1404004"/>
                <a:gd name="connsiteX4" fmla="*/ 4319995 w 4319995"/>
                <a:gd name="connsiteY4" fmla="*/ 1263604 h 1404004"/>
                <a:gd name="connsiteX5" fmla="*/ 4179595 w 4319995"/>
                <a:gd name="connsiteY5" fmla="*/ 1404004 h 1404004"/>
                <a:gd name="connsiteX6" fmla="*/ 140400 w 4319995"/>
                <a:gd name="connsiteY6" fmla="*/ 1404004 h 1404004"/>
                <a:gd name="connsiteX7" fmla="*/ 0 w 4319995"/>
                <a:gd name="connsiteY7" fmla="*/ 1263604 h 1404004"/>
                <a:gd name="connsiteX8" fmla="*/ 0 w 4319995"/>
                <a:gd name="connsiteY8" fmla="*/ 140400 h 14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95" h="1404004">
                  <a:moveTo>
                    <a:pt x="0" y="140400"/>
                  </a:moveTo>
                  <a:cubicBezTo>
                    <a:pt x="0" y="62859"/>
                    <a:pt x="62859" y="0"/>
                    <a:pt x="140400" y="0"/>
                  </a:cubicBezTo>
                  <a:lnTo>
                    <a:pt x="4179595" y="0"/>
                  </a:lnTo>
                  <a:cubicBezTo>
                    <a:pt x="4257136" y="0"/>
                    <a:pt x="4319995" y="62859"/>
                    <a:pt x="4319995" y="140400"/>
                  </a:cubicBezTo>
                  <a:lnTo>
                    <a:pt x="4319995" y="1263604"/>
                  </a:lnTo>
                  <a:cubicBezTo>
                    <a:pt x="4319995" y="1341145"/>
                    <a:pt x="4257136" y="1404004"/>
                    <a:pt x="4179595" y="1404004"/>
                  </a:cubicBezTo>
                  <a:lnTo>
                    <a:pt x="140400" y="1404004"/>
                  </a:lnTo>
                  <a:cubicBezTo>
                    <a:pt x="62859" y="1404004"/>
                    <a:pt x="0" y="1341145"/>
                    <a:pt x="0" y="1263604"/>
                  </a:cubicBezTo>
                  <a:lnTo>
                    <a:pt x="0" y="14040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4661" tIns="465662" rIns="1410660" bIns="114661" spcCol="1270"/>
            <a:lstStyle/>
            <a:p>
              <a:pPr marL="342900" lvl="1" indent="-342900" defTabSz="977900">
                <a:lnSpc>
                  <a:spcPct val="90000"/>
                </a:lnSpc>
                <a:spcAft>
                  <a:spcPct val="15000"/>
                </a:spcAft>
                <a:buClr>
                  <a:srgbClr val="00B050"/>
                </a:buClr>
                <a:buFont typeface="Wingdings" panose="05000000000000000000" pitchFamily="2" charset="2"/>
                <a:buChar char="ü"/>
                <a:defRPr/>
              </a:pPr>
              <a:r>
                <a:rPr lang="en-US" sz="2200" dirty="0"/>
                <a:t>Manage comorbidities </a:t>
              </a:r>
            </a:p>
            <a:p>
              <a:pPr marL="0" lvl="1" defTabSz="977900">
                <a:lnSpc>
                  <a:spcPct val="90000"/>
                </a:lnSpc>
                <a:spcAft>
                  <a:spcPct val="15000"/>
                </a:spcAft>
                <a:buClr>
                  <a:srgbClr val="00B050"/>
                </a:buClr>
                <a:defRPr/>
              </a:pPr>
              <a:r>
                <a:rPr lang="en-US" sz="2200" dirty="0"/>
                <a:t>(</a:t>
              </a:r>
              <a:r>
                <a:rPr lang="en-US" dirty="0"/>
                <a:t>hypertension, dyslipidemia, SAOS) </a:t>
              </a:r>
            </a:p>
          </p:txBody>
        </p:sp>
        <p:sp>
          <p:nvSpPr>
            <p:cNvPr id="10" name="Freihandform 9"/>
            <p:cNvSpPr/>
            <p:nvPr/>
          </p:nvSpPr>
          <p:spPr>
            <a:xfrm>
              <a:off x="7214927" y="1671633"/>
              <a:ext cx="4319398" cy="1403246"/>
            </a:xfrm>
            <a:custGeom>
              <a:avLst/>
              <a:gdLst>
                <a:gd name="connsiteX0" fmla="*/ 0 w 4319995"/>
                <a:gd name="connsiteY0" fmla="*/ 140400 h 1404004"/>
                <a:gd name="connsiteX1" fmla="*/ 140400 w 4319995"/>
                <a:gd name="connsiteY1" fmla="*/ 0 h 1404004"/>
                <a:gd name="connsiteX2" fmla="*/ 4179595 w 4319995"/>
                <a:gd name="connsiteY2" fmla="*/ 0 h 1404004"/>
                <a:gd name="connsiteX3" fmla="*/ 4319995 w 4319995"/>
                <a:gd name="connsiteY3" fmla="*/ 140400 h 1404004"/>
                <a:gd name="connsiteX4" fmla="*/ 4319995 w 4319995"/>
                <a:gd name="connsiteY4" fmla="*/ 1263604 h 1404004"/>
                <a:gd name="connsiteX5" fmla="*/ 4179595 w 4319995"/>
                <a:gd name="connsiteY5" fmla="*/ 1404004 h 1404004"/>
                <a:gd name="connsiteX6" fmla="*/ 140400 w 4319995"/>
                <a:gd name="connsiteY6" fmla="*/ 1404004 h 1404004"/>
                <a:gd name="connsiteX7" fmla="*/ 0 w 4319995"/>
                <a:gd name="connsiteY7" fmla="*/ 1263604 h 1404004"/>
                <a:gd name="connsiteX8" fmla="*/ 0 w 4319995"/>
                <a:gd name="connsiteY8" fmla="*/ 140400 h 14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995" h="1404004">
                  <a:moveTo>
                    <a:pt x="0" y="140400"/>
                  </a:moveTo>
                  <a:cubicBezTo>
                    <a:pt x="0" y="62859"/>
                    <a:pt x="62859" y="0"/>
                    <a:pt x="140400" y="0"/>
                  </a:cubicBezTo>
                  <a:lnTo>
                    <a:pt x="4179595" y="0"/>
                  </a:lnTo>
                  <a:cubicBezTo>
                    <a:pt x="4257136" y="0"/>
                    <a:pt x="4319995" y="62859"/>
                    <a:pt x="4319995" y="140400"/>
                  </a:cubicBezTo>
                  <a:lnTo>
                    <a:pt x="4319995" y="1263604"/>
                  </a:lnTo>
                  <a:cubicBezTo>
                    <a:pt x="4319995" y="1341145"/>
                    <a:pt x="4257136" y="1404004"/>
                    <a:pt x="4179595" y="1404004"/>
                  </a:cubicBezTo>
                  <a:lnTo>
                    <a:pt x="140400" y="1404004"/>
                  </a:lnTo>
                  <a:cubicBezTo>
                    <a:pt x="62859" y="1404004"/>
                    <a:pt x="0" y="1341145"/>
                    <a:pt x="0" y="1263604"/>
                  </a:cubicBezTo>
                  <a:lnTo>
                    <a:pt x="0" y="14040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410660" tIns="114661" rIns="114661" bIns="465662" spcCol="1270"/>
            <a:lstStyle/>
            <a:p>
              <a:pPr marL="342900" lvl="1" indent="-342900" defTabSz="977900">
                <a:lnSpc>
                  <a:spcPct val="90000"/>
                </a:lnSpc>
                <a:spcAft>
                  <a:spcPct val="15000"/>
                </a:spcAft>
                <a:buClr>
                  <a:srgbClr val="C00000"/>
                </a:buClr>
                <a:buFont typeface="Wingdings" panose="05000000000000000000" pitchFamily="2" charset="2"/>
                <a:buChar char="Ø"/>
                <a:defRPr/>
              </a:pPr>
              <a:endParaRPr lang="en-US" sz="2200" dirty="0"/>
            </a:p>
            <a:p>
              <a:pPr marL="342900" lvl="1" indent="-342900" defTabSz="977900">
                <a:lnSpc>
                  <a:spcPct val="90000"/>
                </a:lnSpc>
                <a:spcAft>
                  <a:spcPct val="15000"/>
                </a:spcAft>
                <a:buClr>
                  <a:srgbClr val="C00000"/>
                </a:buClr>
                <a:buFont typeface="Wingdings" panose="05000000000000000000" pitchFamily="2" charset="2"/>
                <a:buChar char="Ø"/>
                <a:defRPr/>
              </a:pPr>
              <a:r>
                <a:rPr lang="en-US" sz="2200" dirty="0"/>
                <a:t>Screen for HCC</a:t>
              </a:r>
            </a:p>
            <a:p>
              <a:pPr marL="342900" lvl="1" indent="-342900" defTabSz="977900">
                <a:lnSpc>
                  <a:spcPct val="90000"/>
                </a:lnSpc>
                <a:spcAft>
                  <a:spcPct val="15000"/>
                </a:spcAft>
                <a:buClr>
                  <a:srgbClr val="C00000"/>
                </a:buClr>
                <a:buFont typeface="Wingdings" panose="05000000000000000000" pitchFamily="2" charset="2"/>
                <a:buChar char="Ø"/>
                <a:defRPr/>
              </a:pPr>
              <a:r>
                <a:rPr lang="en-US" sz="2200" dirty="0"/>
                <a:t>Liver Transplantation</a:t>
              </a:r>
            </a:p>
            <a:p>
              <a:pPr marL="228600" lvl="1" indent="-228600" defTabSz="977900">
                <a:lnSpc>
                  <a:spcPct val="90000"/>
                </a:lnSpc>
                <a:spcAft>
                  <a:spcPct val="15000"/>
                </a:spcAft>
                <a:buFontTx/>
                <a:buChar char="••"/>
                <a:defRPr/>
              </a:pPr>
              <a:endParaRPr lang="en-US" sz="2200" dirty="0"/>
            </a:p>
          </p:txBody>
        </p:sp>
        <p:sp>
          <p:nvSpPr>
            <p:cNvPr id="11" name="Freihandform 10"/>
            <p:cNvSpPr/>
            <p:nvPr/>
          </p:nvSpPr>
          <p:spPr>
            <a:xfrm>
              <a:off x="1200152" y="1600200"/>
              <a:ext cx="4440044" cy="1442931"/>
            </a:xfrm>
            <a:custGeom>
              <a:avLst/>
              <a:gdLst>
                <a:gd name="connsiteX0" fmla="*/ 0 w 4440662"/>
                <a:gd name="connsiteY0" fmla="*/ 144322 h 1443224"/>
                <a:gd name="connsiteX1" fmla="*/ 144322 w 4440662"/>
                <a:gd name="connsiteY1" fmla="*/ 0 h 1443224"/>
                <a:gd name="connsiteX2" fmla="*/ 4296340 w 4440662"/>
                <a:gd name="connsiteY2" fmla="*/ 0 h 1443224"/>
                <a:gd name="connsiteX3" fmla="*/ 4440662 w 4440662"/>
                <a:gd name="connsiteY3" fmla="*/ 144322 h 1443224"/>
                <a:gd name="connsiteX4" fmla="*/ 4440662 w 4440662"/>
                <a:gd name="connsiteY4" fmla="*/ 1298902 h 1443224"/>
                <a:gd name="connsiteX5" fmla="*/ 4296340 w 4440662"/>
                <a:gd name="connsiteY5" fmla="*/ 1443224 h 1443224"/>
                <a:gd name="connsiteX6" fmla="*/ 144322 w 4440662"/>
                <a:gd name="connsiteY6" fmla="*/ 1443224 h 1443224"/>
                <a:gd name="connsiteX7" fmla="*/ 0 w 4440662"/>
                <a:gd name="connsiteY7" fmla="*/ 1298902 h 1443224"/>
                <a:gd name="connsiteX8" fmla="*/ 0 w 4440662"/>
                <a:gd name="connsiteY8" fmla="*/ 144322 h 14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662" h="1443224">
                  <a:moveTo>
                    <a:pt x="0" y="144322"/>
                  </a:moveTo>
                  <a:cubicBezTo>
                    <a:pt x="0" y="64615"/>
                    <a:pt x="64615" y="0"/>
                    <a:pt x="144322" y="0"/>
                  </a:cubicBezTo>
                  <a:lnTo>
                    <a:pt x="4296340" y="0"/>
                  </a:lnTo>
                  <a:cubicBezTo>
                    <a:pt x="4376047" y="0"/>
                    <a:pt x="4440662" y="64615"/>
                    <a:pt x="4440662" y="144322"/>
                  </a:cubicBezTo>
                  <a:lnTo>
                    <a:pt x="4440662" y="1298902"/>
                  </a:lnTo>
                  <a:cubicBezTo>
                    <a:pt x="4440662" y="1378609"/>
                    <a:pt x="4376047" y="1443224"/>
                    <a:pt x="4296340" y="1443224"/>
                  </a:cubicBezTo>
                  <a:lnTo>
                    <a:pt x="144322" y="1443224"/>
                  </a:lnTo>
                  <a:cubicBezTo>
                    <a:pt x="64615" y="1443224"/>
                    <a:pt x="0" y="1378609"/>
                    <a:pt x="0" y="1298902"/>
                  </a:cubicBezTo>
                  <a:lnTo>
                    <a:pt x="0" y="144322"/>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3143" tIns="123143" rIns="1455341" bIns="483949" spcCol="1270"/>
            <a:lstStyle/>
            <a:p>
              <a:pPr marL="0" lvl="1" defTabSz="1066800">
                <a:lnSpc>
                  <a:spcPct val="90000"/>
                </a:lnSpc>
                <a:spcAft>
                  <a:spcPct val="15000"/>
                </a:spcAft>
                <a:buClr>
                  <a:srgbClr val="C00000"/>
                </a:buClr>
                <a:defRPr/>
              </a:pPr>
              <a:r>
                <a:rPr lang="en-US" sz="2400" dirty="0"/>
                <a:t>Consider treatment</a:t>
              </a:r>
            </a:p>
            <a:p>
              <a:pPr marL="342900" lvl="1" indent="-342900" defTabSz="1066800">
                <a:lnSpc>
                  <a:spcPct val="90000"/>
                </a:lnSpc>
                <a:spcAft>
                  <a:spcPct val="15000"/>
                </a:spcAft>
                <a:buClr>
                  <a:srgbClr val="C00000"/>
                </a:buClr>
                <a:buFont typeface="Wingdings" panose="05000000000000000000" pitchFamily="2" charset="2"/>
                <a:buChar char="Ø"/>
                <a:defRPr/>
              </a:pPr>
              <a:r>
                <a:rPr lang="en-US" sz="2000" dirty="0"/>
                <a:t>Vitamin E</a:t>
              </a:r>
            </a:p>
            <a:p>
              <a:pPr marL="342900" lvl="1" indent="-342900" defTabSz="1066800">
                <a:lnSpc>
                  <a:spcPct val="90000"/>
                </a:lnSpc>
                <a:spcAft>
                  <a:spcPct val="15000"/>
                </a:spcAft>
                <a:buClr>
                  <a:srgbClr val="C00000"/>
                </a:buClr>
                <a:buFont typeface="Wingdings" panose="05000000000000000000" pitchFamily="2" charset="2"/>
                <a:buChar char="Ø"/>
                <a:defRPr/>
              </a:pPr>
              <a:r>
                <a:rPr lang="en-US" sz="2000" dirty="0"/>
                <a:t>Pioglitazone (T2DM) </a:t>
              </a:r>
            </a:p>
            <a:p>
              <a:pPr marL="342900" lvl="1" indent="-342900" defTabSz="1066800">
                <a:lnSpc>
                  <a:spcPct val="90000"/>
                </a:lnSpc>
                <a:spcAft>
                  <a:spcPct val="15000"/>
                </a:spcAft>
                <a:buClr>
                  <a:srgbClr val="C00000"/>
                </a:buClr>
                <a:buFont typeface="Wingdings" panose="05000000000000000000" pitchFamily="2" charset="2"/>
                <a:buChar char="Ø"/>
                <a:defRPr/>
              </a:pPr>
              <a:r>
                <a:rPr lang="en-US" sz="2000" dirty="0"/>
                <a:t>GLP-1 agonist (T2DM)</a:t>
              </a:r>
            </a:p>
          </p:txBody>
        </p:sp>
        <p:sp>
          <p:nvSpPr>
            <p:cNvPr id="12" name="Freihandform 11"/>
            <p:cNvSpPr/>
            <p:nvPr/>
          </p:nvSpPr>
          <p:spPr>
            <a:xfrm>
              <a:off x="4090864" y="1858944"/>
              <a:ext cx="1960476" cy="195883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30459" tIns="730459" rIns="156464" bIns="156464" spcCol="1270" anchor="ctr"/>
            <a:lstStyle/>
            <a:p>
              <a:pPr algn="ctr" defTabSz="977900">
                <a:lnSpc>
                  <a:spcPct val="90000"/>
                </a:lnSpc>
                <a:spcAft>
                  <a:spcPct val="35000"/>
                </a:spcAft>
                <a:defRPr/>
              </a:pPr>
              <a:r>
                <a:rPr lang="en-US" sz="2200" b="1" dirty="0"/>
                <a:t>NASH</a:t>
              </a:r>
            </a:p>
          </p:txBody>
        </p:sp>
        <p:sp>
          <p:nvSpPr>
            <p:cNvPr id="13" name="Freihandform 12"/>
            <p:cNvSpPr/>
            <p:nvPr/>
          </p:nvSpPr>
          <p:spPr>
            <a:xfrm>
              <a:off x="6141824" y="1858944"/>
              <a:ext cx="1958889" cy="195883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56464" tIns="730459" rIns="730459" bIns="156464" spcCol="1270" anchor="ctr"/>
            <a:lstStyle/>
            <a:p>
              <a:pPr algn="ctr" defTabSz="977900">
                <a:lnSpc>
                  <a:spcPct val="90000"/>
                </a:lnSpc>
                <a:spcAft>
                  <a:spcPct val="35000"/>
                </a:spcAft>
                <a:defRPr/>
              </a:pPr>
              <a:r>
                <a:rPr lang="en-US" sz="2200" b="1" dirty="0"/>
                <a:t>Cirrhosis</a:t>
              </a:r>
            </a:p>
          </p:txBody>
        </p:sp>
        <p:sp>
          <p:nvSpPr>
            <p:cNvPr id="14" name="Freihandform 13"/>
            <p:cNvSpPr/>
            <p:nvPr/>
          </p:nvSpPr>
          <p:spPr>
            <a:xfrm rot="21600000">
              <a:off x="6141824" y="3908254"/>
              <a:ext cx="1958889" cy="1960418"/>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56464" tIns="156464" rIns="730460" bIns="730459" spcCol="1270" anchor="ctr"/>
            <a:lstStyle/>
            <a:p>
              <a:pPr algn="ctr" defTabSz="977900">
                <a:lnSpc>
                  <a:spcPct val="90000"/>
                </a:lnSpc>
                <a:spcAft>
                  <a:spcPct val="35000"/>
                </a:spcAft>
                <a:defRPr/>
              </a:pPr>
              <a:r>
                <a:rPr lang="en-US" sz="2200" b="1" dirty="0"/>
                <a:t>Obesity</a:t>
              </a:r>
            </a:p>
          </p:txBody>
        </p:sp>
        <p:sp>
          <p:nvSpPr>
            <p:cNvPr id="15" name="Freihandform 14"/>
            <p:cNvSpPr/>
            <p:nvPr/>
          </p:nvSpPr>
          <p:spPr>
            <a:xfrm rot="21600000">
              <a:off x="4090864" y="3908254"/>
              <a:ext cx="1960476" cy="1960418"/>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730460" tIns="156464" rIns="156464" bIns="730459" spcCol="1270" anchor="ctr"/>
            <a:lstStyle/>
            <a:p>
              <a:pPr algn="ctr" defTabSz="977900">
                <a:lnSpc>
                  <a:spcPct val="90000"/>
                </a:lnSpc>
                <a:spcAft>
                  <a:spcPct val="35000"/>
                </a:spcAft>
                <a:defRPr/>
              </a:pPr>
              <a:r>
                <a:rPr lang="en-US" sz="2200" b="1" dirty="0"/>
                <a:t>CV risk</a:t>
              </a:r>
            </a:p>
          </p:txBody>
        </p:sp>
        <p:sp>
          <p:nvSpPr>
            <p:cNvPr id="16" name="Gebogener Pfeil 15"/>
            <p:cNvSpPr/>
            <p:nvPr/>
          </p:nvSpPr>
          <p:spPr>
            <a:xfrm>
              <a:off x="5757666" y="3455850"/>
              <a:ext cx="676245" cy="588918"/>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Gebogener Pfeil 16"/>
            <p:cNvSpPr/>
            <p:nvPr/>
          </p:nvSpPr>
          <p:spPr>
            <a:xfrm rot="10800000">
              <a:off x="5757666" y="3682846"/>
              <a:ext cx="676245" cy="587331"/>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3" name="ZoneTexte 2"/>
          <p:cNvSpPr txBox="1"/>
          <p:nvPr/>
        </p:nvSpPr>
        <p:spPr>
          <a:xfrm>
            <a:off x="7049065" y="6345238"/>
            <a:ext cx="4884094" cy="584775"/>
          </a:xfrm>
          <a:prstGeom prst="rect">
            <a:avLst/>
          </a:prstGeom>
          <a:noFill/>
        </p:spPr>
        <p:txBody>
          <a:bodyPr wrap="none" rtlCol="0">
            <a:spAutoFit/>
          </a:bodyPr>
          <a:lstStyle/>
          <a:p>
            <a:r>
              <a:rPr lang="en-US" sz="1600" dirty="0"/>
              <a:t>Caussy C. </a:t>
            </a:r>
            <a:r>
              <a:rPr lang="en-US" sz="1600" i="1" dirty="0"/>
              <a:t>Current Hepatology Reports</a:t>
            </a:r>
            <a:r>
              <a:rPr lang="en-US" sz="1600" dirty="0"/>
              <a:t> 2019;</a:t>
            </a:r>
            <a:r>
              <a:rPr lang="en-US" sz="1600" b="1" dirty="0"/>
              <a:t>18:</a:t>
            </a:r>
            <a:r>
              <a:rPr lang="en-US" sz="1600" dirty="0"/>
              <a:t> 433-443.</a:t>
            </a:r>
            <a:endParaRPr lang="fr-FR" sz="1600" dirty="0"/>
          </a:p>
          <a:p>
            <a:r>
              <a:rPr lang="fr-FR" sz="1600" dirty="0"/>
              <a:t> </a:t>
            </a:r>
          </a:p>
        </p:txBody>
      </p:sp>
    </p:spTree>
    <p:extLst>
      <p:ext uri="{BB962C8B-B14F-4D97-AF65-F5344CB8AC3E}">
        <p14:creationId xmlns:p14="http://schemas.microsoft.com/office/powerpoint/2010/main" val="81905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F140BDA-9879-43CB-8A4C-5F5C2935FF25}"/>
              </a:ext>
            </a:extLst>
          </p:cNvPr>
          <p:cNvGrpSpPr/>
          <p:nvPr/>
        </p:nvGrpSpPr>
        <p:grpSpPr>
          <a:xfrm>
            <a:off x="-542718" y="2516484"/>
            <a:ext cx="5259821" cy="3843823"/>
            <a:chOff x="-277247" y="1732226"/>
            <a:chExt cx="5259821" cy="3843823"/>
          </a:xfrm>
        </p:grpSpPr>
        <p:graphicFrame>
          <p:nvGraphicFramePr>
            <p:cNvPr id="52" name="Chart 51">
              <a:extLst>
                <a:ext uri="{FF2B5EF4-FFF2-40B4-BE49-F238E27FC236}">
                  <a16:creationId xmlns:a16="http://schemas.microsoft.com/office/drawing/2014/main" id="{0B24276D-7CBA-4138-8A34-29009C0127D5}"/>
                </a:ext>
              </a:extLst>
            </p:cNvPr>
            <p:cNvGraphicFramePr/>
            <p:nvPr/>
          </p:nvGraphicFramePr>
          <p:xfrm>
            <a:off x="-277247" y="1732226"/>
            <a:ext cx="5259821" cy="3843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A5A0BF60-0049-4CD7-99BE-B31D24D73D56}"/>
                </a:ext>
              </a:extLst>
            </p:cNvPr>
            <p:cNvGraphicFramePr/>
            <p:nvPr/>
          </p:nvGraphicFramePr>
          <p:xfrm>
            <a:off x="307914" y="2043448"/>
            <a:ext cx="3907007" cy="3060756"/>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3" name="Group 12">
            <a:extLst>
              <a:ext uri="{FF2B5EF4-FFF2-40B4-BE49-F238E27FC236}">
                <a16:creationId xmlns:a16="http://schemas.microsoft.com/office/drawing/2014/main" id="{CBD757DB-2285-4246-A068-273B5ED6AB49}"/>
              </a:ext>
            </a:extLst>
          </p:cNvPr>
          <p:cNvGrpSpPr/>
          <p:nvPr/>
        </p:nvGrpSpPr>
        <p:grpSpPr>
          <a:xfrm>
            <a:off x="8176267" y="2492130"/>
            <a:ext cx="5249265" cy="3836111"/>
            <a:chOff x="7930461" y="1669772"/>
            <a:chExt cx="5249265" cy="3836111"/>
          </a:xfrm>
        </p:grpSpPr>
        <p:graphicFrame>
          <p:nvGraphicFramePr>
            <p:cNvPr id="33" name="Chart 32">
              <a:extLst>
                <a:ext uri="{FF2B5EF4-FFF2-40B4-BE49-F238E27FC236}">
                  <a16:creationId xmlns:a16="http://schemas.microsoft.com/office/drawing/2014/main" id="{B8138F89-5874-4B26-ABF6-D042437985C8}"/>
                </a:ext>
              </a:extLst>
            </p:cNvPr>
            <p:cNvGraphicFramePr/>
            <p:nvPr/>
          </p:nvGraphicFramePr>
          <p:xfrm>
            <a:off x="7930461" y="1669772"/>
            <a:ext cx="5249265" cy="38361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7AF5CC67-B7FA-4234-A68A-05DB7F66959A}"/>
                </a:ext>
              </a:extLst>
            </p:cNvPr>
            <p:cNvGraphicFramePr/>
            <p:nvPr/>
          </p:nvGraphicFramePr>
          <p:xfrm>
            <a:off x="8515559" y="1980370"/>
            <a:ext cx="3899166" cy="3054615"/>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5" name="Group 14">
            <a:extLst>
              <a:ext uri="{FF2B5EF4-FFF2-40B4-BE49-F238E27FC236}">
                <a16:creationId xmlns:a16="http://schemas.microsoft.com/office/drawing/2014/main" id="{7F77F8A8-EC62-4B3A-8BDC-09FF170A78AC}"/>
              </a:ext>
            </a:extLst>
          </p:cNvPr>
          <p:cNvGrpSpPr/>
          <p:nvPr/>
        </p:nvGrpSpPr>
        <p:grpSpPr>
          <a:xfrm>
            <a:off x="5391954" y="2504830"/>
            <a:ext cx="5249265" cy="3836111"/>
            <a:chOff x="5146148" y="1669772"/>
            <a:chExt cx="5249265" cy="3836111"/>
          </a:xfrm>
        </p:grpSpPr>
        <p:graphicFrame>
          <p:nvGraphicFramePr>
            <p:cNvPr id="40" name="Chart 39">
              <a:extLst>
                <a:ext uri="{FF2B5EF4-FFF2-40B4-BE49-F238E27FC236}">
                  <a16:creationId xmlns:a16="http://schemas.microsoft.com/office/drawing/2014/main" id="{98F2D0E1-511D-407C-AB3C-8D5153A3A6B7}"/>
                </a:ext>
              </a:extLst>
            </p:cNvPr>
            <p:cNvGraphicFramePr/>
            <p:nvPr/>
          </p:nvGraphicFramePr>
          <p:xfrm>
            <a:off x="5146148" y="1669772"/>
            <a:ext cx="5249265" cy="38361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B58124CB-8283-423F-9170-0B842FCA0E31}"/>
                </a:ext>
              </a:extLst>
            </p:cNvPr>
            <p:cNvGraphicFramePr/>
            <p:nvPr/>
          </p:nvGraphicFramePr>
          <p:xfrm>
            <a:off x="5733197" y="1980370"/>
            <a:ext cx="3899166" cy="3054615"/>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6" name="Group 15">
            <a:extLst>
              <a:ext uri="{FF2B5EF4-FFF2-40B4-BE49-F238E27FC236}">
                <a16:creationId xmlns:a16="http://schemas.microsoft.com/office/drawing/2014/main" id="{32C9B808-810D-48B9-9643-EFDB38871A59}"/>
              </a:ext>
            </a:extLst>
          </p:cNvPr>
          <p:cNvGrpSpPr/>
          <p:nvPr/>
        </p:nvGrpSpPr>
        <p:grpSpPr>
          <a:xfrm>
            <a:off x="2133894" y="2540584"/>
            <a:ext cx="5259821" cy="3843823"/>
            <a:chOff x="2399365" y="1756326"/>
            <a:chExt cx="5259821" cy="3843823"/>
          </a:xfrm>
        </p:grpSpPr>
        <p:graphicFrame>
          <p:nvGraphicFramePr>
            <p:cNvPr id="53" name="Chart 52">
              <a:extLst>
                <a:ext uri="{FF2B5EF4-FFF2-40B4-BE49-F238E27FC236}">
                  <a16:creationId xmlns:a16="http://schemas.microsoft.com/office/drawing/2014/main" id="{DB764137-ECEE-4640-8183-2BF779108E8E}"/>
                </a:ext>
              </a:extLst>
            </p:cNvPr>
            <p:cNvGraphicFramePr/>
            <p:nvPr/>
          </p:nvGraphicFramePr>
          <p:xfrm>
            <a:off x="2399365" y="1756326"/>
            <a:ext cx="5259821" cy="38438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a:extLst>
                <a:ext uri="{FF2B5EF4-FFF2-40B4-BE49-F238E27FC236}">
                  <a16:creationId xmlns:a16="http://schemas.microsoft.com/office/drawing/2014/main" id="{47F78F40-D2E0-43F7-8C2B-1FF87D98A7E7}"/>
                </a:ext>
              </a:extLst>
            </p:cNvPr>
            <p:cNvGraphicFramePr/>
            <p:nvPr/>
          </p:nvGraphicFramePr>
          <p:xfrm>
            <a:off x="2991780" y="2066794"/>
            <a:ext cx="3907007" cy="3060756"/>
          </p:xfrm>
          <a:graphic>
            <a:graphicData uri="http://schemas.openxmlformats.org/drawingml/2006/chart">
              <c:chart xmlns:c="http://schemas.openxmlformats.org/drawingml/2006/chart" xmlns:r="http://schemas.openxmlformats.org/officeDocument/2006/relationships" r:id="rId10"/>
            </a:graphicData>
          </a:graphic>
        </p:graphicFrame>
      </p:grpSp>
      <p:sp>
        <p:nvSpPr>
          <p:cNvPr id="2" name="Title 1">
            <a:extLst>
              <a:ext uri="{FF2B5EF4-FFF2-40B4-BE49-F238E27FC236}">
                <a16:creationId xmlns:a16="http://schemas.microsoft.com/office/drawing/2014/main" id="{0B29A3CC-06D3-4E59-B0DC-99349122FC21}"/>
              </a:ext>
            </a:extLst>
          </p:cNvPr>
          <p:cNvSpPr>
            <a:spLocks noGrp="1"/>
          </p:cNvSpPr>
          <p:nvPr>
            <p:ph type="title"/>
          </p:nvPr>
        </p:nvSpPr>
        <p:spPr/>
        <p:txBody>
          <a:bodyPr/>
          <a:lstStyle/>
          <a:p>
            <a:r>
              <a:rPr lang="en-US" sz="2000" dirty="0"/>
              <a:t>In clinical trials, </a:t>
            </a:r>
            <a:r>
              <a:rPr lang="en-US" sz="2000" dirty="0" err="1"/>
              <a:t>semaglutide</a:t>
            </a:r>
            <a:r>
              <a:rPr lang="en-US" sz="2000" dirty="0"/>
              <a:t> treatment was shown to improve NASH resolution but not liver fibrosis when assessed by histology in patients with NASH</a:t>
            </a:r>
            <a:endParaRPr lang="en-CA" sz="2000" dirty="0"/>
          </a:p>
        </p:txBody>
      </p:sp>
      <p:sp>
        <p:nvSpPr>
          <p:cNvPr id="9" name="Text Placeholder 8">
            <a:extLst>
              <a:ext uri="{FF2B5EF4-FFF2-40B4-BE49-F238E27FC236}">
                <a16:creationId xmlns:a16="http://schemas.microsoft.com/office/drawing/2014/main" id="{13E1563C-D6B2-439F-B65F-7E0940D720B4}"/>
              </a:ext>
            </a:extLst>
          </p:cNvPr>
          <p:cNvSpPr>
            <a:spLocks noGrp="1"/>
          </p:cNvSpPr>
          <p:nvPr>
            <p:ph type="body" sz="quarter" idx="13"/>
          </p:nvPr>
        </p:nvSpPr>
        <p:spPr/>
        <p:txBody>
          <a:bodyPr/>
          <a:lstStyle/>
          <a:p>
            <a:r>
              <a:rPr lang="en-US" dirty="0"/>
              <a:t>Data based on in-trial period. Two-sided </a:t>
            </a:r>
            <a:r>
              <a:rPr lang="en-US" i="1" dirty="0"/>
              <a:t>p</a:t>
            </a:r>
            <a:r>
              <a:rPr lang="en-US" dirty="0"/>
              <a:t>-values from a Cochran-Mantel-Haenszel test. Subjects with missing data handled as non-responders</a:t>
            </a:r>
            <a:r>
              <a:rPr lang="en-GB" dirty="0"/>
              <a:t>.</a:t>
            </a:r>
            <a:br>
              <a:rPr lang="en-GB" dirty="0"/>
            </a:br>
            <a:r>
              <a:rPr lang="en-US" dirty="0">
                <a:ea typeface="+mn-lt"/>
                <a:cs typeface="Arial" panose="020B0604020202020204" pitchFamily="34" charset="0"/>
              </a:rPr>
              <a:t>*</a:t>
            </a:r>
            <a:r>
              <a:rPr lang="en-US" i="1" dirty="0">
                <a:ea typeface="+mn-lt"/>
                <a:cs typeface="Arial" panose="020B0604020202020204" pitchFamily="34" charset="0"/>
              </a:rPr>
              <a:t>p</a:t>
            </a:r>
            <a:r>
              <a:rPr lang="en-US" dirty="0">
                <a:ea typeface="+mn-lt"/>
                <a:cs typeface="Arial" panose="020B0604020202020204" pitchFamily="34" charset="0"/>
              </a:rPr>
              <a:t>≤0.0001.</a:t>
            </a:r>
            <a:br>
              <a:rPr lang="en-US" dirty="0">
                <a:ea typeface="+mn-lt"/>
                <a:cs typeface="Arial" panose="020B0604020202020204" pitchFamily="34" charset="0"/>
              </a:rPr>
            </a:br>
            <a:r>
              <a:rPr lang="en-US" dirty="0"/>
              <a:t>F, fibrosis stage; NASH, non-alcoholic steatohepatitis; OD, once-daily; OW, once-weekly; </a:t>
            </a:r>
            <a:r>
              <a:rPr lang="en-US" dirty="0" err="1"/>
              <a:t>sema</a:t>
            </a:r>
            <a:r>
              <a:rPr lang="en-US" dirty="0"/>
              <a:t>, </a:t>
            </a:r>
            <a:r>
              <a:rPr lang="en-US" dirty="0" err="1"/>
              <a:t>semaglutide</a:t>
            </a:r>
            <a:r>
              <a:rPr lang="en-US" dirty="0"/>
              <a:t>.</a:t>
            </a:r>
            <a:br>
              <a:rPr lang="en-US" dirty="0"/>
            </a:br>
            <a:r>
              <a:rPr lang="en-US" dirty="0"/>
              <a:t>1. Newsome PN et al. </a:t>
            </a:r>
            <a:r>
              <a:rPr lang="en-US" i="1" dirty="0"/>
              <a:t>N </a:t>
            </a:r>
            <a:r>
              <a:rPr lang="en-US" i="1" dirty="0" err="1"/>
              <a:t>Engl</a:t>
            </a:r>
            <a:r>
              <a:rPr lang="en-US" i="1" dirty="0"/>
              <a:t> J Med. </a:t>
            </a:r>
            <a:r>
              <a:rPr lang="en-US" dirty="0"/>
              <a:t>2021;384:1113</a:t>
            </a:r>
            <a:r>
              <a:rPr lang="en-GB" sz="600" dirty="0"/>
              <a:t>–</a:t>
            </a:r>
            <a:r>
              <a:rPr lang="en-US" dirty="0"/>
              <a:t>24; 2. </a:t>
            </a:r>
            <a:r>
              <a:rPr lang="en-US" b="0" i="0" u="none" strike="noStrike" baseline="0" dirty="0">
                <a:solidFill>
                  <a:srgbClr val="001965"/>
                </a:solidFill>
              </a:rPr>
              <a:t>Loomba R et al. Presented at the International Liver Congress (European Association for the Study of the Liver), 22–26 June 2022, London, UK</a:t>
            </a:r>
            <a:r>
              <a:rPr lang="en-US" dirty="0"/>
              <a:t>.</a:t>
            </a:r>
          </a:p>
        </p:txBody>
      </p:sp>
      <p:sp>
        <p:nvSpPr>
          <p:cNvPr id="10" name="Text Placeholder 9">
            <a:extLst>
              <a:ext uri="{FF2B5EF4-FFF2-40B4-BE49-F238E27FC236}">
                <a16:creationId xmlns:a16="http://schemas.microsoft.com/office/drawing/2014/main" id="{A1295CC8-5B5C-4D5B-8242-D13D9ABEB938}"/>
              </a:ext>
            </a:extLst>
          </p:cNvPr>
          <p:cNvSpPr>
            <a:spLocks noGrp="1"/>
          </p:cNvSpPr>
          <p:nvPr>
            <p:ph type="body" sz="quarter" idx="14"/>
          </p:nvPr>
        </p:nvSpPr>
        <p:spPr/>
        <p:txBody>
          <a:bodyPr/>
          <a:lstStyle/>
          <a:p>
            <a:r>
              <a:rPr lang="en-US" dirty="0">
                <a:solidFill>
                  <a:schemeClr val="accent3">
                    <a:lumMod val="60000"/>
                    <a:lumOff val="40000"/>
                  </a:schemeClr>
                </a:solidFill>
              </a:rPr>
              <a:t>Long - Overview of Treatment efficacy in the </a:t>
            </a:r>
            <a:r>
              <a:rPr lang="en-US" dirty="0" err="1">
                <a:solidFill>
                  <a:schemeClr val="accent3">
                    <a:lumMod val="60000"/>
                    <a:lumOff val="40000"/>
                  </a:schemeClr>
                </a:solidFill>
              </a:rPr>
              <a:t>semaNASH</a:t>
            </a:r>
            <a:r>
              <a:rPr lang="en-US" dirty="0">
                <a:solidFill>
                  <a:schemeClr val="accent3">
                    <a:lumMod val="60000"/>
                    <a:lumOff val="40000"/>
                  </a:schemeClr>
                </a:solidFill>
              </a:rPr>
              <a:t> clinical development </a:t>
            </a:r>
            <a:r>
              <a:rPr lang="en-US" dirty="0" err="1">
                <a:solidFill>
                  <a:schemeClr val="accent3">
                    <a:lumMod val="60000"/>
                    <a:lumOff val="40000"/>
                  </a:schemeClr>
                </a:solidFill>
              </a:rPr>
              <a:t>programme</a:t>
            </a:r>
            <a:r>
              <a:rPr lang="en-US" dirty="0">
                <a:solidFill>
                  <a:schemeClr val="accent3">
                    <a:lumMod val="60000"/>
                    <a:lumOff val="40000"/>
                  </a:schemeClr>
                </a:solidFill>
              </a:rPr>
              <a:t> </a:t>
            </a:r>
          </a:p>
        </p:txBody>
      </p:sp>
      <p:sp>
        <p:nvSpPr>
          <p:cNvPr id="31" name="TextBox 30">
            <a:extLst>
              <a:ext uri="{FF2B5EF4-FFF2-40B4-BE49-F238E27FC236}">
                <a16:creationId xmlns:a16="http://schemas.microsoft.com/office/drawing/2014/main" id="{A9629C61-2DF7-4760-B68E-66990134E31A}"/>
              </a:ext>
            </a:extLst>
          </p:cNvPr>
          <p:cNvSpPr txBox="1"/>
          <p:nvPr/>
        </p:nvSpPr>
        <p:spPr>
          <a:xfrm>
            <a:off x="7481827" y="3638915"/>
            <a:ext cx="360676" cy="274562"/>
          </a:xfrm>
          <a:prstGeom prst="rect">
            <a:avLst/>
          </a:prstGeom>
          <a:noFill/>
        </p:spPr>
        <p:txBody>
          <a:bodyPr wrap="none" lIns="0" tIns="0" rIns="0" bIns="0" rtlCol="0">
            <a:spAutoFit/>
          </a:bodyPr>
          <a:lstStyle/>
          <a:p>
            <a:pPr algn="ctr">
              <a:lnSpc>
                <a:spcPct val="120000"/>
              </a:lnSpc>
            </a:pPr>
            <a:r>
              <a:rPr lang="en-US" sz="1600" b="1" spc="-150" dirty="0">
                <a:solidFill>
                  <a:srgbClr val="939AA7"/>
                </a:solidFill>
                <a:latin typeface="Arial" panose="020B0604020202020204" pitchFamily="34" charset="0"/>
              </a:rPr>
              <a:t>33%</a:t>
            </a:r>
            <a:endParaRPr lang="en-CA" sz="1600" b="1" spc="-150" dirty="0">
              <a:solidFill>
                <a:srgbClr val="939AA7"/>
              </a:solidFill>
              <a:latin typeface="Arial" panose="020B0604020202020204" pitchFamily="34" charset="0"/>
            </a:endParaRPr>
          </a:p>
        </p:txBody>
      </p:sp>
      <p:sp>
        <p:nvSpPr>
          <p:cNvPr id="32" name="TextBox 31">
            <a:extLst>
              <a:ext uri="{FF2B5EF4-FFF2-40B4-BE49-F238E27FC236}">
                <a16:creationId xmlns:a16="http://schemas.microsoft.com/office/drawing/2014/main" id="{06C89C1A-2D41-4288-9709-7DE5D6E91463}"/>
              </a:ext>
            </a:extLst>
          </p:cNvPr>
          <p:cNvSpPr txBox="1"/>
          <p:nvPr/>
        </p:nvSpPr>
        <p:spPr>
          <a:xfrm>
            <a:off x="10186249" y="3638915"/>
            <a:ext cx="496931" cy="274562"/>
          </a:xfrm>
          <a:prstGeom prst="rect">
            <a:avLst/>
          </a:prstGeom>
          <a:noFill/>
        </p:spPr>
        <p:txBody>
          <a:bodyPr wrap="none" lIns="0" tIns="0" rIns="0" bIns="0" rtlCol="0">
            <a:spAutoFit/>
          </a:bodyPr>
          <a:lstStyle/>
          <a:p>
            <a:pPr algn="ctr">
              <a:lnSpc>
                <a:spcPct val="120000"/>
              </a:lnSpc>
            </a:pPr>
            <a:r>
              <a:rPr lang="en-US" sz="1600" b="1" spc="-150" dirty="0">
                <a:solidFill>
                  <a:srgbClr val="939AA7"/>
                </a:solidFill>
                <a:latin typeface="Arial" panose="020B0604020202020204" pitchFamily="34" charset="0"/>
              </a:rPr>
              <a:t>29.2%</a:t>
            </a:r>
            <a:endParaRPr lang="en-CA" sz="1600" b="1" spc="-150" dirty="0">
              <a:solidFill>
                <a:srgbClr val="939AA7"/>
              </a:solidFill>
              <a:latin typeface="Arial" panose="020B0604020202020204" pitchFamily="34" charset="0"/>
            </a:endParaRPr>
          </a:p>
        </p:txBody>
      </p:sp>
      <p:sp>
        <p:nvSpPr>
          <p:cNvPr id="47" name="Content Placeholder 1">
            <a:extLst>
              <a:ext uri="{FF2B5EF4-FFF2-40B4-BE49-F238E27FC236}">
                <a16:creationId xmlns:a16="http://schemas.microsoft.com/office/drawing/2014/main" id="{0CE92E47-9EF8-4ED3-BD29-2CD3E53098EC}"/>
              </a:ext>
            </a:extLst>
          </p:cNvPr>
          <p:cNvSpPr txBox="1">
            <a:spLocks/>
          </p:cNvSpPr>
          <p:nvPr/>
        </p:nvSpPr>
        <p:spPr>
          <a:xfrm>
            <a:off x="7101548" y="1809384"/>
            <a:ext cx="3973510" cy="677108"/>
          </a:xfrm>
          <a:prstGeom prst="rect">
            <a:avLst/>
          </a:prstGeom>
        </p:spPr>
        <p:txBody>
          <a:bodyPr vert="horz" wrap="square" lIns="91440" tIns="91440" rIns="91440" bIns="91440" rtlCol="0" anchor="t" anchorCtr="0">
            <a:sp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600" b="1" i="0" u="none" strike="noStrike" kern="1200" cap="none" spc="0" normalizeH="0" noProof="0" dirty="0">
                <a:ln>
                  <a:noFill/>
                </a:ln>
                <a:solidFill>
                  <a:srgbClr val="001965"/>
                </a:solidFill>
                <a:effectLst/>
                <a:uLnTx/>
                <a:uFillTx/>
                <a:latin typeface="Arial" panose="020B0604020202020204" pitchFamily="34" charset="0"/>
                <a:ea typeface="+mn-ea"/>
                <a:cs typeface="+mn-cs"/>
              </a:rPr>
              <a:t>Improvement</a:t>
            </a:r>
            <a:r>
              <a:rPr kumimoji="0" lang="en-US" sz="1600" b="1" i="0" u="none" strike="noStrike" kern="1200" cap="none" spc="0" normalizeH="0" baseline="0" noProof="0" dirty="0">
                <a:ln>
                  <a:noFill/>
                </a:ln>
                <a:solidFill>
                  <a:srgbClr val="001965"/>
                </a:solidFill>
                <a:effectLst/>
                <a:uLnTx/>
                <a:uFillTx/>
                <a:latin typeface="Arial" panose="020B0604020202020204" pitchFamily="34" charset="0"/>
                <a:ea typeface="+mn-ea"/>
                <a:cs typeface="+mn-cs"/>
              </a:rPr>
              <a:t> in fibrosis </a:t>
            </a:r>
            <a:br>
              <a:rPr kumimoji="0" lang="en-US" sz="1600" b="1" i="0" u="none" strike="noStrike" kern="1200" cap="none" spc="0" normalizeH="0" baseline="0" noProof="0" dirty="0">
                <a:ln>
                  <a:noFill/>
                </a:ln>
                <a:solidFill>
                  <a:srgbClr val="001965"/>
                </a:solidFill>
                <a:effectLst/>
                <a:uLnTx/>
                <a:uFillTx/>
                <a:latin typeface="Arial" panose="020B0604020202020204" pitchFamily="34" charset="0"/>
                <a:ea typeface="+mn-ea"/>
                <a:cs typeface="+mn-cs"/>
              </a:rPr>
            </a:br>
            <a:r>
              <a:rPr kumimoji="0" lang="en-US" sz="1600" b="1" i="0" u="none" strike="noStrike" kern="1200" cap="none" spc="0" normalizeH="0" baseline="0" noProof="0" dirty="0">
                <a:ln>
                  <a:noFill/>
                </a:ln>
                <a:solidFill>
                  <a:srgbClr val="001965"/>
                </a:solidFill>
                <a:effectLst/>
                <a:uLnTx/>
                <a:uFillTx/>
                <a:latin typeface="Arial" panose="020B0604020202020204" pitchFamily="34" charset="0"/>
                <a:ea typeface="+mn-ea"/>
                <a:cs typeface="+mn-cs"/>
              </a:rPr>
              <a:t>and no worsening of NASH</a:t>
            </a:r>
          </a:p>
        </p:txBody>
      </p:sp>
      <p:sp>
        <p:nvSpPr>
          <p:cNvPr id="35" name="TextBox 34">
            <a:extLst>
              <a:ext uri="{FF2B5EF4-FFF2-40B4-BE49-F238E27FC236}">
                <a16:creationId xmlns:a16="http://schemas.microsoft.com/office/drawing/2014/main" id="{3ABA1A98-832C-4BB7-B08E-B075919799AB}"/>
              </a:ext>
            </a:extLst>
          </p:cNvPr>
          <p:cNvSpPr txBox="1"/>
          <p:nvPr/>
        </p:nvSpPr>
        <p:spPr>
          <a:xfrm>
            <a:off x="1481817" y="3638915"/>
            <a:ext cx="496931" cy="274562"/>
          </a:xfrm>
          <a:prstGeom prst="rect">
            <a:avLst/>
          </a:prstGeom>
          <a:noFill/>
        </p:spPr>
        <p:txBody>
          <a:bodyPr wrap="square" lIns="0" tIns="0" rIns="0" bIns="0" rtlCol="0">
            <a:spAutoFit/>
          </a:bodyPr>
          <a:lstStyle/>
          <a:p>
            <a:pPr algn="ctr">
              <a:lnSpc>
                <a:spcPct val="120000"/>
              </a:lnSpc>
            </a:pPr>
            <a:r>
              <a:rPr lang="en-US" sz="1600" b="1" spc="-150" dirty="0">
                <a:solidFill>
                  <a:srgbClr val="939AA7"/>
                </a:solidFill>
                <a:latin typeface="Arial" panose="020B0604020202020204" pitchFamily="34" charset="0"/>
              </a:rPr>
              <a:t>17%</a:t>
            </a:r>
            <a:endParaRPr lang="en-CA" sz="1600" b="1" spc="-150" dirty="0">
              <a:solidFill>
                <a:srgbClr val="939AA7"/>
              </a:solidFill>
              <a:latin typeface="Arial" panose="020B0604020202020204" pitchFamily="34" charset="0"/>
            </a:endParaRPr>
          </a:p>
        </p:txBody>
      </p:sp>
      <p:sp>
        <p:nvSpPr>
          <p:cNvPr id="39" name="TextBox 38">
            <a:extLst>
              <a:ext uri="{FF2B5EF4-FFF2-40B4-BE49-F238E27FC236}">
                <a16:creationId xmlns:a16="http://schemas.microsoft.com/office/drawing/2014/main" id="{673EF877-6B73-49C1-91F7-BBBFE7AB42EA}"/>
              </a:ext>
            </a:extLst>
          </p:cNvPr>
          <p:cNvSpPr txBox="1"/>
          <p:nvPr/>
        </p:nvSpPr>
        <p:spPr>
          <a:xfrm>
            <a:off x="4157762" y="3638915"/>
            <a:ext cx="496931" cy="274562"/>
          </a:xfrm>
          <a:prstGeom prst="rect">
            <a:avLst/>
          </a:prstGeom>
          <a:noFill/>
        </p:spPr>
        <p:txBody>
          <a:bodyPr wrap="none" lIns="0" tIns="0" rIns="0" bIns="0" rtlCol="0">
            <a:spAutoFit/>
          </a:bodyPr>
          <a:lstStyle/>
          <a:p>
            <a:pPr algn="ctr">
              <a:lnSpc>
                <a:spcPct val="120000"/>
              </a:lnSpc>
            </a:pPr>
            <a:r>
              <a:rPr lang="en-US" sz="1600" b="1" spc="-150" dirty="0">
                <a:solidFill>
                  <a:srgbClr val="939AA7"/>
                </a:solidFill>
                <a:latin typeface="Arial" panose="020B0604020202020204" pitchFamily="34" charset="0"/>
              </a:rPr>
              <a:t>20.8%</a:t>
            </a:r>
            <a:endParaRPr lang="en-CA" sz="1600" b="1" spc="-150" dirty="0">
              <a:solidFill>
                <a:srgbClr val="939AA7"/>
              </a:solidFill>
              <a:latin typeface="Arial" panose="020B0604020202020204" pitchFamily="34" charset="0"/>
            </a:endParaRPr>
          </a:p>
        </p:txBody>
      </p:sp>
      <p:sp>
        <p:nvSpPr>
          <p:cNvPr id="61" name="Content Placeholder 1">
            <a:extLst>
              <a:ext uri="{FF2B5EF4-FFF2-40B4-BE49-F238E27FC236}">
                <a16:creationId xmlns:a16="http://schemas.microsoft.com/office/drawing/2014/main" id="{CD64B9C0-410F-4AF6-B8BB-090152417566}"/>
              </a:ext>
            </a:extLst>
          </p:cNvPr>
          <p:cNvSpPr txBox="1">
            <a:spLocks/>
          </p:cNvSpPr>
          <p:nvPr/>
        </p:nvSpPr>
        <p:spPr>
          <a:xfrm>
            <a:off x="1120904" y="1932495"/>
            <a:ext cx="4021222" cy="430887"/>
          </a:xfrm>
          <a:prstGeom prst="rect">
            <a:avLst/>
          </a:prstGeom>
        </p:spPr>
        <p:txBody>
          <a:bodyPr vert="horz" lIns="91440" tIns="91440" rIns="91440" bIns="91440" rtlCol="0" anchor="t" anchorCtr="0">
            <a:sp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600" b="1" i="0" u="none" strike="noStrike" kern="1200" cap="none" spc="0" normalizeH="0" baseline="0" noProof="0" dirty="0">
                <a:ln>
                  <a:noFill/>
                </a:ln>
                <a:solidFill>
                  <a:srgbClr val="001965"/>
                </a:solidFill>
                <a:effectLst/>
                <a:uLnTx/>
                <a:uFillTx/>
                <a:latin typeface="Arial" panose="020B0604020202020204" pitchFamily="34" charset="0"/>
                <a:ea typeface="+mn-ea"/>
                <a:cs typeface="+mn-cs"/>
              </a:rPr>
              <a:t>NASH resolution</a:t>
            </a:r>
          </a:p>
        </p:txBody>
      </p:sp>
      <p:sp>
        <p:nvSpPr>
          <p:cNvPr id="3" name="TextBox 2">
            <a:extLst>
              <a:ext uri="{FF2B5EF4-FFF2-40B4-BE49-F238E27FC236}">
                <a16:creationId xmlns:a16="http://schemas.microsoft.com/office/drawing/2014/main" id="{9D215512-19C0-4AD8-B9D3-0D2CE5E1A177}"/>
              </a:ext>
            </a:extLst>
          </p:cNvPr>
          <p:cNvSpPr txBox="1"/>
          <p:nvPr/>
        </p:nvSpPr>
        <p:spPr>
          <a:xfrm>
            <a:off x="7271833" y="2483826"/>
            <a:ext cx="780663" cy="549125"/>
          </a:xfrm>
          <a:prstGeom prst="rect">
            <a:avLst/>
          </a:prstGeom>
          <a:noFill/>
        </p:spPr>
        <p:txBody>
          <a:bodyPr wrap="none" lIns="0" tIns="0" rIns="0" bIns="0" rtlCol="0">
            <a:spAutoFit/>
          </a:bodyPr>
          <a:lstStyle/>
          <a:p>
            <a:pPr algn="ctr">
              <a:lnSpc>
                <a:spcPct val="120000"/>
              </a:lnSpc>
            </a:pPr>
            <a:r>
              <a:rPr lang="en-US" sz="3200" b="1" spc="-150" dirty="0">
                <a:solidFill>
                  <a:schemeClr val="accent4">
                    <a:lumMod val="50000"/>
                  </a:schemeClr>
                </a:solidFill>
                <a:latin typeface="Arial" panose="020B0604020202020204" pitchFamily="34" charset="0"/>
              </a:rPr>
              <a:t>43%</a:t>
            </a:r>
            <a:endParaRPr lang="en-CA" sz="3200" b="1" spc="-150" dirty="0">
              <a:solidFill>
                <a:schemeClr val="accent4">
                  <a:lumMod val="50000"/>
                </a:schemeClr>
              </a:solidFill>
              <a:latin typeface="Arial" panose="020B0604020202020204" pitchFamily="34" charset="0"/>
            </a:endParaRPr>
          </a:p>
        </p:txBody>
      </p:sp>
      <p:sp>
        <p:nvSpPr>
          <p:cNvPr id="28" name="TextBox 27">
            <a:extLst>
              <a:ext uri="{FF2B5EF4-FFF2-40B4-BE49-F238E27FC236}">
                <a16:creationId xmlns:a16="http://schemas.microsoft.com/office/drawing/2014/main" id="{A7BA70E5-40B9-4998-B012-3E123DD96DE6}"/>
              </a:ext>
            </a:extLst>
          </p:cNvPr>
          <p:cNvSpPr txBox="1"/>
          <p:nvPr/>
        </p:nvSpPr>
        <p:spPr>
          <a:xfrm>
            <a:off x="9888090" y="2485712"/>
            <a:ext cx="1093248" cy="549125"/>
          </a:xfrm>
          <a:prstGeom prst="rect">
            <a:avLst/>
          </a:prstGeom>
          <a:noFill/>
        </p:spPr>
        <p:txBody>
          <a:bodyPr wrap="none" lIns="0" tIns="0" rIns="0" bIns="0" rtlCol="0">
            <a:spAutoFit/>
          </a:bodyPr>
          <a:lstStyle/>
          <a:p>
            <a:pPr algn="ctr">
              <a:lnSpc>
                <a:spcPct val="120000"/>
              </a:lnSpc>
            </a:pPr>
            <a:r>
              <a:rPr lang="en-US" sz="3200" b="1" spc="-150" dirty="0">
                <a:solidFill>
                  <a:schemeClr val="accent5"/>
                </a:solidFill>
                <a:latin typeface="Arial" panose="020B0604020202020204" pitchFamily="34" charset="0"/>
              </a:rPr>
              <a:t>10.6%</a:t>
            </a:r>
            <a:endParaRPr lang="en-CA" sz="3200" b="1" spc="-150" dirty="0">
              <a:solidFill>
                <a:schemeClr val="accent5"/>
              </a:solidFill>
              <a:latin typeface="Arial" panose="020B0604020202020204" pitchFamily="34" charset="0"/>
            </a:endParaRPr>
          </a:p>
        </p:txBody>
      </p:sp>
      <p:sp>
        <p:nvSpPr>
          <p:cNvPr id="29" name="TextBox 28">
            <a:extLst>
              <a:ext uri="{FF2B5EF4-FFF2-40B4-BE49-F238E27FC236}">
                <a16:creationId xmlns:a16="http://schemas.microsoft.com/office/drawing/2014/main" id="{BC32CF10-88D6-4C6F-B1EF-DA7122CB3760}"/>
              </a:ext>
            </a:extLst>
          </p:cNvPr>
          <p:cNvSpPr txBox="1"/>
          <p:nvPr/>
        </p:nvSpPr>
        <p:spPr>
          <a:xfrm>
            <a:off x="1339950" y="2503702"/>
            <a:ext cx="780663" cy="549125"/>
          </a:xfrm>
          <a:prstGeom prst="rect">
            <a:avLst/>
          </a:prstGeom>
          <a:noFill/>
        </p:spPr>
        <p:txBody>
          <a:bodyPr wrap="none" lIns="0" tIns="0" rIns="0" bIns="0" rtlCol="0">
            <a:spAutoFit/>
          </a:bodyPr>
          <a:lstStyle/>
          <a:p>
            <a:pPr algn="ctr">
              <a:lnSpc>
                <a:spcPct val="120000"/>
              </a:lnSpc>
            </a:pPr>
            <a:r>
              <a:rPr lang="en-US" sz="3200" b="1" spc="-150" dirty="0">
                <a:solidFill>
                  <a:schemeClr val="accent4">
                    <a:lumMod val="50000"/>
                  </a:schemeClr>
                </a:solidFill>
                <a:latin typeface="Arial" panose="020B0604020202020204" pitchFamily="34" charset="0"/>
              </a:rPr>
              <a:t>59%</a:t>
            </a:r>
            <a:endParaRPr lang="en-CA" sz="3200" b="1" spc="-150" dirty="0">
              <a:solidFill>
                <a:schemeClr val="accent4">
                  <a:lumMod val="50000"/>
                </a:schemeClr>
              </a:solidFill>
              <a:latin typeface="Arial" panose="020B0604020202020204" pitchFamily="34" charset="0"/>
            </a:endParaRPr>
          </a:p>
        </p:txBody>
      </p:sp>
      <p:sp>
        <p:nvSpPr>
          <p:cNvPr id="30" name="TextBox 29">
            <a:extLst>
              <a:ext uri="{FF2B5EF4-FFF2-40B4-BE49-F238E27FC236}">
                <a16:creationId xmlns:a16="http://schemas.microsoft.com/office/drawing/2014/main" id="{B6034291-A89F-4327-83C8-619E81982B09}"/>
              </a:ext>
            </a:extLst>
          </p:cNvPr>
          <p:cNvSpPr txBox="1"/>
          <p:nvPr/>
        </p:nvSpPr>
        <p:spPr>
          <a:xfrm>
            <a:off x="3859603" y="2503190"/>
            <a:ext cx="1093248" cy="549125"/>
          </a:xfrm>
          <a:prstGeom prst="rect">
            <a:avLst/>
          </a:prstGeom>
          <a:noFill/>
        </p:spPr>
        <p:txBody>
          <a:bodyPr wrap="none" lIns="0" tIns="0" rIns="0" bIns="0" rtlCol="0">
            <a:spAutoFit/>
          </a:bodyPr>
          <a:lstStyle/>
          <a:p>
            <a:pPr algn="ctr">
              <a:lnSpc>
                <a:spcPct val="120000"/>
              </a:lnSpc>
            </a:pPr>
            <a:r>
              <a:rPr lang="en-US" sz="3200" b="1" spc="-150" dirty="0">
                <a:solidFill>
                  <a:schemeClr val="accent5"/>
                </a:solidFill>
                <a:latin typeface="Arial" panose="020B0604020202020204" pitchFamily="34" charset="0"/>
              </a:rPr>
              <a:t>34.0%</a:t>
            </a:r>
            <a:endParaRPr lang="en-CA" sz="3200" b="1" spc="-150" dirty="0">
              <a:solidFill>
                <a:schemeClr val="accent5"/>
              </a:solidFill>
              <a:latin typeface="Arial" panose="020B0604020202020204" pitchFamily="34" charset="0"/>
            </a:endParaRPr>
          </a:p>
        </p:txBody>
      </p:sp>
      <p:sp>
        <p:nvSpPr>
          <p:cNvPr id="38" name="Content Placeholder 1">
            <a:extLst>
              <a:ext uri="{FF2B5EF4-FFF2-40B4-BE49-F238E27FC236}">
                <a16:creationId xmlns:a16="http://schemas.microsoft.com/office/drawing/2014/main" id="{683B189B-65DF-4242-909D-60ED9B2BB4B8}"/>
              </a:ext>
            </a:extLst>
          </p:cNvPr>
          <p:cNvSpPr txBox="1">
            <a:spLocks/>
          </p:cNvSpPr>
          <p:nvPr/>
        </p:nvSpPr>
        <p:spPr>
          <a:xfrm>
            <a:off x="6626062" y="4782987"/>
            <a:ext cx="2109444" cy="738626"/>
          </a:xfrm>
          <a:prstGeom prst="rect">
            <a:avLst/>
          </a:prstGeom>
        </p:spPr>
        <p:txBody>
          <a:bodyPr vert="horz" lIns="91440" tIns="91440" rIns="91440" bIns="91440" rtlCol="0" anchor="b" anchorCtr="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40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patients with </a:t>
            </a:r>
            <a:br>
              <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br>
            <a:r>
              <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F2‒F3 (trial 4296)</a:t>
            </a:r>
            <a:r>
              <a:rPr kumimoji="0" lang="en-US" sz="1400" b="1" i="0" u="none" strike="noStrike" kern="1200" cap="none" spc="0" normalizeH="0" baseline="30000" noProof="0" dirty="0">
                <a:ln>
                  <a:noFill/>
                </a:ln>
                <a:solidFill>
                  <a:schemeClr val="accent4">
                    <a:lumMod val="50000"/>
                  </a:schemeClr>
                </a:solidFill>
                <a:effectLst/>
                <a:uLnTx/>
                <a:uFillTx/>
                <a:latin typeface="Arial" panose="020B0604020202020204" pitchFamily="34" charset="0"/>
                <a:ea typeface="+mn-ea"/>
                <a:cs typeface="+mn-cs"/>
              </a:rPr>
              <a:t>1</a:t>
            </a:r>
            <a:endPar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sp>
        <p:nvSpPr>
          <p:cNvPr id="44" name="Content Placeholder 1">
            <a:extLst>
              <a:ext uri="{FF2B5EF4-FFF2-40B4-BE49-F238E27FC236}">
                <a16:creationId xmlns:a16="http://schemas.microsoft.com/office/drawing/2014/main" id="{F7EC0846-E9C8-4284-90FE-04A431670411}"/>
              </a:ext>
            </a:extLst>
          </p:cNvPr>
          <p:cNvSpPr txBox="1">
            <a:spLocks/>
          </p:cNvSpPr>
          <p:nvPr/>
        </p:nvSpPr>
        <p:spPr>
          <a:xfrm>
            <a:off x="9656899" y="4793764"/>
            <a:ext cx="1777602" cy="738629"/>
          </a:xfrm>
          <a:prstGeom prst="rect">
            <a:avLst/>
          </a:prstGeom>
        </p:spPr>
        <p:txBody>
          <a:bodyPr vert="horz" lIns="91440" tIns="91440" rIns="91440" bIns="91440" rtlCol="0" anchor="b" anchorCtr="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400"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patients with </a:t>
            </a:r>
            <a:br>
              <a:rPr kumimoji="0" lang="en-US" sz="1400"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br>
            <a:r>
              <a:rPr kumimoji="0" lang="en-US" sz="14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F4c (trial 4492)</a:t>
            </a:r>
            <a:r>
              <a:rPr kumimoji="0" lang="en-US" sz="1400" b="1" i="0" u="none" strike="noStrike" kern="1200" cap="none" spc="0" normalizeH="0" baseline="30000" noProof="0" dirty="0">
                <a:ln>
                  <a:noFill/>
                </a:ln>
                <a:solidFill>
                  <a:schemeClr val="accent5"/>
                </a:solidFill>
                <a:effectLst/>
                <a:uLnTx/>
                <a:uFillTx/>
                <a:latin typeface="Arial" panose="020B0604020202020204" pitchFamily="34" charset="0"/>
                <a:ea typeface="+mn-ea"/>
                <a:cs typeface="+mn-cs"/>
              </a:rPr>
              <a:t>2</a:t>
            </a:r>
            <a:endParaRPr kumimoji="0" lang="en-US" sz="14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endParaRPr>
          </a:p>
        </p:txBody>
      </p:sp>
      <p:sp>
        <p:nvSpPr>
          <p:cNvPr id="60" name="Content Placeholder 1">
            <a:extLst>
              <a:ext uri="{FF2B5EF4-FFF2-40B4-BE49-F238E27FC236}">
                <a16:creationId xmlns:a16="http://schemas.microsoft.com/office/drawing/2014/main" id="{A17FA9D8-7364-48DD-9F26-B3977C593989}"/>
              </a:ext>
            </a:extLst>
          </p:cNvPr>
          <p:cNvSpPr txBox="1">
            <a:spLocks/>
          </p:cNvSpPr>
          <p:nvPr/>
        </p:nvSpPr>
        <p:spPr>
          <a:xfrm>
            <a:off x="3508652" y="4804637"/>
            <a:ext cx="1883302" cy="740114"/>
          </a:xfrm>
          <a:prstGeom prst="rect">
            <a:avLst/>
          </a:prstGeom>
        </p:spPr>
        <p:txBody>
          <a:bodyPr vert="horz" lIns="91440" tIns="91440" rIns="91440" bIns="91440" rtlCol="0" anchor="b" anchorCtr="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400"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patients with</a:t>
            </a:r>
            <a:br>
              <a:rPr kumimoji="0" lang="en-US" sz="14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br>
            <a:r>
              <a:rPr kumimoji="0" lang="en-US" sz="14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F4c (trial 4492)</a:t>
            </a:r>
            <a:r>
              <a:rPr kumimoji="0" lang="en-US" sz="1400" b="1" i="0" u="none" strike="noStrike" kern="1200" cap="none" spc="0" normalizeH="0" baseline="30000" noProof="0" dirty="0">
                <a:ln>
                  <a:noFill/>
                </a:ln>
                <a:solidFill>
                  <a:schemeClr val="accent5"/>
                </a:solidFill>
                <a:effectLst/>
                <a:uLnTx/>
                <a:uFillTx/>
                <a:latin typeface="Arial" panose="020B0604020202020204" pitchFamily="34" charset="0"/>
                <a:ea typeface="+mn-ea"/>
                <a:cs typeface="+mn-cs"/>
              </a:rPr>
              <a:t>2</a:t>
            </a:r>
            <a:endParaRPr kumimoji="0" lang="en-US" sz="14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endParaRPr>
          </a:p>
        </p:txBody>
      </p:sp>
      <p:sp>
        <p:nvSpPr>
          <p:cNvPr id="59" name="Content Placeholder 1">
            <a:extLst>
              <a:ext uri="{FF2B5EF4-FFF2-40B4-BE49-F238E27FC236}">
                <a16:creationId xmlns:a16="http://schemas.microsoft.com/office/drawing/2014/main" id="{21AE4A57-54D3-4BF0-A175-B7840F50291C}"/>
              </a:ext>
            </a:extLst>
          </p:cNvPr>
          <p:cNvSpPr txBox="1">
            <a:spLocks/>
          </p:cNvSpPr>
          <p:nvPr/>
        </p:nvSpPr>
        <p:spPr>
          <a:xfrm>
            <a:off x="613620" y="4833841"/>
            <a:ext cx="2234876" cy="740111"/>
          </a:xfrm>
          <a:prstGeom prst="rect">
            <a:avLst/>
          </a:prstGeom>
        </p:spPr>
        <p:txBody>
          <a:bodyPr vert="horz" lIns="91440" tIns="91440" rIns="91440" bIns="91440" rtlCol="0" anchor="b" anchorCtr="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009FDA"/>
              </a:buClr>
              <a:buSzTx/>
              <a:buFont typeface="Verdana" pitchFamily="34" charset="0"/>
              <a:buNone/>
              <a:tabLst/>
              <a:defRPr/>
            </a:pPr>
            <a:r>
              <a:rPr kumimoji="0" lang="en-US" sz="140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patients with </a:t>
            </a:r>
            <a:br>
              <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br>
            <a:r>
              <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F2‒F3 (trial 4296)*</a:t>
            </a:r>
            <a:r>
              <a:rPr kumimoji="0" lang="en-US" sz="1400" b="1" i="0" u="none" strike="noStrike" kern="1200" cap="none" spc="0" normalizeH="0" baseline="30000" noProof="0" dirty="0">
                <a:ln>
                  <a:noFill/>
                </a:ln>
                <a:solidFill>
                  <a:schemeClr val="accent4">
                    <a:lumMod val="50000"/>
                  </a:schemeClr>
                </a:solidFill>
                <a:effectLst/>
                <a:uLnTx/>
                <a:uFillTx/>
                <a:latin typeface="Arial" panose="020B0604020202020204" pitchFamily="34" charset="0"/>
                <a:ea typeface="+mn-ea"/>
                <a:cs typeface="+mn-cs"/>
              </a:rPr>
              <a:t>1</a:t>
            </a:r>
            <a:endParaRPr kumimoji="0" lang="en-US" sz="14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cxnSp>
        <p:nvCxnSpPr>
          <p:cNvPr id="18" name="Straight Connector 17">
            <a:extLst>
              <a:ext uri="{FF2B5EF4-FFF2-40B4-BE49-F238E27FC236}">
                <a16:creationId xmlns:a16="http://schemas.microsoft.com/office/drawing/2014/main" id="{2F515CCE-F4FB-4F2E-8A96-3BAB4F5AA9F2}"/>
              </a:ext>
            </a:extLst>
          </p:cNvPr>
          <p:cNvCxnSpPr>
            <a:cxnSpLocks/>
          </p:cNvCxnSpPr>
          <p:nvPr/>
        </p:nvCxnSpPr>
        <p:spPr>
          <a:xfrm>
            <a:off x="6096000" y="2315804"/>
            <a:ext cx="0" cy="3132096"/>
          </a:xfrm>
          <a:prstGeom prst="line">
            <a:avLst/>
          </a:prstGeom>
          <a:ln w="19050" cap="rnd">
            <a:solidFill>
              <a:schemeClr val="accent6">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48" name="Graphic 47" descr="Home">
            <a:hlinkClick r:id="" action="ppaction://noaction"/>
            <a:extLst>
              <a:ext uri="{FF2B5EF4-FFF2-40B4-BE49-F238E27FC236}">
                <a16:creationId xmlns:a16="http://schemas.microsoft.com/office/drawing/2014/main" id="{BE310865-096B-4762-A80A-A7ED0AD468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353" y="108158"/>
            <a:ext cx="312458" cy="312458"/>
          </a:xfrm>
          <a:prstGeom prst="rect">
            <a:avLst/>
          </a:prstGeom>
        </p:spPr>
      </p:pic>
      <p:grpSp>
        <p:nvGrpSpPr>
          <p:cNvPr id="5" name="Group 4">
            <a:extLst>
              <a:ext uri="{FF2B5EF4-FFF2-40B4-BE49-F238E27FC236}">
                <a16:creationId xmlns:a16="http://schemas.microsoft.com/office/drawing/2014/main" id="{F0994BD4-160E-ECA6-F338-B8C4E06878DE}"/>
              </a:ext>
            </a:extLst>
          </p:cNvPr>
          <p:cNvGrpSpPr/>
          <p:nvPr/>
        </p:nvGrpSpPr>
        <p:grpSpPr>
          <a:xfrm>
            <a:off x="1589127" y="5621898"/>
            <a:ext cx="9392211" cy="540756"/>
            <a:chOff x="1589127" y="5621898"/>
            <a:chExt cx="9392211" cy="540756"/>
          </a:xfrm>
        </p:grpSpPr>
        <p:sp>
          <p:nvSpPr>
            <p:cNvPr id="51" name="Rectangle 50">
              <a:extLst>
                <a:ext uri="{FF2B5EF4-FFF2-40B4-BE49-F238E27FC236}">
                  <a16:creationId xmlns:a16="http://schemas.microsoft.com/office/drawing/2014/main" id="{4A41B922-1917-422E-B816-3E17C1D771D1}"/>
                </a:ext>
              </a:extLst>
            </p:cNvPr>
            <p:cNvSpPr/>
            <p:nvPr/>
          </p:nvSpPr>
          <p:spPr>
            <a:xfrm>
              <a:off x="1850398" y="5677683"/>
              <a:ext cx="1574044" cy="4375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1200" b="1" dirty="0">
                  <a:solidFill>
                    <a:schemeClr val="accent4">
                      <a:lumMod val="50000"/>
                    </a:schemeClr>
                  </a:solidFill>
                  <a:latin typeface="Arial" panose="020B0604020202020204" pitchFamily="34" charset="0"/>
                </a:rPr>
                <a:t>Sema 0.4 mg OD</a:t>
              </a:r>
              <a:br>
                <a:rPr lang="en-US" sz="1200" b="1" dirty="0">
                  <a:solidFill>
                    <a:schemeClr val="accent4">
                      <a:lumMod val="50000"/>
                    </a:schemeClr>
                  </a:solidFill>
                  <a:latin typeface="Arial" panose="020B0604020202020204" pitchFamily="34" charset="0"/>
                </a:rPr>
              </a:br>
              <a:r>
                <a:rPr lang="en-US" sz="1200" b="1" dirty="0">
                  <a:solidFill>
                    <a:schemeClr val="accent4">
                      <a:lumMod val="50000"/>
                    </a:schemeClr>
                  </a:solidFill>
                  <a:latin typeface="Arial" panose="020B0604020202020204" pitchFamily="34" charset="0"/>
                </a:rPr>
                <a:t>n=82</a:t>
              </a:r>
              <a:endParaRPr kumimoji="0" lang="en-GB"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FDB535FD-52CC-4308-BDF5-5AF65CB65957}"/>
                </a:ext>
              </a:extLst>
            </p:cNvPr>
            <p:cNvSpPr/>
            <p:nvPr/>
          </p:nvSpPr>
          <p:spPr>
            <a:xfrm>
              <a:off x="1589127" y="5750299"/>
              <a:ext cx="275155" cy="295198"/>
            </a:xfrm>
            <a:prstGeom prst="ellipse">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4400" b="1" spc="-150" dirty="0">
                <a:solidFill>
                  <a:schemeClr val="accent4">
                    <a:lumMod val="50000"/>
                  </a:schemeClr>
                </a:solidFill>
                <a:latin typeface="Arial" panose="020B0604020202020204" pitchFamily="34" charset="0"/>
              </a:endParaRPr>
            </a:p>
          </p:txBody>
        </p:sp>
        <p:sp>
          <p:nvSpPr>
            <p:cNvPr id="56" name="Oval 55">
              <a:extLst>
                <a:ext uri="{FF2B5EF4-FFF2-40B4-BE49-F238E27FC236}">
                  <a16:creationId xmlns:a16="http://schemas.microsoft.com/office/drawing/2014/main" id="{3DE2A562-B5BD-408B-A9B7-913D439F2AD5}"/>
                </a:ext>
              </a:extLst>
            </p:cNvPr>
            <p:cNvSpPr/>
            <p:nvPr/>
          </p:nvSpPr>
          <p:spPr>
            <a:xfrm>
              <a:off x="5158275" y="5748851"/>
              <a:ext cx="275155" cy="295198"/>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4400" b="1" spc="-150" dirty="0">
                <a:solidFill>
                  <a:schemeClr val="accent4">
                    <a:lumMod val="50000"/>
                  </a:schemeClr>
                </a:solidFill>
                <a:latin typeface="Arial" panose="020B0604020202020204" pitchFamily="34" charset="0"/>
              </a:endParaRPr>
            </a:p>
          </p:txBody>
        </p:sp>
        <p:sp>
          <p:nvSpPr>
            <p:cNvPr id="57" name="Rectangle 56">
              <a:extLst>
                <a:ext uri="{FF2B5EF4-FFF2-40B4-BE49-F238E27FC236}">
                  <a16:creationId xmlns:a16="http://schemas.microsoft.com/office/drawing/2014/main" id="{6E1CEC1C-8853-4276-B95A-B39D7830106B}"/>
                </a:ext>
              </a:extLst>
            </p:cNvPr>
            <p:cNvSpPr/>
            <p:nvPr/>
          </p:nvSpPr>
          <p:spPr>
            <a:xfrm>
              <a:off x="5448582" y="5677683"/>
              <a:ext cx="1574044" cy="4375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1200" b="1" dirty="0">
                  <a:solidFill>
                    <a:schemeClr val="accent5"/>
                  </a:solidFill>
                  <a:latin typeface="Arial" panose="020B0604020202020204" pitchFamily="34" charset="0"/>
                </a:rPr>
                <a:t>Sema 2.4 mg OW</a:t>
              </a:r>
              <a:br>
                <a:rPr lang="en-US" sz="1200" b="1" dirty="0">
                  <a:solidFill>
                    <a:schemeClr val="accent5"/>
                  </a:solidFill>
                  <a:latin typeface="Arial" panose="020B0604020202020204" pitchFamily="34" charset="0"/>
                </a:rPr>
              </a:br>
              <a:r>
                <a:rPr lang="en-US" sz="1200" b="1" dirty="0">
                  <a:solidFill>
                    <a:schemeClr val="accent5"/>
                  </a:solidFill>
                  <a:latin typeface="Arial" panose="020B0604020202020204" pitchFamily="34" charset="0"/>
                </a:rPr>
                <a:t>n=47</a:t>
              </a:r>
              <a:endParaRPr kumimoji="0" lang="en-GB" sz="12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endParaRPr>
            </a:p>
          </p:txBody>
        </p:sp>
        <p:sp>
          <p:nvSpPr>
            <p:cNvPr id="58" name="Oval 57">
              <a:extLst>
                <a:ext uri="{FF2B5EF4-FFF2-40B4-BE49-F238E27FC236}">
                  <a16:creationId xmlns:a16="http://schemas.microsoft.com/office/drawing/2014/main" id="{65288EEA-91C5-48FA-9BC9-DDD932CC8EAE}"/>
                </a:ext>
              </a:extLst>
            </p:cNvPr>
            <p:cNvSpPr/>
            <p:nvPr/>
          </p:nvSpPr>
          <p:spPr>
            <a:xfrm>
              <a:off x="8575045" y="5741488"/>
              <a:ext cx="275155" cy="295198"/>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4400" b="1" spc="-150" dirty="0">
                <a:solidFill>
                  <a:schemeClr val="accent4">
                    <a:lumMod val="50000"/>
                  </a:schemeClr>
                </a:solidFill>
                <a:latin typeface="Arial" panose="020B0604020202020204" pitchFamily="34" charset="0"/>
              </a:endParaRPr>
            </a:p>
          </p:txBody>
        </p:sp>
        <p:sp>
          <p:nvSpPr>
            <p:cNvPr id="62" name="Rectangle 61">
              <a:extLst>
                <a:ext uri="{FF2B5EF4-FFF2-40B4-BE49-F238E27FC236}">
                  <a16:creationId xmlns:a16="http://schemas.microsoft.com/office/drawing/2014/main" id="{A0521F7C-A917-438C-920C-4B3C86A84D77}"/>
                </a:ext>
              </a:extLst>
            </p:cNvPr>
            <p:cNvSpPr/>
            <p:nvPr/>
          </p:nvSpPr>
          <p:spPr>
            <a:xfrm>
              <a:off x="8865351" y="5670320"/>
              <a:ext cx="2115987" cy="4375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1200" b="1" dirty="0">
                  <a:solidFill>
                    <a:schemeClr val="accent6"/>
                  </a:solidFill>
                  <a:latin typeface="Arial" panose="020B0604020202020204" pitchFamily="34" charset="0"/>
                </a:rPr>
                <a:t>Corresponding placebo</a:t>
              </a:r>
              <a:br>
                <a:rPr lang="en-US" sz="1200" b="1" dirty="0">
                  <a:solidFill>
                    <a:schemeClr val="accent6"/>
                  </a:solidFill>
                  <a:latin typeface="Arial" panose="020B0604020202020204" pitchFamily="34" charset="0"/>
                </a:rPr>
              </a:br>
              <a:r>
                <a:rPr lang="en-US" sz="1200" b="1" dirty="0">
                  <a:solidFill>
                    <a:schemeClr val="accent6"/>
                  </a:solidFill>
                  <a:latin typeface="Arial" panose="020B0604020202020204" pitchFamily="34" charset="0"/>
                </a:rPr>
                <a:t>n=80 (4296)</a:t>
              </a:r>
              <a:br>
                <a:rPr lang="en-US" sz="1200" b="1" dirty="0">
                  <a:solidFill>
                    <a:schemeClr val="accent6"/>
                  </a:solidFill>
                  <a:latin typeface="Arial" panose="020B0604020202020204" pitchFamily="34" charset="0"/>
                </a:rPr>
              </a:br>
              <a:r>
                <a:rPr lang="en-US" sz="1200" b="1" dirty="0">
                  <a:solidFill>
                    <a:schemeClr val="accent6"/>
                  </a:solidFill>
                  <a:latin typeface="Arial" panose="020B0604020202020204" pitchFamily="34" charset="0"/>
                </a:rPr>
                <a:t>n=24 (4492)</a:t>
              </a:r>
              <a:endParaRPr kumimoji="0" lang="en-GB" sz="1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endParaRPr>
            </a:p>
          </p:txBody>
        </p:sp>
        <p:grpSp>
          <p:nvGrpSpPr>
            <p:cNvPr id="63" name="Group 62">
              <a:extLst>
                <a:ext uri="{FF2B5EF4-FFF2-40B4-BE49-F238E27FC236}">
                  <a16:creationId xmlns:a16="http://schemas.microsoft.com/office/drawing/2014/main" id="{4D3B9192-7C61-422F-A64B-3233FCC4DAB6}"/>
                </a:ext>
              </a:extLst>
            </p:cNvPr>
            <p:cNvGrpSpPr/>
            <p:nvPr/>
          </p:nvGrpSpPr>
          <p:grpSpPr>
            <a:xfrm>
              <a:off x="3449008" y="5621898"/>
              <a:ext cx="1400328" cy="540756"/>
              <a:chOff x="5976391" y="1588306"/>
              <a:chExt cx="1400328" cy="540756"/>
            </a:xfrm>
          </p:grpSpPr>
          <p:sp>
            <p:nvSpPr>
              <p:cNvPr id="67" name="TextBox 66">
                <a:extLst>
                  <a:ext uri="{FF2B5EF4-FFF2-40B4-BE49-F238E27FC236}">
                    <a16:creationId xmlns:a16="http://schemas.microsoft.com/office/drawing/2014/main" id="{AA24B6C8-3D37-4076-96A9-D02B9D8ABC02}"/>
                  </a:ext>
                </a:extLst>
              </p:cNvPr>
              <p:cNvSpPr txBox="1"/>
              <p:nvPr/>
            </p:nvSpPr>
            <p:spPr>
              <a:xfrm>
                <a:off x="6438840" y="1729364"/>
                <a:ext cx="937879" cy="276999"/>
              </a:xfrm>
              <a:prstGeom prst="rect">
                <a:avLst/>
              </a:prstGeom>
              <a:noFill/>
            </p:spPr>
            <p:txBody>
              <a:bodyPr wrap="square">
                <a:spAutoFit/>
              </a:bodyPr>
              <a:lstStyle/>
              <a:p>
                <a:pPr defTabSz="1219170">
                  <a:buClr>
                    <a:srgbClr val="009FDA"/>
                  </a:buClr>
                  <a:defRPr/>
                </a:pPr>
                <a:r>
                  <a:rPr kumimoji="0" lang="en-US"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72 weeks</a:t>
                </a:r>
                <a:endParaRPr kumimoji="0" lang="en-GB"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pic>
            <p:nvPicPr>
              <p:cNvPr id="68" name="Graphic 67" descr="Daily calendar outline">
                <a:extLst>
                  <a:ext uri="{FF2B5EF4-FFF2-40B4-BE49-F238E27FC236}">
                    <a16:creationId xmlns:a16="http://schemas.microsoft.com/office/drawing/2014/main" id="{8C6DD782-4AE4-4349-BF31-A062A0BC81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76391" y="1588306"/>
                <a:ext cx="540756" cy="540756"/>
              </a:xfrm>
              <a:prstGeom prst="rect">
                <a:avLst/>
              </a:prstGeom>
            </p:spPr>
          </p:pic>
        </p:grpSp>
        <p:grpSp>
          <p:nvGrpSpPr>
            <p:cNvPr id="64" name="Group 63">
              <a:extLst>
                <a:ext uri="{FF2B5EF4-FFF2-40B4-BE49-F238E27FC236}">
                  <a16:creationId xmlns:a16="http://schemas.microsoft.com/office/drawing/2014/main" id="{448A556C-3E85-4709-84E9-3A70E72F74B6}"/>
                </a:ext>
              </a:extLst>
            </p:cNvPr>
            <p:cNvGrpSpPr/>
            <p:nvPr/>
          </p:nvGrpSpPr>
          <p:grpSpPr>
            <a:xfrm>
              <a:off x="6984129" y="5621898"/>
              <a:ext cx="1499765" cy="540756"/>
              <a:chOff x="9979715" y="7993510"/>
              <a:chExt cx="1499765" cy="540756"/>
            </a:xfrm>
          </p:grpSpPr>
          <p:sp>
            <p:nvSpPr>
              <p:cNvPr id="65" name="TextBox 64">
                <a:extLst>
                  <a:ext uri="{FF2B5EF4-FFF2-40B4-BE49-F238E27FC236}">
                    <a16:creationId xmlns:a16="http://schemas.microsoft.com/office/drawing/2014/main" id="{8736AE92-A60D-4957-A198-600EB29C371B}"/>
                  </a:ext>
                </a:extLst>
              </p:cNvPr>
              <p:cNvSpPr txBox="1"/>
              <p:nvPr/>
            </p:nvSpPr>
            <p:spPr>
              <a:xfrm>
                <a:off x="10462223" y="8157639"/>
                <a:ext cx="1017257" cy="276999"/>
              </a:xfrm>
              <a:prstGeom prst="rect">
                <a:avLst/>
              </a:prstGeom>
              <a:noFill/>
            </p:spPr>
            <p:txBody>
              <a:bodyPr wrap="square">
                <a:spAutoFit/>
              </a:bodyPr>
              <a:lstStyle/>
              <a:p>
                <a:pPr defTabSz="1219170">
                  <a:buClr>
                    <a:srgbClr val="009FDA"/>
                  </a:buClr>
                  <a:defRPr/>
                </a:pPr>
                <a:r>
                  <a:rPr kumimoji="0" lang="en-US" sz="12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48  weeks</a:t>
                </a:r>
                <a:endParaRPr kumimoji="0" lang="en-GB" sz="1200"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endParaRPr>
              </a:p>
            </p:txBody>
          </p:sp>
          <p:pic>
            <p:nvPicPr>
              <p:cNvPr id="66" name="Graphic 65" descr="Daily calendar outline">
                <a:extLst>
                  <a:ext uri="{FF2B5EF4-FFF2-40B4-BE49-F238E27FC236}">
                    <a16:creationId xmlns:a16="http://schemas.microsoft.com/office/drawing/2014/main" id="{0017CF56-95D5-4A16-9F2A-3D53ECACCE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79715" y="7993510"/>
                <a:ext cx="540756" cy="540756"/>
              </a:xfrm>
              <a:prstGeom prst="rect">
                <a:avLst/>
              </a:prstGeom>
            </p:spPr>
          </p:pic>
        </p:grpSp>
      </p:grpSp>
      <p:sp>
        <p:nvSpPr>
          <p:cNvPr id="4" name="TextBox 3">
            <a:extLst>
              <a:ext uri="{FF2B5EF4-FFF2-40B4-BE49-F238E27FC236}">
                <a16:creationId xmlns:a16="http://schemas.microsoft.com/office/drawing/2014/main" id="{F96DFF39-B0E6-D390-18D2-59614A3672F1}"/>
              </a:ext>
            </a:extLst>
          </p:cNvPr>
          <p:cNvSpPr txBox="1"/>
          <p:nvPr/>
        </p:nvSpPr>
        <p:spPr>
          <a:xfrm>
            <a:off x="647999" y="81954"/>
            <a:ext cx="10112356"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r>
              <a:rPr lang="en-US" sz="1100" i="1" dirty="0" err="1">
                <a:solidFill>
                  <a:schemeClr val="tx2"/>
                </a:solidFill>
                <a:latin typeface="Arial" panose="020B0604020202020204" pitchFamily="34" charset="0"/>
                <a:cs typeface="Arial" panose="020B0604020202020204" pitchFamily="34" charset="0"/>
              </a:rPr>
              <a:t>SemaNASH</a:t>
            </a:r>
            <a:r>
              <a:rPr lang="en-US" sz="1100" i="1" dirty="0">
                <a:solidFill>
                  <a:schemeClr val="tx2"/>
                </a:solidFill>
                <a:latin typeface="Arial" panose="020B0604020202020204" pitchFamily="34" charset="0"/>
                <a:cs typeface="Arial" panose="020B0604020202020204" pitchFamily="34" charset="0"/>
              </a:rPr>
              <a:t> is an investigational medicinal product. Semaglutide is not approved for treatment of NASH</a:t>
            </a:r>
          </a:p>
        </p:txBody>
      </p:sp>
      <p:sp>
        <p:nvSpPr>
          <p:cNvPr id="6" name="TextBox 5">
            <a:extLst>
              <a:ext uri="{FF2B5EF4-FFF2-40B4-BE49-F238E27FC236}">
                <a16:creationId xmlns:a16="http://schemas.microsoft.com/office/drawing/2014/main" id="{27B7F3BC-7443-26BF-5681-893BD295B9BC}"/>
              </a:ext>
            </a:extLst>
          </p:cNvPr>
          <p:cNvSpPr txBox="1"/>
          <p:nvPr/>
        </p:nvSpPr>
        <p:spPr>
          <a:xfrm>
            <a:off x="10490886" y="247135"/>
            <a:ext cx="1494320" cy="369332"/>
          </a:xfrm>
          <a:prstGeom prst="rect">
            <a:avLst/>
          </a:prstGeom>
          <a:noFill/>
        </p:spPr>
        <p:txBody>
          <a:bodyPr wrap="none" rtlCol="0">
            <a:spAutoFit/>
          </a:bodyPr>
          <a:lstStyle/>
          <a:p>
            <a:r>
              <a:rPr lang="en-US" dirty="0"/>
              <a:t>Michelle Long</a:t>
            </a:r>
          </a:p>
        </p:txBody>
      </p:sp>
    </p:spTree>
    <p:extLst>
      <p:ext uri="{BB962C8B-B14F-4D97-AF65-F5344CB8AC3E}">
        <p14:creationId xmlns:p14="http://schemas.microsoft.com/office/powerpoint/2010/main" val="17976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BCF240-5B66-4D8D-B550-64659076F7EA}"/>
              </a:ext>
            </a:extLst>
          </p:cNvPr>
          <p:cNvGrpSpPr/>
          <p:nvPr/>
        </p:nvGrpSpPr>
        <p:grpSpPr>
          <a:xfrm>
            <a:off x="3320611" y="2639765"/>
            <a:ext cx="5550779" cy="3298870"/>
            <a:chOff x="282068" y="2445487"/>
            <a:chExt cx="5550779" cy="3298870"/>
          </a:xfrm>
        </p:grpSpPr>
        <p:grpSp>
          <p:nvGrpSpPr>
            <p:cNvPr id="4" name="Group 3">
              <a:extLst>
                <a:ext uri="{FF2B5EF4-FFF2-40B4-BE49-F238E27FC236}">
                  <a16:creationId xmlns:a16="http://schemas.microsoft.com/office/drawing/2014/main" id="{04F0456E-E79D-4656-BAD9-B1B3C4BAE98F}"/>
                </a:ext>
              </a:extLst>
            </p:cNvPr>
            <p:cNvGrpSpPr/>
            <p:nvPr/>
          </p:nvGrpSpPr>
          <p:grpSpPr>
            <a:xfrm>
              <a:off x="2571492" y="2445487"/>
              <a:ext cx="3261355" cy="3298870"/>
              <a:chOff x="7750132" y="1807128"/>
              <a:chExt cx="3261355" cy="3298870"/>
            </a:xfrm>
          </p:grpSpPr>
          <p:sp>
            <p:nvSpPr>
              <p:cNvPr id="79" name="Rectangle 78">
                <a:extLst>
                  <a:ext uri="{FF2B5EF4-FFF2-40B4-BE49-F238E27FC236}">
                    <a16:creationId xmlns:a16="http://schemas.microsoft.com/office/drawing/2014/main" id="{9AC12C4E-846C-4C05-803D-EFC3158388DF}"/>
                  </a:ext>
                </a:extLst>
              </p:cNvPr>
              <p:cNvSpPr/>
              <p:nvPr/>
            </p:nvSpPr>
            <p:spPr>
              <a:xfrm>
                <a:off x="8242685" y="1807128"/>
                <a:ext cx="2238148" cy="1910655"/>
              </a:xfrm>
              <a:prstGeom prst="rect">
                <a:avLst/>
              </a:prstGeom>
              <a:gradFill flip="none" rotWithShape="1">
                <a:gsLst>
                  <a:gs pos="36000">
                    <a:srgbClr val="F8DCE5"/>
                  </a:gs>
                  <a:gs pos="78000">
                    <a:srgbClr val="FCEDF2"/>
                  </a:gs>
                </a:gsLst>
                <a:lin ang="16200000" scaled="1"/>
                <a:tileRect/>
              </a:gradFill>
              <a:ln>
                <a:noFill/>
              </a:ln>
              <a:effectLst>
                <a:outerShdw blurRad="127000" sx="102000" sy="102000" algn="ctr" rotWithShape="0">
                  <a:schemeClr val="accent4">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2880" rIns="72000" bIns="36000" rtlCol="0" anchor="t" anchorCtr="0"/>
              <a:lstStyle/>
              <a:p>
                <a:pPr algn="ctr" defTabSz="1219170">
                  <a:buClr>
                    <a:srgbClr val="009FDA"/>
                  </a:buClr>
                  <a:defRPr/>
                </a:pPr>
                <a:r>
                  <a:rPr kumimoji="0" lang="en-CA" sz="6000" b="1" i="0" u="none" strike="noStrike" kern="1200" cap="none" spc="-150" normalizeH="0" baseline="0" noProof="0" dirty="0">
                    <a:ln>
                      <a:noFill/>
                    </a:ln>
                    <a:solidFill>
                      <a:schemeClr val="accent4">
                        <a:lumMod val="50000"/>
                      </a:schemeClr>
                    </a:solidFill>
                    <a:effectLst/>
                    <a:uLnTx/>
                    <a:uFillTx/>
                    <a:latin typeface="Arial" panose="020B0604020202020204" pitchFamily="34" charset="0"/>
                    <a:ea typeface="+mn-ea"/>
                    <a:cs typeface="+mn-cs"/>
                  </a:rPr>
                  <a:t>5%</a:t>
                </a:r>
                <a:endParaRPr kumimoji="0" lang="en-GB" sz="3600" b="1" i="0" u="none" strike="noStrike" kern="1200" cap="none" spc="-15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graphicFrame>
            <p:nvGraphicFramePr>
              <p:cNvPr id="80" name="Chart 79">
                <a:extLst>
                  <a:ext uri="{FF2B5EF4-FFF2-40B4-BE49-F238E27FC236}">
                    <a16:creationId xmlns:a16="http://schemas.microsoft.com/office/drawing/2014/main" id="{24BC6EE0-C41E-4E8F-9D8E-155CCE6AC1B6}"/>
                  </a:ext>
                </a:extLst>
              </p:cNvPr>
              <p:cNvGraphicFramePr/>
              <p:nvPr/>
            </p:nvGraphicFramePr>
            <p:xfrm>
              <a:off x="7750132" y="2766885"/>
              <a:ext cx="3261355" cy="233911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84" name="Group 83">
              <a:extLst>
                <a:ext uri="{FF2B5EF4-FFF2-40B4-BE49-F238E27FC236}">
                  <a16:creationId xmlns:a16="http://schemas.microsoft.com/office/drawing/2014/main" id="{CA0014E9-680D-426B-AEB6-C5D183733F5C}"/>
                </a:ext>
              </a:extLst>
            </p:cNvPr>
            <p:cNvGrpSpPr/>
            <p:nvPr/>
          </p:nvGrpSpPr>
          <p:grpSpPr>
            <a:xfrm>
              <a:off x="282068" y="3116662"/>
              <a:ext cx="2463665" cy="2373528"/>
              <a:chOff x="7750132" y="1963964"/>
              <a:chExt cx="3261355" cy="3142034"/>
            </a:xfrm>
          </p:grpSpPr>
          <p:sp>
            <p:nvSpPr>
              <p:cNvPr id="85" name="Rectangle 84">
                <a:extLst>
                  <a:ext uri="{FF2B5EF4-FFF2-40B4-BE49-F238E27FC236}">
                    <a16:creationId xmlns:a16="http://schemas.microsoft.com/office/drawing/2014/main" id="{289BD409-4FD9-4A0A-8762-4F5B82A556FE}"/>
                  </a:ext>
                </a:extLst>
              </p:cNvPr>
              <p:cNvSpPr/>
              <p:nvPr/>
            </p:nvSpPr>
            <p:spPr>
              <a:xfrm>
                <a:off x="8242685" y="1963964"/>
                <a:ext cx="2238148" cy="17538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182880" rIns="72000" bIns="36000" rtlCol="0" anchor="t" anchorCtr="0"/>
              <a:lstStyle/>
              <a:p>
                <a:pPr algn="ctr" defTabSz="1219170">
                  <a:buClr>
                    <a:srgbClr val="009FDA"/>
                  </a:buClr>
                  <a:defRPr/>
                </a:pPr>
                <a:r>
                  <a:rPr lang="en-CA" sz="2800" b="1" spc="-150" dirty="0">
                    <a:solidFill>
                      <a:schemeClr val="accent6"/>
                    </a:solidFill>
                    <a:latin typeface="Arial" panose="020B0604020202020204" pitchFamily="34" charset="0"/>
                  </a:rPr>
                  <a:t>19</a:t>
                </a:r>
                <a:r>
                  <a:rPr kumimoji="0" lang="en-CA" sz="2800" b="1" i="0" u="none" strike="noStrike" kern="1200" cap="none" spc="-150" normalizeH="0" baseline="0" noProof="0" dirty="0">
                    <a:ln>
                      <a:noFill/>
                    </a:ln>
                    <a:solidFill>
                      <a:schemeClr val="accent6"/>
                    </a:solidFill>
                    <a:effectLst/>
                    <a:uLnTx/>
                    <a:uFillTx/>
                    <a:latin typeface="Arial" panose="020B0604020202020204" pitchFamily="34" charset="0"/>
                    <a:ea typeface="+mn-ea"/>
                    <a:cs typeface="+mn-cs"/>
                  </a:rPr>
                  <a:t>%</a:t>
                </a:r>
                <a:endParaRPr kumimoji="0" lang="en-GB" sz="1400" b="1" i="0" u="none" strike="noStrike" kern="1200" cap="none" spc="-150" normalizeH="0" baseline="0" noProof="0" dirty="0">
                  <a:ln>
                    <a:noFill/>
                  </a:ln>
                  <a:solidFill>
                    <a:schemeClr val="accent6"/>
                  </a:solidFill>
                  <a:effectLst/>
                  <a:uLnTx/>
                  <a:uFillTx/>
                  <a:latin typeface="Arial" panose="020B0604020202020204" pitchFamily="34" charset="0"/>
                  <a:ea typeface="+mn-ea"/>
                  <a:cs typeface="+mn-cs"/>
                </a:endParaRPr>
              </a:p>
            </p:txBody>
          </p:sp>
          <p:graphicFrame>
            <p:nvGraphicFramePr>
              <p:cNvPr id="86" name="Chart 85">
                <a:extLst>
                  <a:ext uri="{FF2B5EF4-FFF2-40B4-BE49-F238E27FC236}">
                    <a16:creationId xmlns:a16="http://schemas.microsoft.com/office/drawing/2014/main" id="{C43411F8-0366-4003-BA95-8A0C4D041795}"/>
                  </a:ext>
                </a:extLst>
              </p:cNvPr>
              <p:cNvGraphicFramePr/>
              <p:nvPr/>
            </p:nvGraphicFramePr>
            <p:xfrm>
              <a:off x="7750132" y="2766885"/>
              <a:ext cx="3261355" cy="2339113"/>
            </p:xfrm>
            <a:graphic>
              <a:graphicData uri="http://schemas.openxmlformats.org/drawingml/2006/chart">
                <c:chart xmlns:c="http://schemas.openxmlformats.org/drawingml/2006/chart" xmlns:r="http://schemas.openxmlformats.org/officeDocument/2006/relationships" r:id="rId4"/>
              </a:graphicData>
            </a:graphic>
          </p:graphicFrame>
        </p:grpSp>
      </p:grpSp>
      <p:sp>
        <p:nvSpPr>
          <p:cNvPr id="2" name="Title 1">
            <a:extLst>
              <a:ext uri="{FF2B5EF4-FFF2-40B4-BE49-F238E27FC236}">
                <a16:creationId xmlns:a16="http://schemas.microsoft.com/office/drawing/2014/main" id="{0B29A3CC-06D3-4E59-B0DC-99349122FC21}"/>
              </a:ext>
            </a:extLst>
          </p:cNvPr>
          <p:cNvSpPr>
            <a:spLocks noGrp="1"/>
          </p:cNvSpPr>
          <p:nvPr>
            <p:ph type="title"/>
          </p:nvPr>
        </p:nvSpPr>
        <p:spPr/>
        <p:txBody>
          <a:bodyPr/>
          <a:lstStyle/>
          <a:p>
            <a:r>
              <a:rPr lang="en-US"/>
              <a:t>In clinical trials, </a:t>
            </a:r>
            <a:r>
              <a:rPr lang="en-US" err="1"/>
              <a:t>semaglutide</a:t>
            </a:r>
            <a:r>
              <a:rPr lang="en-US"/>
              <a:t> treatment was shown to halt progression of fibrosis in patients with NASH</a:t>
            </a:r>
          </a:p>
        </p:txBody>
      </p:sp>
      <p:sp>
        <p:nvSpPr>
          <p:cNvPr id="9" name="Text Placeholder 8">
            <a:extLst>
              <a:ext uri="{FF2B5EF4-FFF2-40B4-BE49-F238E27FC236}">
                <a16:creationId xmlns:a16="http://schemas.microsoft.com/office/drawing/2014/main" id="{13E1563C-D6B2-439F-B65F-7E0940D720B4}"/>
              </a:ext>
            </a:extLst>
          </p:cNvPr>
          <p:cNvSpPr>
            <a:spLocks noGrp="1"/>
          </p:cNvSpPr>
          <p:nvPr>
            <p:ph type="body" sz="quarter" idx="13"/>
          </p:nvPr>
        </p:nvSpPr>
        <p:spPr/>
        <p:txBody>
          <a:bodyPr/>
          <a:lstStyle/>
          <a:p>
            <a:r>
              <a:rPr lang="en-US" dirty="0">
                <a:solidFill>
                  <a:schemeClr val="tx2"/>
                </a:solidFill>
                <a:effectLst/>
                <a:ea typeface="Calibri" panose="020F0502020204030204" pitchFamily="34" charset="0"/>
                <a:cs typeface="Arial" panose="020B0604020202020204" pitchFamily="34" charset="0"/>
              </a:rPr>
              <a:t>Data based on in-trial period.</a:t>
            </a:r>
            <a:br>
              <a:rPr lang="en-US" dirty="0">
                <a:solidFill>
                  <a:schemeClr val="tx2"/>
                </a:solidFill>
                <a:effectLst/>
                <a:ea typeface="Calibri" panose="020F0502020204030204" pitchFamily="34" charset="0"/>
                <a:cs typeface="Arial" panose="020B0604020202020204" pitchFamily="34" charset="0"/>
              </a:rPr>
            </a:br>
            <a:r>
              <a:rPr lang="en-US" dirty="0"/>
              <a:t>C, cirrhosis; F, fibrosis stage; NASH, non-alcoholic steatohepatitis; OD, once-daily; </a:t>
            </a:r>
            <a:r>
              <a:rPr lang="en-US" dirty="0" err="1"/>
              <a:t>sema</a:t>
            </a:r>
            <a:r>
              <a:rPr lang="en-US" dirty="0"/>
              <a:t>, </a:t>
            </a:r>
            <a:r>
              <a:rPr lang="en-US" dirty="0" err="1"/>
              <a:t>semaglutide</a:t>
            </a:r>
            <a:r>
              <a:rPr lang="en-US" dirty="0"/>
              <a:t>.</a:t>
            </a:r>
            <a:br>
              <a:rPr lang="en-GB" dirty="0"/>
            </a:br>
            <a:r>
              <a:rPr lang="en-US" dirty="0"/>
              <a:t>1. Newsome PN et al. </a:t>
            </a:r>
            <a:r>
              <a:rPr lang="en-US" i="1" dirty="0"/>
              <a:t>N </a:t>
            </a:r>
            <a:r>
              <a:rPr lang="en-US" i="1" dirty="0" err="1"/>
              <a:t>Engl</a:t>
            </a:r>
            <a:r>
              <a:rPr lang="en-US" i="1" dirty="0"/>
              <a:t> J Med</a:t>
            </a:r>
            <a:r>
              <a:rPr lang="en-US" dirty="0"/>
              <a:t>. 2021;384:1113–24.</a:t>
            </a:r>
          </a:p>
        </p:txBody>
      </p:sp>
      <p:sp>
        <p:nvSpPr>
          <p:cNvPr id="3" name="Text Placeholder 2">
            <a:extLst>
              <a:ext uri="{FF2B5EF4-FFF2-40B4-BE49-F238E27FC236}">
                <a16:creationId xmlns:a16="http://schemas.microsoft.com/office/drawing/2014/main" id="{7AB9BF56-663A-4DD2-8989-3B19A764CD0D}"/>
              </a:ext>
            </a:extLst>
          </p:cNvPr>
          <p:cNvSpPr>
            <a:spLocks noGrp="1"/>
          </p:cNvSpPr>
          <p:nvPr>
            <p:ph type="body" sz="quarter" idx="14"/>
          </p:nvPr>
        </p:nvSpPr>
        <p:spPr/>
        <p:txBody>
          <a:bodyPr/>
          <a:lstStyle/>
          <a:p>
            <a:r>
              <a:rPr lang="en-US">
                <a:solidFill>
                  <a:schemeClr val="accent3">
                    <a:lumMod val="60000"/>
                    <a:lumOff val="40000"/>
                  </a:schemeClr>
                </a:solidFill>
              </a:rPr>
              <a:t>Overview of Treatment efficacy in the </a:t>
            </a:r>
            <a:r>
              <a:rPr lang="en-US" err="1">
                <a:solidFill>
                  <a:schemeClr val="accent3">
                    <a:lumMod val="60000"/>
                    <a:lumOff val="40000"/>
                  </a:schemeClr>
                </a:solidFill>
              </a:rPr>
              <a:t>semaNASH</a:t>
            </a:r>
            <a:r>
              <a:rPr lang="en-US">
                <a:solidFill>
                  <a:schemeClr val="accent3">
                    <a:lumMod val="60000"/>
                    <a:lumOff val="40000"/>
                  </a:schemeClr>
                </a:solidFill>
              </a:rPr>
              <a:t> clinical development </a:t>
            </a:r>
            <a:r>
              <a:rPr lang="en-US" err="1">
                <a:solidFill>
                  <a:schemeClr val="accent3">
                    <a:lumMod val="60000"/>
                    <a:lumOff val="40000"/>
                  </a:schemeClr>
                </a:solidFill>
              </a:rPr>
              <a:t>programme</a:t>
            </a:r>
            <a:endParaRPr lang="en-US">
              <a:solidFill>
                <a:schemeClr val="accent3">
                  <a:lumMod val="60000"/>
                  <a:lumOff val="40000"/>
                </a:schemeClr>
              </a:solidFill>
            </a:endParaRPr>
          </a:p>
        </p:txBody>
      </p:sp>
      <p:sp>
        <p:nvSpPr>
          <p:cNvPr id="97" name="Content Placeholder 1">
            <a:extLst>
              <a:ext uri="{FF2B5EF4-FFF2-40B4-BE49-F238E27FC236}">
                <a16:creationId xmlns:a16="http://schemas.microsoft.com/office/drawing/2014/main" id="{0F79041D-CFB2-4DBF-8AC8-B830A11888F1}"/>
              </a:ext>
            </a:extLst>
          </p:cNvPr>
          <p:cNvSpPr txBox="1">
            <a:spLocks/>
          </p:cNvSpPr>
          <p:nvPr/>
        </p:nvSpPr>
        <p:spPr>
          <a:xfrm>
            <a:off x="3506652" y="1864785"/>
            <a:ext cx="5178697" cy="628107"/>
          </a:xfrm>
          <a:prstGeom prst="rect">
            <a:avLst/>
          </a:prstGeom>
        </p:spPr>
        <p:txBody>
          <a:bodyPr vert="horz" lIns="91440" tIns="91440" rIns="91440" bIns="91440" rtlCol="0" anchor="ctr" anchorCtr="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3"/>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rgbClr val="001423"/>
              </a:buClr>
              <a:buFont typeface="Verdana" pitchFamily="34" charset="0"/>
              <a:buChar char="•"/>
              <a:defRPr sz="1200" kern="1200">
                <a:solidFill>
                  <a:schemeClr val="accent2"/>
                </a:solidFill>
                <a:latin typeface="+mn-lt"/>
                <a:ea typeface="+mn-ea"/>
                <a:cs typeface="+mn-cs"/>
              </a:defRPr>
            </a:lvl4pPr>
            <a:lvl5pPr marL="0" indent="0" algn="l" defTabSz="914400" rtl="0" eaLnBrk="1" latinLnBrk="0" hangingPunct="1">
              <a:spcBef>
                <a:spcPct val="20000"/>
              </a:spcBef>
              <a:buClr>
                <a:srgbClr val="001423"/>
              </a:buClr>
              <a:buFont typeface="Arial"/>
              <a:buChar char="​"/>
              <a:defRPr sz="1800" b="1" kern="1200">
                <a:solidFill>
                  <a:schemeClr val="accent1"/>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0" kern="1200">
                <a:solidFill>
                  <a:schemeClr val="accent2"/>
                </a:solidFill>
                <a:latin typeface="+mn-lt"/>
                <a:ea typeface="+mn-ea"/>
                <a:cs typeface="+mn-cs"/>
              </a:defRPr>
            </a:lvl6pPr>
            <a:lvl7pPr marL="270000" indent="-270000" algn="l" defTabSz="914400" rtl="0" eaLnBrk="1" latinLnBrk="0" hangingPunct="1">
              <a:spcBef>
                <a:spcPct val="20000"/>
              </a:spcBef>
              <a:spcAft>
                <a:spcPts val="0"/>
              </a:spcAft>
              <a:buSzPct val="80000"/>
              <a:buFont typeface="+mj-lt"/>
              <a:buAutoNum type="arabicParenR"/>
              <a:defRPr sz="1600" kern="1200">
                <a:solidFill>
                  <a:schemeClr val="accent2"/>
                </a:solidFill>
                <a:latin typeface="+mn-lt"/>
                <a:ea typeface="+mn-ea"/>
                <a:cs typeface="+mn-cs"/>
              </a:defRPr>
            </a:lvl7pPr>
            <a:lvl8pPr marL="540000" indent="-268288" algn="l" defTabSz="914400" rtl="0" eaLnBrk="1" latinLnBrk="0" hangingPunct="1">
              <a:spcBef>
                <a:spcPct val="20000"/>
              </a:spcBef>
              <a:spcAft>
                <a:spcPts val="0"/>
              </a:spcAft>
              <a:buClr>
                <a:schemeClr val="accent2"/>
              </a:buClr>
              <a:buSzPct val="80000"/>
              <a:buFont typeface="+mj-lt"/>
              <a:buAutoNum type="alphaLcParenR"/>
              <a:defRPr sz="1400" kern="1200">
                <a:solidFill>
                  <a:schemeClr val="accent2"/>
                </a:solidFill>
                <a:latin typeface="+mn-lt"/>
                <a:ea typeface="+mn-ea"/>
                <a:cs typeface="+mn-cs"/>
              </a:defRPr>
            </a:lvl8pPr>
            <a:lvl9pPr marL="0" indent="0" algn="l" defTabSz="914400" rtl="0" eaLnBrk="1" latinLnBrk="0" hangingPunct="1">
              <a:spcBef>
                <a:spcPts val="384"/>
              </a:spcBef>
              <a:spcAft>
                <a:spcPts val="0"/>
              </a:spcAft>
              <a:buClr>
                <a:schemeClr val="accent2"/>
              </a:buClr>
              <a:buSzPct val="100000"/>
              <a:buFont typeface="Arial"/>
              <a:buChar char="​"/>
              <a:defRPr sz="900" kern="1200">
                <a:solidFill>
                  <a:schemeClr val="accent2"/>
                </a:solidFill>
                <a:latin typeface="+mn-lt"/>
                <a:ea typeface="+mn-ea"/>
                <a:cs typeface="+mn-cs"/>
              </a:defRPr>
            </a:lvl9pPr>
          </a:lstStyle>
          <a:p>
            <a:pPr marL="0" indent="0" algn="ctr" defTabSz="1219170">
              <a:buClr>
                <a:srgbClr val="009FDA"/>
              </a:buClr>
              <a:buNone/>
              <a:defRPr/>
            </a:pPr>
            <a:r>
              <a:rPr lang="en-US" sz="1600" dirty="0">
                <a:solidFill>
                  <a:schemeClr val="accent4">
                    <a:lumMod val="50000"/>
                  </a:schemeClr>
                </a:solidFill>
                <a:latin typeface="Arial" panose="020B0604020202020204" pitchFamily="34" charset="0"/>
              </a:rPr>
              <a:t>Only </a:t>
            </a:r>
            <a:r>
              <a:rPr lang="en-US" sz="1600" b="1" dirty="0">
                <a:solidFill>
                  <a:schemeClr val="accent4">
                    <a:lumMod val="50000"/>
                  </a:schemeClr>
                </a:solidFill>
                <a:latin typeface="Arial" panose="020B0604020202020204" pitchFamily="34" charset="0"/>
              </a:rPr>
              <a:t>5% </a:t>
            </a:r>
            <a:r>
              <a:rPr lang="en-US" sz="1600" dirty="0">
                <a:solidFill>
                  <a:schemeClr val="accent4">
                    <a:lumMod val="50000"/>
                  </a:schemeClr>
                </a:solidFill>
                <a:latin typeface="Arial" panose="020B0604020202020204" pitchFamily="34" charset="0"/>
              </a:rPr>
              <a:t>of p</a:t>
            </a:r>
            <a:r>
              <a:rPr kumimoji="0" lang="en-US" sz="1600" i="0" u="none" strike="noStrike" kern="1200" cap="none" spc="0" normalizeH="0" baseline="0" noProof="0" dirty="0" err="1">
                <a:ln>
                  <a:noFill/>
                </a:ln>
                <a:solidFill>
                  <a:schemeClr val="accent4">
                    <a:lumMod val="50000"/>
                  </a:schemeClr>
                </a:solidFill>
                <a:effectLst/>
                <a:uLnTx/>
                <a:uFillTx/>
                <a:latin typeface="Arial" panose="020B0604020202020204" pitchFamily="34" charset="0"/>
                <a:ea typeface="+mn-ea"/>
                <a:cs typeface="+mn-cs"/>
              </a:rPr>
              <a:t>atients</a:t>
            </a:r>
            <a:r>
              <a:rPr kumimoji="0" lang="en-US" sz="160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 with F1‒F3 (trial 4296)</a:t>
            </a:r>
            <a:r>
              <a:rPr kumimoji="0" lang="en-US" sz="1600" i="0" u="none" strike="noStrike" kern="1200" cap="none" spc="0" normalizeH="0" baseline="30000" noProof="0" dirty="0">
                <a:ln>
                  <a:noFill/>
                </a:ln>
                <a:solidFill>
                  <a:schemeClr val="accent4">
                    <a:lumMod val="50000"/>
                  </a:schemeClr>
                </a:solidFill>
                <a:effectLst/>
                <a:uLnTx/>
                <a:uFillTx/>
                <a:latin typeface="Arial" panose="020B0604020202020204" pitchFamily="34" charset="0"/>
                <a:ea typeface="+mn-ea"/>
                <a:cs typeface="+mn-cs"/>
              </a:rPr>
              <a:t>1 </a:t>
            </a:r>
            <a:r>
              <a:rPr kumimoji="0" lang="en-US" sz="1600" i="0" u="none" strike="noStrike" kern="1200" cap="none" spc="0" normalizeH="0" noProof="0" dirty="0">
                <a:ln>
                  <a:noFill/>
                </a:ln>
                <a:solidFill>
                  <a:schemeClr val="accent4">
                    <a:lumMod val="50000"/>
                  </a:schemeClr>
                </a:solidFill>
                <a:effectLst/>
                <a:uLnTx/>
                <a:uFillTx/>
                <a:latin typeface="Arial" panose="020B0604020202020204" pitchFamily="34" charset="0"/>
                <a:ea typeface="+mn-ea"/>
                <a:cs typeface="+mn-cs"/>
              </a:rPr>
              <a:t>treated with </a:t>
            </a:r>
            <a:r>
              <a:rPr kumimoji="0" lang="en-US" sz="1600" i="0" u="none" strike="noStrike" kern="1200" cap="none" spc="0" normalizeH="0" noProof="0" dirty="0" err="1">
                <a:ln>
                  <a:noFill/>
                </a:ln>
                <a:solidFill>
                  <a:schemeClr val="accent4">
                    <a:lumMod val="50000"/>
                  </a:schemeClr>
                </a:solidFill>
                <a:effectLst/>
                <a:uLnTx/>
                <a:uFillTx/>
                <a:latin typeface="Arial" panose="020B0604020202020204" pitchFamily="34" charset="0"/>
                <a:ea typeface="+mn-ea"/>
                <a:cs typeface="+mn-cs"/>
              </a:rPr>
              <a:t>semaglutide</a:t>
            </a:r>
            <a:r>
              <a:rPr kumimoji="0" lang="en-US" sz="1600" i="0" u="none" strike="noStrike" kern="1200" cap="none" spc="0" normalizeH="0" noProof="0" dirty="0">
                <a:ln>
                  <a:noFill/>
                </a:ln>
                <a:solidFill>
                  <a:schemeClr val="accent4">
                    <a:lumMod val="50000"/>
                  </a:schemeClr>
                </a:solidFill>
                <a:effectLst/>
                <a:uLnTx/>
                <a:uFillTx/>
                <a:latin typeface="Arial" panose="020B0604020202020204" pitchFamily="34" charset="0"/>
                <a:ea typeface="+mn-ea"/>
                <a:cs typeface="+mn-cs"/>
              </a:rPr>
              <a:t> had </a:t>
            </a:r>
            <a:r>
              <a:rPr kumimoji="0" lang="en-US" sz="16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w</a:t>
            </a:r>
            <a:r>
              <a:rPr lang="en-US" sz="1600" b="1" dirty="0" err="1">
                <a:solidFill>
                  <a:schemeClr val="accent4">
                    <a:lumMod val="50000"/>
                  </a:schemeClr>
                </a:solidFill>
                <a:latin typeface="Arial" panose="020B0604020202020204" pitchFamily="34" charset="0"/>
              </a:rPr>
              <a:t>orsening</a:t>
            </a:r>
            <a:r>
              <a:rPr lang="en-US" sz="1600" b="1" dirty="0">
                <a:solidFill>
                  <a:schemeClr val="accent4">
                    <a:lumMod val="50000"/>
                  </a:schemeClr>
                </a:solidFill>
                <a:latin typeface="Arial" panose="020B0604020202020204" pitchFamily="34" charset="0"/>
              </a:rPr>
              <a:t> of fibrosis stage</a:t>
            </a:r>
            <a:endParaRPr kumimoji="0" lang="en-US" sz="16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pic>
        <p:nvPicPr>
          <p:cNvPr id="36" name="Graphic 35" descr="Home">
            <a:hlinkClick r:id="" action="ppaction://noaction"/>
            <a:extLst>
              <a:ext uri="{FF2B5EF4-FFF2-40B4-BE49-F238E27FC236}">
                <a16:creationId xmlns:a16="http://schemas.microsoft.com/office/drawing/2014/main" id="{796FB76D-E740-4265-85D8-B8B6703114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353" y="108158"/>
            <a:ext cx="312458" cy="312458"/>
          </a:xfrm>
          <a:prstGeom prst="rect">
            <a:avLst/>
          </a:prstGeom>
        </p:spPr>
      </p:pic>
      <p:grpSp>
        <p:nvGrpSpPr>
          <p:cNvPr id="5" name="Group 4">
            <a:extLst>
              <a:ext uri="{FF2B5EF4-FFF2-40B4-BE49-F238E27FC236}">
                <a16:creationId xmlns:a16="http://schemas.microsoft.com/office/drawing/2014/main" id="{F9AD242D-69FF-41BE-B15A-97EA89EECCE2}"/>
              </a:ext>
            </a:extLst>
          </p:cNvPr>
          <p:cNvGrpSpPr/>
          <p:nvPr/>
        </p:nvGrpSpPr>
        <p:grpSpPr>
          <a:xfrm>
            <a:off x="3817749" y="5634254"/>
            <a:ext cx="4556503" cy="540756"/>
            <a:chOff x="1589127" y="5621898"/>
            <a:chExt cx="4556503" cy="540756"/>
          </a:xfrm>
        </p:grpSpPr>
        <p:sp>
          <p:nvSpPr>
            <p:cNvPr id="39" name="Rectangle 38">
              <a:extLst>
                <a:ext uri="{FF2B5EF4-FFF2-40B4-BE49-F238E27FC236}">
                  <a16:creationId xmlns:a16="http://schemas.microsoft.com/office/drawing/2014/main" id="{907C4575-477D-450F-874C-9509CCC44F01}"/>
                </a:ext>
              </a:extLst>
            </p:cNvPr>
            <p:cNvSpPr/>
            <p:nvPr/>
          </p:nvSpPr>
          <p:spPr>
            <a:xfrm>
              <a:off x="1850398" y="5677683"/>
              <a:ext cx="1574044" cy="4375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1200" b="1" dirty="0">
                  <a:solidFill>
                    <a:schemeClr val="accent4">
                      <a:lumMod val="50000"/>
                    </a:schemeClr>
                  </a:solidFill>
                  <a:latin typeface="Arial" panose="020B0604020202020204" pitchFamily="34" charset="0"/>
                </a:rPr>
                <a:t>Sema 0.4 mg OD</a:t>
              </a:r>
              <a:br>
                <a:rPr lang="en-US" sz="1200" b="1" dirty="0">
                  <a:solidFill>
                    <a:schemeClr val="accent4">
                      <a:lumMod val="50000"/>
                    </a:schemeClr>
                  </a:solidFill>
                  <a:latin typeface="Arial" panose="020B0604020202020204" pitchFamily="34" charset="0"/>
                </a:rPr>
              </a:br>
              <a:r>
                <a:rPr lang="en-US" sz="1200" b="1" dirty="0">
                  <a:solidFill>
                    <a:schemeClr val="accent4">
                      <a:lumMod val="50000"/>
                    </a:schemeClr>
                  </a:solidFill>
                  <a:latin typeface="Arial" panose="020B0604020202020204" pitchFamily="34" charset="0"/>
                </a:rPr>
                <a:t>n=82</a:t>
              </a:r>
              <a:endParaRPr kumimoji="0" lang="en-GB"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EE7A66EA-22A3-40E1-84D4-F84068906AB7}"/>
                </a:ext>
              </a:extLst>
            </p:cNvPr>
            <p:cNvSpPr/>
            <p:nvPr/>
          </p:nvSpPr>
          <p:spPr>
            <a:xfrm>
              <a:off x="1589127" y="5750299"/>
              <a:ext cx="275155" cy="295198"/>
            </a:xfrm>
            <a:prstGeom prst="ellipse">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4400" b="1" spc="-150" dirty="0">
                <a:solidFill>
                  <a:schemeClr val="accent4">
                    <a:lumMod val="50000"/>
                  </a:schemeClr>
                </a:solidFill>
                <a:latin typeface="Arial" panose="020B0604020202020204" pitchFamily="34" charset="0"/>
              </a:endParaRPr>
            </a:p>
          </p:txBody>
        </p:sp>
        <p:sp>
          <p:nvSpPr>
            <p:cNvPr id="44" name="Oval 43">
              <a:extLst>
                <a:ext uri="{FF2B5EF4-FFF2-40B4-BE49-F238E27FC236}">
                  <a16:creationId xmlns:a16="http://schemas.microsoft.com/office/drawing/2014/main" id="{303C5642-B5AB-498E-8CDB-991F74731E88}"/>
                </a:ext>
              </a:extLst>
            </p:cNvPr>
            <p:cNvSpPr/>
            <p:nvPr/>
          </p:nvSpPr>
          <p:spPr>
            <a:xfrm>
              <a:off x="4917445" y="5729131"/>
              <a:ext cx="275155" cy="295198"/>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4400" b="1" spc="-150" dirty="0">
                <a:solidFill>
                  <a:schemeClr val="accent4">
                    <a:lumMod val="50000"/>
                  </a:schemeClr>
                </a:solidFill>
                <a:latin typeface="Arial" panose="020B0604020202020204" pitchFamily="34" charset="0"/>
              </a:endParaRPr>
            </a:p>
          </p:txBody>
        </p:sp>
        <p:sp>
          <p:nvSpPr>
            <p:cNvPr id="45" name="Rectangle 44">
              <a:extLst>
                <a:ext uri="{FF2B5EF4-FFF2-40B4-BE49-F238E27FC236}">
                  <a16:creationId xmlns:a16="http://schemas.microsoft.com/office/drawing/2014/main" id="{6A68E871-2DBA-4B05-B735-B112FC6C84D4}"/>
                </a:ext>
              </a:extLst>
            </p:cNvPr>
            <p:cNvSpPr/>
            <p:nvPr/>
          </p:nvSpPr>
          <p:spPr>
            <a:xfrm>
              <a:off x="5207751" y="5657963"/>
              <a:ext cx="937879" cy="4375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1200" b="1" dirty="0">
                  <a:solidFill>
                    <a:schemeClr val="accent6"/>
                  </a:solidFill>
                  <a:latin typeface="Arial" panose="020B0604020202020204" pitchFamily="34" charset="0"/>
                </a:rPr>
                <a:t>Placebo</a:t>
              </a:r>
              <a:br>
                <a:rPr lang="en-US" sz="1200" b="1" dirty="0">
                  <a:solidFill>
                    <a:schemeClr val="accent6"/>
                  </a:solidFill>
                  <a:latin typeface="Arial" panose="020B0604020202020204" pitchFamily="34" charset="0"/>
                </a:rPr>
              </a:br>
              <a:r>
                <a:rPr lang="en-US" sz="1200" b="1" dirty="0">
                  <a:solidFill>
                    <a:schemeClr val="accent6"/>
                  </a:solidFill>
                  <a:latin typeface="Arial" panose="020B0604020202020204" pitchFamily="34" charset="0"/>
                </a:rPr>
                <a:t>n=80 </a:t>
              </a:r>
              <a:endParaRPr kumimoji="0" lang="en-GB" sz="1200" b="1" i="0" u="none" strike="noStrike" kern="1200" cap="none" spc="0" normalizeH="0" baseline="0" noProof="0" dirty="0">
                <a:ln>
                  <a:noFill/>
                </a:ln>
                <a:solidFill>
                  <a:schemeClr val="accent6"/>
                </a:solidFill>
                <a:effectLst/>
                <a:uLnTx/>
                <a:uFillTx/>
                <a:latin typeface="Arial" panose="020B0604020202020204" pitchFamily="34" charset="0"/>
                <a:ea typeface="+mn-ea"/>
                <a:cs typeface="+mn-cs"/>
              </a:endParaRPr>
            </a:p>
          </p:txBody>
        </p:sp>
        <p:grpSp>
          <p:nvGrpSpPr>
            <p:cNvPr id="46" name="Group 45">
              <a:extLst>
                <a:ext uri="{FF2B5EF4-FFF2-40B4-BE49-F238E27FC236}">
                  <a16:creationId xmlns:a16="http://schemas.microsoft.com/office/drawing/2014/main" id="{680C4C1B-B9D5-47F3-A667-F34EA9A8E180}"/>
                </a:ext>
              </a:extLst>
            </p:cNvPr>
            <p:cNvGrpSpPr/>
            <p:nvPr/>
          </p:nvGrpSpPr>
          <p:grpSpPr>
            <a:xfrm>
              <a:off x="3449008" y="5621898"/>
              <a:ext cx="1400328" cy="540756"/>
              <a:chOff x="5976391" y="1588306"/>
              <a:chExt cx="1400328" cy="540756"/>
            </a:xfrm>
          </p:grpSpPr>
          <p:sp>
            <p:nvSpPr>
              <p:cNvPr id="47" name="TextBox 46">
                <a:extLst>
                  <a:ext uri="{FF2B5EF4-FFF2-40B4-BE49-F238E27FC236}">
                    <a16:creationId xmlns:a16="http://schemas.microsoft.com/office/drawing/2014/main" id="{55552BF3-21D5-4781-A7E9-5E6ECE67D9E3}"/>
                  </a:ext>
                </a:extLst>
              </p:cNvPr>
              <p:cNvSpPr txBox="1"/>
              <p:nvPr/>
            </p:nvSpPr>
            <p:spPr>
              <a:xfrm>
                <a:off x="6438840" y="1729364"/>
                <a:ext cx="937879" cy="276999"/>
              </a:xfrm>
              <a:prstGeom prst="rect">
                <a:avLst/>
              </a:prstGeom>
              <a:noFill/>
            </p:spPr>
            <p:txBody>
              <a:bodyPr wrap="square">
                <a:spAutoFit/>
              </a:bodyPr>
              <a:lstStyle/>
              <a:p>
                <a:pPr defTabSz="1219170">
                  <a:buClr>
                    <a:srgbClr val="009FDA"/>
                  </a:buClr>
                  <a:defRPr/>
                </a:pPr>
                <a:r>
                  <a:rPr kumimoji="0" lang="en-US"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rPr>
                  <a:t>72 weeks</a:t>
                </a:r>
                <a:endParaRPr kumimoji="0" lang="en-GB" sz="12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mn-cs"/>
                </a:endParaRPr>
              </a:p>
            </p:txBody>
          </p:sp>
          <p:pic>
            <p:nvPicPr>
              <p:cNvPr id="48" name="Graphic 47" descr="Daily calendar outline">
                <a:extLst>
                  <a:ext uri="{FF2B5EF4-FFF2-40B4-BE49-F238E27FC236}">
                    <a16:creationId xmlns:a16="http://schemas.microsoft.com/office/drawing/2014/main" id="{9B26D868-C2A9-4CBA-9ED3-A4EBE4D588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6391" y="1588306"/>
                <a:ext cx="540756" cy="540756"/>
              </a:xfrm>
              <a:prstGeom prst="rect">
                <a:avLst/>
              </a:prstGeom>
            </p:spPr>
          </p:pic>
        </p:grpSp>
      </p:grpSp>
      <p:sp>
        <p:nvSpPr>
          <p:cNvPr id="6" name="TextBox 5">
            <a:extLst>
              <a:ext uri="{FF2B5EF4-FFF2-40B4-BE49-F238E27FC236}">
                <a16:creationId xmlns:a16="http://schemas.microsoft.com/office/drawing/2014/main" id="{3D94F0C6-C1C2-8D6F-4F1B-0E5BB90E2227}"/>
              </a:ext>
            </a:extLst>
          </p:cNvPr>
          <p:cNvSpPr txBox="1"/>
          <p:nvPr/>
        </p:nvSpPr>
        <p:spPr>
          <a:xfrm>
            <a:off x="647999" y="81954"/>
            <a:ext cx="10112356"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r>
              <a:rPr lang="en-US" sz="1100" i="1" dirty="0" err="1">
                <a:solidFill>
                  <a:schemeClr val="tx2"/>
                </a:solidFill>
                <a:latin typeface="Arial" panose="020B0604020202020204" pitchFamily="34" charset="0"/>
                <a:cs typeface="Arial" panose="020B0604020202020204" pitchFamily="34" charset="0"/>
              </a:rPr>
              <a:t>SemaNASH</a:t>
            </a:r>
            <a:r>
              <a:rPr lang="en-US" sz="1100" i="1" dirty="0">
                <a:solidFill>
                  <a:schemeClr val="tx2"/>
                </a:solidFill>
                <a:latin typeface="Arial" panose="020B0604020202020204" pitchFamily="34" charset="0"/>
                <a:cs typeface="Arial" panose="020B0604020202020204" pitchFamily="34" charset="0"/>
              </a:rPr>
              <a:t> is an investigational medicinal product. Semaglutide is not approved for treatment of NASH</a:t>
            </a:r>
          </a:p>
        </p:txBody>
      </p:sp>
    </p:spTree>
    <p:extLst>
      <p:ext uri="{BB962C8B-B14F-4D97-AF65-F5344CB8AC3E}">
        <p14:creationId xmlns:p14="http://schemas.microsoft.com/office/powerpoint/2010/main" val="188070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gr3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274" y="2125362"/>
            <a:ext cx="5534295" cy="412664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212820" y="6352596"/>
            <a:ext cx="4612545" cy="338554"/>
          </a:xfrm>
          <a:prstGeom prst="rect">
            <a:avLst/>
          </a:prstGeom>
          <a:noFill/>
        </p:spPr>
        <p:txBody>
          <a:bodyPr wrap="none" rtlCol="0">
            <a:spAutoFit/>
          </a:bodyPr>
          <a:lstStyle/>
          <a:p>
            <a:r>
              <a:rPr lang="fr-FR" sz="1600" b="1" i="1" dirty="0" err="1">
                <a:latin typeface="Arial" panose="020B0604020202020204" pitchFamily="34" charset="0"/>
                <a:cs typeface="Arial" panose="020B0604020202020204" pitchFamily="34" charset="0"/>
              </a:rPr>
              <a:t>Shaheen</a:t>
            </a:r>
            <a:r>
              <a:rPr lang="fr-FR" sz="1600" b="1" i="1" dirty="0">
                <a:latin typeface="Arial" panose="020B0604020202020204" pitchFamily="34" charset="0"/>
                <a:cs typeface="Arial" panose="020B0604020202020204" pitchFamily="34" charset="0"/>
              </a:rPr>
              <a:t> AA, Clin </a:t>
            </a:r>
            <a:r>
              <a:rPr lang="fr-FR" sz="1600" b="1" i="1" dirty="0" err="1">
                <a:latin typeface="Arial" panose="020B0604020202020204" pitchFamily="34" charset="0"/>
                <a:cs typeface="Arial" panose="020B0604020202020204" pitchFamily="34" charset="0"/>
              </a:rPr>
              <a:t>Gastroenterol</a:t>
            </a:r>
            <a:r>
              <a:rPr lang="fr-FR" sz="1600" b="1" i="1" dirty="0">
                <a:latin typeface="Arial" panose="020B0604020202020204" pitchFamily="34" charset="0"/>
                <a:cs typeface="Arial" panose="020B0604020202020204" pitchFamily="34" charset="0"/>
              </a:rPr>
              <a:t> </a:t>
            </a:r>
            <a:r>
              <a:rPr lang="fr-FR" sz="1600" b="1" i="1" dirty="0" err="1">
                <a:latin typeface="Arial" panose="020B0604020202020204" pitchFamily="34" charset="0"/>
                <a:cs typeface="Arial" panose="020B0604020202020204" pitchFamily="34" charset="0"/>
              </a:rPr>
              <a:t>Hepatol</a:t>
            </a:r>
            <a:r>
              <a:rPr lang="fr-FR" sz="1600" b="1" i="1" dirty="0">
                <a:latin typeface="Arial" panose="020B0604020202020204" pitchFamily="34" charset="0"/>
                <a:cs typeface="Arial" panose="020B0604020202020204" pitchFamily="34" charset="0"/>
              </a:rPr>
              <a:t> 2022</a:t>
            </a:r>
          </a:p>
        </p:txBody>
      </p:sp>
      <p:sp>
        <p:nvSpPr>
          <p:cNvPr id="3" name="Rectangle 2"/>
          <p:cNvSpPr/>
          <p:nvPr/>
        </p:nvSpPr>
        <p:spPr>
          <a:xfrm>
            <a:off x="130232" y="60787"/>
            <a:ext cx="10983885" cy="1384995"/>
          </a:xfrm>
          <a:prstGeom prst="rect">
            <a:avLst/>
          </a:prstGeom>
        </p:spPr>
        <p:txBody>
          <a:bodyPr wrap="square">
            <a:spAutoFit/>
          </a:bodyPr>
          <a:lstStyle/>
          <a:p>
            <a:r>
              <a:rPr lang="fr-FR" sz="2800" b="1" dirty="0">
                <a:solidFill>
                  <a:schemeClr val="accent1">
                    <a:lumMod val="50000"/>
                  </a:schemeClr>
                </a:solidFill>
                <a:latin typeface="Arial" panose="020B0604020202020204" pitchFamily="34" charset="0"/>
                <a:cs typeface="Arial" panose="020B0604020202020204" pitchFamily="34" charset="0"/>
              </a:rPr>
              <a:t>Impact of the COVID-19 </a:t>
            </a:r>
            <a:r>
              <a:rPr lang="fr-FR" sz="2800" b="1" dirty="0" err="1">
                <a:solidFill>
                  <a:schemeClr val="accent1">
                    <a:lumMod val="50000"/>
                  </a:schemeClr>
                </a:solidFill>
                <a:latin typeface="Arial" panose="020B0604020202020204" pitchFamily="34" charset="0"/>
                <a:cs typeface="Arial" panose="020B0604020202020204" pitchFamily="34" charset="0"/>
              </a:rPr>
              <a:t>Pandemic</a:t>
            </a:r>
            <a:r>
              <a:rPr lang="fr-FR" sz="2800" b="1" dirty="0">
                <a:solidFill>
                  <a:schemeClr val="accent1">
                    <a:lumMod val="50000"/>
                  </a:schemeClr>
                </a:solidFill>
                <a:latin typeface="Arial" panose="020B0604020202020204" pitchFamily="34" charset="0"/>
                <a:cs typeface="Arial" panose="020B0604020202020204" pitchFamily="34" charset="0"/>
              </a:rPr>
              <a:t> on </a:t>
            </a:r>
            <a:r>
              <a:rPr lang="fr-FR" sz="2800" b="1" dirty="0" err="1">
                <a:solidFill>
                  <a:schemeClr val="accent1">
                    <a:lumMod val="50000"/>
                  </a:schemeClr>
                </a:solidFill>
                <a:latin typeface="Arial" panose="020B0604020202020204" pitchFamily="34" charset="0"/>
                <a:cs typeface="Arial" panose="020B0604020202020204" pitchFamily="34" charset="0"/>
              </a:rPr>
              <a:t>Hospitalizations</a:t>
            </a:r>
            <a:r>
              <a:rPr lang="fr-FR" sz="2800" b="1" dirty="0">
                <a:solidFill>
                  <a:schemeClr val="accent1">
                    <a:lumMod val="50000"/>
                  </a:schemeClr>
                </a:solidFill>
                <a:latin typeface="Arial" panose="020B0604020202020204" pitchFamily="34" charset="0"/>
                <a:cs typeface="Arial" panose="020B0604020202020204" pitchFamily="34" charset="0"/>
              </a:rPr>
              <a:t> for </a:t>
            </a:r>
            <a:r>
              <a:rPr lang="fr-FR" sz="2800" b="1" dirty="0" err="1">
                <a:solidFill>
                  <a:schemeClr val="accent1">
                    <a:lumMod val="50000"/>
                  </a:schemeClr>
                </a:solidFill>
                <a:latin typeface="Arial" panose="020B0604020202020204" pitchFamily="34" charset="0"/>
                <a:cs typeface="Arial" panose="020B0604020202020204" pitchFamily="34" charset="0"/>
              </a:rPr>
              <a:t>Alcoholic</a:t>
            </a:r>
            <a:r>
              <a:rPr lang="fr-FR" sz="2800" b="1" dirty="0">
                <a:solidFill>
                  <a:schemeClr val="accent1">
                    <a:lumMod val="50000"/>
                  </a:schemeClr>
                </a:solidFill>
                <a:latin typeface="Arial" panose="020B0604020202020204" pitchFamily="34" charset="0"/>
                <a:cs typeface="Arial" panose="020B0604020202020204" pitchFamily="34" charset="0"/>
              </a:rPr>
              <a:t> </a:t>
            </a:r>
            <a:r>
              <a:rPr lang="fr-FR" sz="2800" b="1" dirty="0" err="1">
                <a:solidFill>
                  <a:schemeClr val="accent1">
                    <a:lumMod val="50000"/>
                  </a:schemeClr>
                </a:solidFill>
                <a:latin typeface="Arial" panose="020B0604020202020204" pitchFamily="34" charset="0"/>
                <a:cs typeface="Arial" panose="020B0604020202020204" pitchFamily="34" charset="0"/>
              </a:rPr>
              <a:t>Hepatitis</a:t>
            </a:r>
            <a:r>
              <a:rPr lang="fr-FR" sz="2800" b="1" dirty="0">
                <a:solidFill>
                  <a:schemeClr val="accent1">
                    <a:lumMod val="50000"/>
                  </a:schemeClr>
                </a:solidFill>
                <a:latin typeface="Arial" panose="020B0604020202020204" pitchFamily="34" charset="0"/>
                <a:cs typeface="Arial" panose="020B0604020202020204" pitchFamily="34" charset="0"/>
              </a:rPr>
              <a:t> or </a:t>
            </a:r>
            <a:r>
              <a:rPr lang="fr-FR" sz="2800" b="1" dirty="0" err="1">
                <a:solidFill>
                  <a:schemeClr val="accent1">
                    <a:lumMod val="50000"/>
                  </a:schemeClr>
                </a:solidFill>
                <a:latin typeface="Arial" panose="020B0604020202020204" pitchFamily="34" charset="0"/>
                <a:cs typeface="Arial" panose="020B0604020202020204" pitchFamily="34" charset="0"/>
              </a:rPr>
              <a:t>Cirrhosis</a:t>
            </a:r>
            <a:r>
              <a:rPr lang="fr-FR" sz="2800" b="1" dirty="0">
                <a:solidFill>
                  <a:schemeClr val="accent1">
                    <a:lumMod val="50000"/>
                  </a:schemeClr>
                </a:solidFill>
                <a:latin typeface="Arial" panose="020B0604020202020204" pitchFamily="34" charset="0"/>
                <a:cs typeface="Arial" panose="020B0604020202020204" pitchFamily="34" charset="0"/>
              </a:rPr>
              <a:t> in Alberta, Canada</a:t>
            </a:r>
          </a:p>
          <a:p>
            <a:endParaRPr lang="fr-FR" sz="2800" b="1" dirty="0">
              <a:solidFill>
                <a:schemeClr val="accent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5D378BF-2C1E-621B-77C9-191CAA0757EF}"/>
              </a:ext>
            </a:extLst>
          </p:cNvPr>
          <p:cNvSpPr txBox="1"/>
          <p:nvPr/>
        </p:nvSpPr>
        <p:spPr>
          <a:xfrm>
            <a:off x="130232" y="1065190"/>
            <a:ext cx="5949834" cy="861774"/>
          </a:xfrm>
          <a:prstGeom prst="rect">
            <a:avLst/>
          </a:prstGeom>
          <a:noFill/>
        </p:spPr>
        <p:txBody>
          <a:bodyPr wrap="none" rtlCol="0">
            <a:spAutoFit/>
          </a:bodyPr>
          <a:lstStyle/>
          <a:p>
            <a:r>
              <a:rPr lang="en-US" sz="3200" b="1" i="1" dirty="0" err="1">
                <a:solidFill>
                  <a:schemeClr val="accent1">
                    <a:lumMod val="50000"/>
                  </a:schemeClr>
                </a:solidFill>
                <a:latin typeface="Arial" panose="020B0604020202020204" pitchFamily="34" charset="0"/>
                <a:cs typeface="Arial" panose="020B0604020202020204" pitchFamily="34" charset="0"/>
              </a:rPr>
              <a:t>Pageaux</a:t>
            </a:r>
            <a:r>
              <a:rPr lang="en-US" sz="3200" b="1" i="1" dirty="0">
                <a:solidFill>
                  <a:schemeClr val="accent1">
                    <a:lumMod val="50000"/>
                  </a:schemeClr>
                </a:solidFill>
                <a:latin typeface="Arial" panose="020B0604020202020204" pitchFamily="34" charset="0"/>
                <a:cs typeface="Arial" panose="020B0604020202020204" pitchFamily="34" charset="0"/>
              </a:rPr>
              <a:t> – Alcoholic hepatitis</a:t>
            </a:r>
            <a:endParaRPr lang="fr-FR" sz="3200" b="1" i="1"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595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658497" y="2552258"/>
            <a:ext cx="5056655" cy="3979606"/>
          </a:xfrm>
          <a:prstGeom prst="rect">
            <a:avLst/>
          </a:prstGeom>
        </p:spPr>
      </p:pic>
      <p:sp>
        <p:nvSpPr>
          <p:cNvPr id="3" name="ZoneTexte 2"/>
          <p:cNvSpPr txBox="1"/>
          <p:nvPr/>
        </p:nvSpPr>
        <p:spPr>
          <a:xfrm>
            <a:off x="3027930" y="1279872"/>
            <a:ext cx="6014788" cy="707886"/>
          </a:xfrm>
          <a:prstGeom prst="rect">
            <a:avLst/>
          </a:prstGeom>
          <a:noFill/>
        </p:spPr>
        <p:txBody>
          <a:bodyPr wrap="none" rtlCol="0">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Corticosteroids </a:t>
            </a:r>
            <a:r>
              <a:rPr lang="en-US" sz="2400" b="1" i="1" dirty="0">
                <a:solidFill>
                  <a:schemeClr val="accent1">
                    <a:lumMod val="50000"/>
                  </a:schemeClr>
                </a:solidFill>
                <a:latin typeface="Arial" panose="020B0604020202020204" pitchFamily="34" charset="0"/>
                <a:cs typeface="Arial" panose="020B0604020202020204" pitchFamily="34" charset="0"/>
              </a:rPr>
              <a:t>An algorithm</a:t>
            </a:r>
          </a:p>
        </p:txBody>
      </p:sp>
      <p:sp>
        <p:nvSpPr>
          <p:cNvPr id="4" name="TextBox 3">
            <a:extLst>
              <a:ext uri="{FF2B5EF4-FFF2-40B4-BE49-F238E27FC236}">
                <a16:creationId xmlns:a16="http://schemas.microsoft.com/office/drawing/2014/main" id="{EE6BD1C3-A60A-1E05-A554-6F9135B9692D}"/>
              </a:ext>
            </a:extLst>
          </p:cNvPr>
          <p:cNvSpPr txBox="1"/>
          <p:nvPr/>
        </p:nvSpPr>
        <p:spPr>
          <a:xfrm>
            <a:off x="3765318" y="326136"/>
            <a:ext cx="5949834" cy="861774"/>
          </a:xfrm>
          <a:prstGeom prst="rect">
            <a:avLst/>
          </a:prstGeom>
          <a:noFill/>
        </p:spPr>
        <p:txBody>
          <a:bodyPr wrap="none" rtlCol="0">
            <a:spAutoFit/>
          </a:bodyPr>
          <a:lstStyle/>
          <a:p>
            <a:r>
              <a:rPr lang="en-US" sz="3200" b="1" i="1" dirty="0" err="1">
                <a:solidFill>
                  <a:schemeClr val="accent1">
                    <a:lumMod val="50000"/>
                  </a:schemeClr>
                </a:solidFill>
                <a:latin typeface="Arial" panose="020B0604020202020204" pitchFamily="34" charset="0"/>
                <a:cs typeface="Arial" panose="020B0604020202020204" pitchFamily="34" charset="0"/>
              </a:rPr>
              <a:t>Pageaux</a:t>
            </a:r>
            <a:r>
              <a:rPr lang="en-US" sz="3200" b="1" i="1" dirty="0">
                <a:solidFill>
                  <a:schemeClr val="accent1">
                    <a:lumMod val="50000"/>
                  </a:schemeClr>
                </a:solidFill>
                <a:latin typeface="Arial" panose="020B0604020202020204" pitchFamily="34" charset="0"/>
                <a:cs typeface="Arial" panose="020B0604020202020204" pitchFamily="34" charset="0"/>
              </a:rPr>
              <a:t> – Alcoholic hepatitis</a:t>
            </a:r>
            <a:endParaRPr lang="fr-FR" sz="3200" b="1" i="1"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9287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1"/>
          <p:cNvSpPr txBox="1">
            <a:spLocks noChangeArrowheads="1"/>
          </p:cNvSpPr>
          <p:nvPr/>
        </p:nvSpPr>
        <p:spPr bwMode="auto">
          <a:xfrm>
            <a:off x="4302697" y="1196752"/>
            <a:ext cx="3366050" cy="400110"/>
          </a:xfrm>
          <a:prstGeom prst="rect">
            <a:avLst/>
          </a:prstGeom>
          <a:noFill/>
          <a:ln w="12700" cmpd="sng">
            <a:noFill/>
            <a:miter lim="800000"/>
            <a:headEnd/>
            <a:tailEnd/>
          </a:ln>
        </p:spPr>
        <p:txBody>
          <a:bodyPr wrap="none">
            <a:spAutoFit/>
          </a:bodyPr>
          <a:lstStyle/>
          <a:p>
            <a:pPr algn="ctr"/>
            <a:r>
              <a:rPr lang="fr-FR" sz="2000" b="1" dirty="0">
                <a:solidFill>
                  <a:srgbClr val="C00000"/>
                </a:solidFill>
                <a:latin typeface="Calibri" panose="020F0502020204030204" pitchFamily="34" charset="0"/>
              </a:rPr>
              <a:t>Post-transplantation </a:t>
            </a:r>
            <a:r>
              <a:rPr lang="fr-FR" sz="2000" b="1" dirty="0" err="1">
                <a:solidFill>
                  <a:srgbClr val="C00000"/>
                </a:solidFill>
                <a:latin typeface="Calibri" panose="020F0502020204030204" pitchFamily="34" charset="0"/>
              </a:rPr>
              <a:t>survival</a:t>
            </a:r>
            <a:endParaRPr lang="fr-FR" sz="2000" b="1" dirty="0">
              <a:solidFill>
                <a:srgbClr val="C00000"/>
              </a:solidFill>
              <a:latin typeface="Calibri" panose="020F0502020204030204" pitchFamily="34" charset="0"/>
            </a:endParaRPr>
          </a:p>
        </p:txBody>
      </p:sp>
      <p:sp>
        <p:nvSpPr>
          <p:cNvPr id="11" name="ZoneTexte 10"/>
          <p:cNvSpPr txBox="1"/>
          <p:nvPr/>
        </p:nvSpPr>
        <p:spPr>
          <a:xfrm>
            <a:off x="7164526" y="2054370"/>
            <a:ext cx="673990" cy="307777"/>
          </a:xfrm>
          <a:prstGeom prst="rect">
            <a:avLst/>
          </a:prstGeom>
          <a:noFill/>
        </p:spPr>
        <p:txBody>
          <a:bodyPr wrap="square" rtlCol="0">
            <a:spAutoFit/>
          </a:bodyPr>
          <a:lstStyle/>
          <a:p>
            <a:r>
              <a:rPr lang="fr-FR" sz="1400" b="1" dirty="0">
                <a:latin typeface="Calibri" panose="020F0502020204030204" pitchFamily="34" charset="0"/>
              </a:rPr>
              <a:t>95</a:t>
            </a:r>
          </a:p>
        </p:txBody>
      </p:sp>
      <p:sp>
        <p:nvSpPr>
          <p:cNvPr id="16" name="ZoneTexte 15"/>
          <p:cNvSpPr txBox="1"/>
          <p:nvPr/>
        </p:nvSpPr>
        <p:spPr>
          <a:xfrm>
            <a:off x="9397089" y="4202084"/>
            <a:ext cx="1774781" cy="646331"/>
          </a:xfrm>
          <a:prstGeom prst="rect">
            <a:avLst/>
          </a:prstGeom>
          <a:noFill/>
        </p:spPr>
        <p:txBody>
          <a:bodyPr wrap="none" rtlCol="0">
            <a:spAutoFit/>
          </a:bodyPr>
          <a:lstStyle/>
          <a:p>
            <a:pPr algn="ctr"/>
            <a:r>
              <a:rPr lang="fr-FR" b="1" dirty="0">
                <a:latin typeface="Calibri" panose="020F0502020204030204" pitchFamily="34" charset="0"/>
              </a:rPr>
              <a:t>9/17 </a:t>
            </a:r>
            <a:r>
              <a:rPr lang="fr-FR" b="1" dirty="0" err="1">
                <a:latin typeface="Calibri" panose="020F0502020204030204" pitchFamily="34" charset="0"/>
              </a:rPr>
              <a:t>death</a:t>
            </a:r>
            <a:r>
              <a:rPr lang="fr-FR" b="1" dirty="0">
                <a:latin typeface="Calibri" panose="020F0502020204030204" pitchFamily="34" charset="0"/>
              </a:rPr>
              <a:t> </a:t>
            </a:r>
            <a:r>
              <a:rPr lang="fr-FR" b="1" dirty="0" err="1">
                <a:latin typeface="Calibri" panose="020F0502020204030204" pitchFamily="34" charset="0"/>
              </a:rPr>
              <a:t>were</a:t>
            </a:r>
            <a:endParaRPr lang="fr-FR" b="1" dirty="0">
              <a:latin typeface="Calibri" panose="020F0502020204030204" pitchFamily="34" charset="0"/>
            </a:endParaRPr>
          </a:p>
          <a:p>
            <a:pPr algn="ctr"/>
            <a:r>
              <a:rPr lang="fr-FR" b="1" dirty="0">
                <a:latin typeface="Calibri" panose="020F0502020204030204" pitchFamily="34" charset="0"/>
              </a:rPr>
              <a:t> </a:t>
            </a:r>
            <a:r>
              <a:rPr lang="fr-FR" b="1" dirty="0" err="1">
                <a:latin typeface="Calibri" panose="020F0502020204030204" pitchFamily="34" charset="0"/>
              </a:rPr>
              <a:t>alcohol-related</a:t>
            </a:r>
            <a:endParaRPr lang="fr-FR" b="1" dirty="0">
              <a:latin typeface="Calibri" panose="020F0502020204030204" pitchFamily="34" charset="0"/>
            </a:endParaRPr>
          </a:p>
        </p:txBody>
      </p:sp>
      <p:sp>
        <p:nvSpPr>
          <p:cNvPr id="17" name="Rectangle 16"/>
          <p:cNvSpPr/>
          <p:nvPr/>
        </p:nvSpPr>
        <p:spPr>
          <a:xfrm>
            <a:off x="9212331" y="1850168"/>
            <a:ext cx="2602119" cy="729430"/>
          </a:xfrm>
          <a:prstGeom prst="rect">
            <a:avLst/>
          </a:prstGeom>
          <a:ln>
            <a:noFill/>
          </a:ln>
        </p:spPr>
        <p:txBody>
          <a:bodyPr wrap="square">
            <a:spAutoFit/>
          </a:bodyPr>
          <a:lstStyle/>
          <a:p>
            <a:pPr marL="0" lvl="1" algn="just" eaLnBrk="0" hangingPunct="0">
              <a:spcBef>
                <a:spcPct val="30000"/>
              </a:spcBef>
              <a:defRPr/>
            </a:pPr>
            <a:r>
              <a:rPr lang="fr-FR" dirty="0"/>
              <a:t>Profile 1 : abstinent</a:t>
            </a:r>
          </a:p>
          <a:p>
            <a:pPr marL="0" lvl="1" algn="just" eaLnBrk="0" hangingPunct="0">
              <a:spcBef>
                <a:spcPct val="30000"/>
              </a:spcBef>
              <a:defRPr/>
            </a:pPr>
            <a:r>
              <a:rPr lang="fr-FR" dirty="0"/>
              <a:t>Profile 2 : </a:t>
            </a:r>
            <a:r>
              <a:rPr lang="fr-FR" dirty="0" err="1"/>
              <a:t>late</a:t>
            </a:r>
            <a:r>
              <a:rPr lang="fr-FR" dirty="0"/>
              <a:t>/</a:t>
            </a:r>
            <a:r>
              <a:rPr lang="fr-FR" dirty="0" err="1"/>
              <a:t>mild</a:t>
            </a:r>
            <a:endParaRPr lang="fr-FR" dirty="0"/>
          </a:p>
        </p:txBody>
      </p:sp>
      <p:sp>
        <p:nvSpPr>
          <p:cNvPr id="5" name="Rectangle 4"/>
          <p:cNvSpPr/>
          <p:nvPr/>
        </p:nvSpPr>
        <p:spPr>
          <a:xfrm>
            <a:off x="9303859" y="2758868"/>
            <a:ext cx="2666468" cy="729430"/>
          </a:xfrm>
          <a:prstGeom prst="rect">
            <a:avLst/>
          </a:prstGeom>
        </p:spPr>
        <p:txBody>
          <a:bodyPr wrap="square">
            <a:spAutoFit/>
          </a:bodyPr>
          <a:lstStyle/>
          <a:p>
            <a:pPr marL="0" lvl="1" algn="just" eaLnBrk="0" hangingPunct="0">
              <a:spcBef>
                <a:spcPct val="30000"/>
              </a:spcBef>
              <a:defRPr/>
            </a:pPr>
            <a:r>
              <a:rPr lang="fr-FR" dirty="0"/>
              <a:t>Profile 3 : </a:t>
            </a:r>
            <a:r>
              <a:rPr lang="fr-FR" dirty="0" err="1"/>
              <a:t>early</a:t>
            </a:r>
            <a:r>
              <a:rPr lang="fr-FR" dirty="0"/>
              <a:t>/</a:t>
            </a:r>
            <a:r>
              <a:rPr lang="fr-FR" dirty="0" err="1"/>
              <a:t>mild</a:t>
            </a:r>
            <a:r>
              <a:rPr lang="fr-FR" dirty="0"/>
              <a:t> </a:t>
            </a:r>
          </a:p>
          <a:p>
            <a:pPr marL="0" lvl="1" algn="just" eaLnBrk="0" hangingPunct="0">
              <a:spcBef>
                <a:spcPct val="30000"/>
              </a:spcBef>
              <a:defRPr/>
            </a:pPr>
            <a:r>
              <a:rPr lang="fr-FR" dirty="0"/>
              <a:t>Profile 4 : </a:t>
            </a:r>
            <a:r>
              <a:rPr lang="fr-FR" dirty="0" err="1"/>
              <a:t>early</a:t>
            </a:r>
            <a:r>
              <a:rPr lang="fr-FR" dirty="0"/>
              <a:t>/</a:t>
            </a:r>
            <a:r>
              <a:rPr lang="fr-FR" dirty="0" err="1"/>
              <a:t>heavy</a:t>
            </a:r>
            <a:r>
              <a:rPr lang="fr-FR" dirty="0"/>
              <a:t> </a:t>
            </a:r>
          </a:p>
        </p:txBody>
      </p:sp>
      <p:grpSp>
        <p:nvGrpSpPr>
          <p:cNvPr id="20" name="Groupe 19">
            <a:extLst>
              <a:ext uri="{FF2B5EF4-FFF2-40B4-BE49-F238E27FC236}">
                <a16:creationId xmlns:a16="http://schemas.microsoft.com/office/drawing/2014/main" id="{2A21907A-CA86-4112-AA1E-4B8B74145CA3}"/>
              </a:ext>
            </a:extLst>
          </p:cNvPr>
          <p:cNvGrpSpPr/>
          <p:nvPr/>
        </p:nvGrpSpPr>
        <p:grpSpPr>
          <a:xfrm>
            <a:off x="2054717" y="1859849"/>
            <a:ext cx="7313727" cy="3933412"/>
            <a:chOff x="539553" y="1823431"/>
            <a:chExt cx="5540343" cy="3459635"/>
          </a:xfrm>
        </p:grpSpPr>
        <p:sp>
          <p:nvSpPr>
            <p:cNvPr id="2" name="ZoneTexte 1"/>
            <p:cNvSpPr txBox="1"/>
            <p:nvPr/>
          </p:nvSpPr>
          <p:spPr>
            <a:xfrm>
              <a:off x="1809308" y="3880446"/>
              <a:ext cx="184731" cy="369332"/>
            </a:xfrm>
            <a:prstGeom prst="rect">
              <a:avLst/>
            </a:prstGeom>
            <a:noFill/>
          </p:spPr>
          <p:txBody>
            <a:bodyPr wrap="none" rtlCol="0">
              <a:spAutoFit/>
            </a:bodyPr>
            <a:lstStyle/>
            <a:p>
              <a:endParaRPr lang="fr-FR" dirty="0">
                <a:solidFill>
                  <a:srgbClr val="2D2D8A"/>
                </a:solidFill>
                <a:latin typeface="Calibri" panose="020F0502020204030204" pitchFamily="34" charset="0"/>
              </a:endParaRPr>
            </a:p>
          </p:txBody>
        </p:sp>
        <p:sp>
          <p:nvSpPr>
            <p:cNvPr id="13" name="ZoneTexte 12"/>
            <p:cNvSpPr txBox="1"/>
            <p:nvPr/>
          </p:nvSpPr>
          <p:spPr>
            <a:xfrm>
              <a:off x="5585472" y="2600535"/>
              <a:ext cx="367408" cy="307777"/>
            </a:xfrm>
            <a:prstGeom prst="rect">
              <a:avLst/>
            </a:prstGeom>
            <a:noFill/>
          </p:spPr>
          <p:txBody>
            <a:bodyPr wrap="none" rtlCol="0">
              <a:spAutoFit/>
            </a:bodyPr>
            <a:lstStyle/>
            <a:p>
              <a:r>
                <a:rPr lang="fr-FR" sz="1400" b="1" dirty="0">
                  <a:latin typeface="Calibri" panose="020F0502020204030204" pitchFamily="34" charset="0"/>
                </a:rPr>
                <a:t>62</a:t>
              </a:r>
            </a:p>
          </p:txBody>
        </p:sp>
        <p:sp>
          <p:nvSpPr>
            <p:cNvPr id="14" name="ZoneTexte 13"/>
            <p:cNvSpPr txBox="1"/>
            <p:nvPr/>
          </p:nvSpPr>
          <p:spPr>
            <a:xfrm>
              <a:off x="5621116" y="1823431"/>
              <a:ext cx="458780" cy="307777"/>
            </a:xfrm>
            <a:prstGeom prst="rect">
              <a:avLst/>
            </a:prstGeom>
            <a:noFill/>
          </p:spPr>
          <p:txBody>
            <a:bodyPr wrap="none" rtlCol="0">
              <a:spAutoFit/>
            </a:bodyPr>
            <a:lstStyle/>
            <a:p>
              <a:r>
                <a:rPr lang="fr-FR" sz="1400" b="1" dirty="0">
                  <a:latin typeface="Calibri" panose="020F0502020204030204" pitchFamily="34" charset="0"/>
                </a:rPr>
                <a:t>100</a:t>
              </a:r>
            </a:p>
          </p:txBody>
        </p:sp>
        <p:sp>
          <p:nvSpPr>
            <p:cNvPr id="15" name="ZoneTexte 14"/>
            <p:cNvSpPr txBox="1"/>
            <p:nvPr/>
          </p:nvSpPr>
          <p:spPr>
            <a:xfrm>
              <a:off x="5539206" y="2834470"/>
              <a:ext cx="367408" cy="307777"/>
            </a:xfrm>
            <a:prstGeom prst="rect">
              <a:avLst/>
            </a:prstGeom>
            <a:noFill/>
          </p:spPr>
          <p:txBody>
            <a:bodyPr wrap="none" rtlCol="0">
              <a:spAutoFit/>
            </a:bodyPr>
            <a:lstStyle/>
            <a:p>
              <a:r>
                <a:rPr lang="fr-FR" sz="1400" b="1" dirty="0">
                  <a:latin typeface="Calibri" panose="020F0502020204030204" pitchFamily="34" charset="0"/>
                </a:rPr>
                <a:t>53</a:t>
              </a:r>
            </a:p>
          </p:txBody>
        </p:sp>
        <p:sp>
          <p:nvSpPr>
            <p:cNvPr id="3" name="Forme libre : forme 2">
              <a:extLst>
                <a:ext uri="{FF2B5EF4-FFF2-40B4-BE49-F238E27FC236}">
                  <a16:creationId xmlns:a16="http://schemas.microsoft.com/office/drawing/2014/main" id="{27403780-2BE9-40FA-80E0-AE728411D9C5}"/>
                </a:ext>
              </a:extLst>
            </p:cNvPr>
            <p:cNvSpPr/>
            <p:nvPr/>
          </p:nvSpPr>
          <p:spPr bwMode="auto">
            <a:xfrm>
              <a:off x="2198745" y="2064113"/>
              <a:ext cx="3414579" cy="2017840"/>
            </a:xfrm>
            <a:custGeom>
              <a:avLst/>
              <a:gdLst>
                <a:gd name="connsiteX0" fmla="*/ 0 w 2918460"/>
                <a:gd name="connsiteY0" fmla="*/ 0 h 1724660"/>
                <a:gd name="connsiteX1" fmla="*/ 0 w 2918460"/>
                <a:gd name="connsiteY1" fmla="*/ 1724660 h 1724660"/>
                <a:gd name="connsiteX2" fmla="*/ 2918460 w 2918460"/>
                <a:gd name="connsiteY2" fmla="*/ 1724660 h 1724660"/>
              </a:gdLst>
              <a:ahLst/>
              <a:cxnLst>
                <a:cxn ang="0">
                  <a:pos x="connsiteX0" y="connsiteY0"/>
                </a:cxn>
                <a:cxn ang="0">
                  <a:pos x="connsiteX1" y="connsiteY1"/>
                </a:cxn>
                <a:cxn ang="0">
                  <a:pos x="connsiteX2" y="connsiteY2"/>
                </a:cxn>
              </a:cxnLst>
              <a:rect l="l" t="t" r="r" b="b"/>
              <a:pathLst>
                <a:path w="2918460" h="1724660">
                  <a:moveTo>
                    <a:pt x="0" y="0"/>
                  </a:moveTo>
                  <a:lnTo>
                    <a:pt x="0" y="1724660"/>
                  </a:lnTo>
                  <a:lnTo>
                    <a:pt x="2918460" y="1724660"/>
                  </a:lnTo>
                </a:path>
              </a:pathLst>
            </a:custGeom>
            <a:no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fr-FR" sz="2000">
                <a:solidFill>
                  <a:srgbClr val="2D2D8A"/>
                </a:solidFill>
              </a:endParaRPr>
            </a:p>
          </p:txBody>
        </p:sp>
        <p:sp>
          <p:nvSpPr>
            <p:cNvPr id="8" name="ZoneTexte 7">
              <a:extLst>
                <a:ext uri="{FF2B5EF4-FFF2-40B4-BE49-F238E27FC236}">
                  <a16:creationId xmlns:a16="http://schemas.microsoft.com/office/drawing/2014/main" id="{6AA2178B-2CE3-4827-8317-31FF83C2C203}"/>
                </a:ext>
              </a:extLst>
            </p:cNvPr>
            <p:cNvSpPr txBox="1"/>
            <p:nvPr/>
          </p:nvSpPr>
          <p:spPr>
            <a:xfrm>
              <a:off x="1698941" y="1910501"/>
              <a:ext cx="598241" cy="307777"/>
            </a:xfrm>
            <a:prstGeom prst="rect">
              <a:avLst/>
            </a:prstGeom>
            <a:noFill/>
          </p:spPr>
          <p:txBody>
            <a:bodyPr wrap="none" rtlCol="0">
              <a:spAutoFit/>
            </a:bodyPr>
            <a:lstStyle/>
            <a:p>
              <a:pPr algn="r"/>
              <a:r>
                <a:rPr lang="fr-FR" sz="1400" dirty="0">
                  <a:solidFill>
                    <a:srgbClr val="2D2D8A"/>
                  </a:solidFill>
                  <a:latin typeface="Calibri" panose="020F0502020204030204" pitchFamily="34" charset="0"/>
                </a:rPr>
                <a:t>1,00 -</a:t>
              </a:r>
            </a:p>
          </p:txBody>
        </p:sp>
        <p:sp>
          <p:nvSpPr>
            <p:cNvPr id="18" name="ZoneTexte 17">
              <a:extLst>
                <a:ext uri="{FF2B5EF4-FFF2-40B4-BE49-F238E27FC236}">
                  <a16:creationId xmlns:a16="http://schemas.microsoft.com/office/drawing/2014/main" id="{A24F99E1-75A0-45A8-B8B2-020C90ECABA6}"/>
                </a:ext>
              </a:extLst>
            </p:cNvPr>
            <p:cNvSpPr txBox="1"/>
            <p:nvPr/>
          </p:nvSpPr>
          <p:spPr>
            <a:xfrm>
              <a:off x="1698941" y="2406718"/>
              <a:ext cx="598241" cy="307777"/>
            </a:xfrm>
            <a:prstGeom prst="rect">
              <a:avLst/>
            </a:prstGeom>
            <a:noFill/>
          </p:spPr>
          <p:txBody>
            <a:bodyPr wrap="none" rtlCol="0">
              <a:spAutoFit/>
            </a:bodyPr>
            <a:lstStyle/>
            <a:p>
              <a:pPr algn="r"/>
              <a:r>
                <a:rPr lang="fr-FR" sz="1400" dirty="0">
                  <a:solidFill>
                    <a:srgbClr val="2D2D8A"/>
                  </a:solidFill>
                  <a:latin typeface="Calibri" panose="020F0502020204030204" pitchFamily="34" charset="0"/>
                </a:rPr>
                <a:t>0,75 -</a:t>
              </a:r>
            </a:p>
          </p:txBody>
        </p:sp>
        <p:sp>
          <p:nvSpPr>
            <p:cNvPr id="21" name="ZoneTexte 20">
              <a:extLst>
                <a:ext uri="{FF2B5EF4-FFF2-40B4-BE49-F238E27FC236}">
                  <a16:creationId xmlns:a16="http://schemas.microsoft.com/office/drawing/2014/main" id="{1E56C151-71FE-4A74-9544-7F9DA88D0C4A}"/>
                </a:ext>
              </a:extLst>
            </p:cNvPr>
            <p:cNvSpPr txBox="1"/>
            <p:nvPr/>
          </p:nvSpPr>
          <p:spPr>
            <a:xfrm>
              <a:off x="1698941" y="2899569"/>
              <a:ext cx="598241" cy="307777"/>
            </a:xfrm>
            <a:prstGeom prst="rect">
              <a:avLst/>
            </a:prstGeom>
            <a:noFill/>
          </p:spPr>
          <p:txBody>
            <a:bodyPr wrap="none" rtlCol="0">
              <a:spAutoFit/>
            </a:bodyPr>
            <a:lstStyle/>
            <a:p>
              <a:pPr algn="r"/>
              <a:r>
                <a:rPr lang="fr-FR" sz="1400" dirty="0">
                  <a:solidFill>
                    <a:srgbClr val="2D2D8A"/>
                  </a:solidFill>
                  <a:latin typeface="Calibri" panose="020F0502020204030204" pitchFamily="34" charset="0"/>
                </a:rPr>
                <a:t>0,50 -</a:t>
              </a:r>
            </a:p>
          </p:txBody>
        </p:sp>
        <p:sp>
          <p:nvSpPr>
            <p:cNvPr id="22" name="ZoneTexte 21">
              <a:extLst>
                <a:ext uri="{FF2B5EF4-FFF2-40B4-BE49-F238E27FC236}">
                  <a16:creationId xmlns:a16="http://schemas.microsoft.com/office/drawing/2014/main" id="{F789930C-A917-4F6A-A050-80F58C45F56F}"/>
                </a:ext>
              </a:extLst>
            </p:cNvPr>
            <p:cNvSpPr txBox="1"/>
            <p:nvPr/>
          </p:nvSpPr>
          <p:spPr>
            <a:xfrm>
              <a:off x="1698941" y="3421904"/>
              <a:ext cx="598241" cy="307777"/>
            </a:xfrm>
            <a:prstGeom prst="rect">
              <a:avLst/>
            </a:prstGeom>
            <a:noFill/>
          </p:spPr>
          <p:txBody>
            <a:bodyPr wrap="none" rtlCol="0">
              <a:spAutoFit/>
            </a:bodyPr>
            <a:lstStyle/>
            <a:p>
              <a:pPr algn="r"/>
              <a:r>
                <a:rPr lang="fr-FR" sz="1400" dirty="0">
                  <a:solidFill>
                    <a:srgbClr val="2D2D8A"/>
                  </a:solidFill>
                  <a:latin typeface="Calibri" panose="020F0502020204030204" pitchFamily="34" charset="0"/>
                </a:rPr>
                <a:t>0,25 -</a:t>
              </a:r>
            </a:p>
          </p:txBody>
        </p:sp>
        <p:sp>
          <p:nvSpPr>
            <p:cNvPr id="23" name="ZoneTexte 22">
              <a:extLst>
                <a:ext uri="{FF2B5EF4-FFF2-40B4-BE49-F238E27FC236}">
                  <a16:creationId xmlns:a16="http://schemas.microsoft.com/office/drawing/2014/main" id="{A63F0A32-418C-400B-A0F5-8A3F2E51A4DF}"/>
                </a:ext>
              </a:extLst>
            </p:cNvPr>
            <p:cNvSpPr txBox="1"/>
            <p:nvPr/>
          </p:nvSpPr>
          <p:spPr>
            <a:xfrm>
              <a:off x="1698941" y="3915570"/>
              <a:ext cx="598241" cy="307777"/>
            </a:xfrm>
            <a:prstGeom prst="rect">
              <a:avLst/>
            </a:prstGeom>
            <a:noFill/>
          </p:spPr>
          <p:txBody>
            <a:bodyPr wrap="none" rtlCol="0">
              <a:spAutoFit/>
            </a:bodyPr>
            <a:lstStyle/>
            <a:p>
              <a:pPr algn="r"/>
              <a:r>
                <a:rPr lang="fr-FR" sz="1400" dirty="0">
                  <a:solidFill>
                    <a:srgbClr val="2D2D8A"/>
                  </a:solidFill>
                  <a:latin typeface="Calibri" panose="020F0502020204030204" pitchFamily="34" charset="0"/>
                </a:rPr>
                <a:t>0,00 -</a:t>
              </a:r>
            </a:p>
          </p:txBody>
        </p:sp>
        <p:sp>
          <p:nvSpPr>
            <p:cNvPr id="24" name="ZoneTexte 23">
              <a:extLst>
                <a:ext uri="{FF2B5EF4-FFF2-40B4-BE49-F238E27FC236}">
                  <a16:creationId xmlns:a16="http://schemas.microsoft.com/office/drawing/2014/main" id="{05EAEE29-1F9D-4692-8620-1E2687F69CA5}"/>
                </a:ext>
              </a:extLst>
            </p:cNvPr>
            <p:cNvSpPr txBox="1"/>
            <p:nvPr/>
          </p:nvSpPr>
          <p:spPr>
            <a:xfrm>
              <a:off x="2063446"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0</a:t>
              </a:r>
            </a:p>
          </p:txBody>
        </p:sp>
        <p:sp>
          <p:nvSpPr>
            <p:cNvPr id="25" name="ZoneTexte 24">
              <a:extLst>
                <a:ext uri="{FF2B5EF4-FFF2-40B4-BE49-F238E27FC236}">
                  <a16:creationId xmlns:a16="http://schemas.microsoft.com/office/drawing/2014/main" id="{7CA67A3C-8171-4F9D-8D39-450184E7ADDF}"/>
                </a:ext>
              </a:extLst>
            </p:cNvPr>
            <p:cNvSpPr txBox="1"/>
            <p:nvPr/>
          </p:nvSpPr>
          <p:spPr>
            <a:xfrm>
              <a:off x="2724376"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1</a:t>
              </a:r>
            </a:p>
          </p:txBody>
        </p:sp>
        <p:sp>
          <p:nvSpPr>
            <p:cNvPr id="26" name="ZoneTexte 25">
              <a:extLst>
                <a:ext uri="{FF2B5EF4-FFF2-40B4-BE49-F238E27FC236}">
                  <a16:creationId xmlns:a16="http://schemas.microsoft.com/office/drawing/2014/main" id="{556BEAE1-1E76-4252-9D17-C35D941A385D}"/>
                </a:ext>
              </a:extLst>
            </p:cNvPr>
            <p:cNvSpPr txBox="1"/>
            <p:nvPr/>
          </p:nvSpPr>
          <p:spPr>
            <a:xfrm>
              <a:off x="3414266"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2</a:t>
              </a:r>
            </a:p>
          </p:txBody>
        </p:sp>
        <p:sp>
          <p:nvSpPr>
            <p:cNvPr id="27" name="ZoneTexte 26">
              <a:extLst>
                <a:ext uri="{FF2B5EF4-FFF2-40B4-BE49-F238E27FC236}">
                  <a16:creationId xmlns:a16="http://schemas.microsoft.com/office/drawing/2014/main" id="{FB51CBDA-9E49-436B-9690-44C7273248D7}"/>
                </a:ext>
              </a:extLst>
            </p:cNvPr>
            <p:cNvSpPr txBox="1"/>
            <p:nvPr/>
          </p:nvSpPr>
          <p:spPr>
            <a:xfrm>
              <a:off x="4104155"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3</a:t>
              </a:r>
            </a:p>
          </p:txBody>
        </p:sp>
        <p:sp>
          <p:nvSpPr>
            <p:cNvPr id="28" name="ZoneTexte 27">
              <a:extLst>
                <a:ext uri="{FF2B5EF4-FFF2-40B4-BE49-F238E27FC236}">
                  <a16:creationId xmlns:a16="http://schemas.microsoft.com/office/drawing/2014/main" id="{E52F0375-156C-41E8-B4CF-EFF775BD68E6}"/>
                </a:ext>
              </a:extLst>
            </p:cNvPr>
            <p:cNvSpPr txBox="1"/>
            <p:nvPr/>
          </p:nvSpPr>
          <p:spPr>
            <a:xfrm>
              <a:off x="4780684"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4</a:t>
              </a:r>
            </a:p>
          </p:txBody>
        </p:sp>
        <p:sp>
          <p:nvSpPr>
            <p:cNvPr id="29" name="ZoneTexte 28">
              <a:extLst>
                <a:ext uri="{FF2B5EF4-FFF2-40B4-BE49-F238E27FC236}">
                  <a16:creationId xmlns:a16="http://schemas.microsoft.com/office/drawing/2014/main" id="{3F002FB1-FFC2-4276-A8BB-8362ED5C32C3}"/>
                </a:ext>
              </a:extLst>
            </p:cNvPr>
            <p:cNvSpPr txBox="1"/>
            <p:nvPr/>
          </p:nvSpPr>
          <p:spPr>
            <a:xfrm>
              <a:off x="5475304" y="4052353"/>
              <a:ext cx="276038" cy="30777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5</a:t>
              </a:r>
            </a:p>
          </p:txBody>
        </p:sp>
        <p:sp>
          <p:nvSpPr>
            <p:cNvPr id="9" name="Forme libre : forme 8">
              <a:extLst>
                <a:ext uri="{FF2B5EF4-FFF2-40B4-BE49-F238E27FC236}">
                  <a16:creationId xmlns:a16="http://schemas.microsoft.com/office/drawing/2014/main" id="{9E7F6059-F424-4D4B-B5B3-2F429C7580C6}"/>
                </a:ext>
              </a:extLst>
            </p:cNvPr>
            <p:cNvSpPr/>
            <p:nvPr/>
          </p:nvSpPr>
          <p:spPr bwMode="auto">
            <a:xfrm>
              <a:off x="2199889" y="2063640"/>
              <a:ext cx="3421227" cy="120971"/>
            </a:xfrm>
            <a:custGeom>
              <a:avLst/>
              <a:gdLst>
                <a:gd name="connsiteX0" fmla="*/ 2924142 w 2924142"/>
                <a:gd name="connsiteY0" fmla="*/ 103395 h 103395"/>
                <a:gd name="connsiteX1" fmla="*/ 2676424 w 2924142"/>
                <a:gd name="connsiteY1" fmla="*/ 103395 h 103395"/>
                <a:gd name="connsiteX2" fmla="*/ 2676424 w 2924142"/>
                <a:gd name="connsiteY2" fmla="*/ 28003 h 103395"/>
                <a:gd name="connsiteX3" fmla="*/ 1177196 w 2924142"/>
                <a:gd name="connsiteY3" fmla="*/ 28003 h 103395"/>
                <a:gd name="connsiteX4" fmla="*/ 1177196 w 2924142"/>
                <a:gd name="connsiteY4" fmla="*/ 0 h 103395"/>
                <a:gd name="connsiteX5" fmla="*/ 0 w 2924142"/>
                <a:gd name="connsiteY5" fmla="*/ 0 h 10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4142" h="103395">
                  <a:moveTo>
                    <a:pt x="2924142" y="103395"/>
                  </a:moveTo>
                  <a:lnTo>
                    <a:pt x="2676424" y="103395"/>
                  </a:lnTo>
                  <a:lnTo>
                    <a:pt x="2676424" y="28003"/>
                  </a:lnTo>
                  <a:lnTo>
                    <a:pt x="1177196" y="28003"/>
                  </a:lnTo>
                  <a:lnTo>
                    <a:pt x="1177196" y="0"/>
                  </a:lnTo>
                  <a:lnTo>
                    <a:pt x="0" y="0"/>
                  </a:lnTo>
                </a:path>
              </a:pathLst>
            </a:custGeom>
            <a:noFill/>
            <a:ln w="19050"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fr-FR" sz="2000">
                <a:solidFill>
                  <a:srgbClr val="2D2D8A"/>
                </a:solidFill>
              </a:endParaRPr>
            </a:p>
          </p:txBody>
        </p:sp>
        <p:sp>
          <p:nvSpPr>
            <p:cNvPr id="30" name="Forme libre : forme 29">
              <a:extLst>
                <a:ext uri="{FF2B5EF4-FFF2-40B4-BE49-F238E27FC236}">
                  <a16:creationId xmlns:a16="http://schemas.microsoft.com/office/drawing/2014/main" id="{69D05D7B-F10D-4DFC-93F7-A4676FEDBC7B}"/>
                </a:ext>
              </a:extLst>
            </p:cNvPr>
            <p:cNvSpPr/>
            <p:nvPr/>
          </p:nvSpPr>
          <p:spPr bwMode="auto">
            <a:xfrm>
              <a:off x="2201149" y="2064900"/>
              <a:ext cx="3398544" cy="768674"/>
            </a:xfrm>
            <a:custGeom>
              <a:avLst/>
              <a:gdLst>
                <a:gd name="connsiteX0" fmla="*/ 2904755 w 2904755"/>
                <a:gd name="connsiteY0" fmla="*/ 656990 h 656990"/>
                <a:gd name="connsiteX1" fmla="*/ 2526717 w 2904755"/>
                <a:gd name="connsiteY1" fmla="*/ 656990 h 656990"/>
                <a:gd name="connsiteX2" fmla="*/ 2526717 w 2904755"/>
                <a:gd name="connsiteY2" fmla="*/ 439429 h 656990"/>
                <a:gd name="connsiteX3" fmla="*/ 1872959 w 2904755"/>
                <a:gd name="connsiteY3" fmla="*/ 439429 h 656990"/>
                <a:gd name="connsiteX4" fmla="*/ 1872959 w 2904755"/>
                <a:gd name="connsiteY4" fmla="*/ 322033 h 656990"/>
                <a:gd name="connsiteX5" fmla="*/ 889629 w 2904755"/>
                <a:gd name="connsiteY5" fmla="*/ 322033 h 656990"/>
                <a:gd name="connsiteX6" fmla="*/ 889629 w 2904755"/>
                <a:gd name="connsiteY6" fmla="*/ 150785 h 656990"/>
                <a:gd name="connsiteX7" fmla="*/ 846547 w 2904755"/>
                <a:gd name="connsiteY7" fmla="*/ 150785 h 656990"/>
                <a:gd name="connsiteX8" fmla="*/ 846547 w 2904755"/>
                <a:gd name="connsiteY8" fmla="*/ 76469 h 656990"/>
                <a:gd name="connsiteX9" fmla="*/ 636526 w 2904755"/>
                <a:gd name="connsiteY9" fmla="*/ 76469 h 656990"/>
                <a:gd name="connsiteX10" fmla="*/ 636526 w 2904755"/>
                <a:gd name="connsiteY10" fmla="*/ 0 h 656990"/>
                <a:gd name="connsiteX11" fmla="*/ 0 w 2904755"/>
                <a:gd name="connsiteY11" fmla="*/ 0 h 65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4755" h="656990">
                  <a:moveTo>
                    <a:pt x="2904755" y="656990"/>
                  </a:moveTo>
                  <a:lnTo>
                    <a:pt x="2526717" y="656990"/>
                  </a:lnTo>
                  <a:lnTo>
                    <a:pt x="2526717" y="439429"/>
                  </a:lnTo>
                  <a:lnTo>
                    <a:pt x="1872959" y="439429"/>
                  </a:lnTo>
                  <a:lnTo>
                    <a:pt x="1872959" y="322033"/>
                  </a:lnTo>
                  <a:lnTo>
                    <a:pt x="889629" y="322033"/>
                  </a:lnTo>
                  <a:lnTo>
                    <a:pt x="889629" y="150785"/>
                  </a:lnTo>
                  <a:lnTo>
                    <a:pt x="846547" y="150785"/>
                  </a:lnTo>
                  <a:lnTo>
                    <a:pt x="846547" y="76469"/>
                  </a:lnTo>
                  <a:lnTo>
                    <a:pt x="636526" y="76469"/>
                  </a:lnTo>
                  <a:lnTo>
                    <a:pt x="636526" y="0"/>
                  </a:lnTo>
                  <a:lnTo>
                    <a:pt x="0" y="0"/>
                  </a:lnTo>
                </a:path>
              </a:pathLst>
            </a:custGeom>
            <a:noFill/>
            <a:ln w="19050" cap="flat" cmpd="sng" algn="ctr">
              <a:solidFill>
                <a:srgbClr val="0066FF"/>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fr-FR" sz="2000">
                <a:solidFill>
                  <a:srgbClr val="2D2D8A"/>
                </a:solidFill>
              </a:endParaRPr>
            </a:p>
          </p:txBody>
        </p:sp>
        <p:sp>
          <p:nvSpPr>
            <p:cNvPr id="31" name="Forme libre : forme 30">
              <a:extLst>
                <a:ext uri="{FF2B5EF4-FFF2-40B4-BE49-F238E27FC236}">
                  <a16:creationId xmlns:a16="http://schemas.microsoft.com/office/drawing/2014/main" id="{AFD7C8F3-A52A-4B4D-A7B2-1766804D5F20}"/>
                </a:ext>
              </a:extLst>
            </p:cNvPr>
            <p:cNvSpPr/>
            <p:nvPr/>
          </p:nvSpPr>
          <p:spPr bwMode="auto">
            <a:xfrm>
              <a:off x="2199889" y="2064900"/>
              <a:ext cx="3431307" cy="0"/>
            </a:xfrm>
            <a:custGeom>
              <a:avLst/>
              <a:gdLst>
                <a:gd name="connsiteX0" fmla="*/ 2932758 w 2932758"/>
                <a:gd name="connsiteY0" fmla="*/ 0 h 0"/>
                <a:gd name="connsiteX1" fmla="*/ 0 w 2932758"/>
                <a:gd name="connsiteY1" fmla="*/ 0 h 0"/>
              </a:gdLst>
              <a:ahLst/>
              <a:cxnLst>
                <a:cxn ang="0">
                  <a:pos x="connsiteX0" y="connsiteY0"/>
                </a:cxn>
                <a:cxn ang="0">
                  <a:pos x="connsiteX1" y="connsiteY1"/>
                </a:cxn>
              </a:cxnLst>
              <a:rect l="l" t="t" r="r" b="b"/>
              <a:pathLst>
                <a:path w="2932758">
                  <a:moveTo>
                    <a:pt x="2932758" y="0"/>
                  </a:moveTo>
                  <a:lnTo>
                    <a:pt x="0" y="0"/>
                  </a:lnTo>
                </a:path>
              </a:pathLst>
            </a:custGeom>
            <a:noFill/>
            <a:ln w="1905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fr-FR" sz="2000">
                <a:solidFill>
                  <a:srgbClr val="2D2D8A"/>
                </a:solidFill>
              </a:endParaRPr>
            </a:p>
          </p:txBody>
        </p:sp>
        <p:sp>
          <p:nvSpPr>
            <p:cNvPr id="32" name="ZoneTexte 31">
              <a:extLst>
                <a:ext uri="{FF2B5EF4-FFF2-40B4-BE49-F238E27FC236}">
                  <a16:creationId xmlns:a16="http://schemas.microsoft.com/office/drawing/2014/main" id="{C1B603E1-9C7A-44FF-BCE6-748E4B9EA9FA}"/>
                </a:ext>
              </a:extLst>
            </p:cNvPr>
            <p:cNvSpPr txBox="1"/>
            <p:nvPr/>
          </p:nvSpPr>
          <p:spPr>
            <a:xfrm>
              <a:off x="2491190" y="3346389"/>
              <a:ext cx="610607" cy="460198"/>
            </a:xfrm>
            <a:prstGeom prst="rect">
              <a:avLst/>
            </a:prstGeom>
            <a:noFill/>
          </p:spPr>
          <p:txBody>
            <a:bodyPr wrap="none" rtlCol="0">
              <a:spAutoFit/>
            </a:bodyPr>
            <a:lstStyle/>
            <a:p>
              <a:r>
                <a:rPr lang="fr-FR" sz="1400" b="1" dirty="0">
                  <a:solidFill>
                    <a:srgbClr val="2D2D8A"/>
                  </a:solidFill>
                  <a:latin typeface="Calibri" panose="020F0502020204030204" pitchFamily="34" charset="0"/>
                </a:rPr>
                <a:t>Profile 1</a:t>
              </a:r>
            </a:p>
            <a:p>
              <a:r>
                <a:rPr lang="fr-FR" sz="1400" b="1" dirty="0">
                  <a:solidFill>
                    <a:srgbClr val="2D2D8A"/>
                  </a:solidFill>
                  <a:latin typeface="Calibri" panose="020F0502020204030204" pitchFamily="34" charset="0"/>
                </a:rPr>
                <a:t>Profile 2</a:t>
              </a:r>
            </a:p>
          </p:txBody>
        </p:sp>
        <p:sp>
          <p:nvSpPr>
            <p:cNvPr id="33" name="ZoneTexte 32">
              <a:extLst>
                <a:ext uri="{FF2B5EF4-FFF2-40B4-BE49-F238E27FC236}">
                  <a16:creationId xmlns:a16="http://schemas.microsoft.com/office/drawing/2014/main" id="{735F7A27-953A-4536-8C56-0ACBB6361A66}"/>
                </a:ext>
              </a:extLst>
            </p:cNvPr>
            <p:cNvSpPr txBox="1"/>
            <p:nvPr/>
          </p:nvSpPr>
          <p:spPr>
            <a:xfrm>
              <a:off x="4362907" y="3346389"/>
              <a:ext cx="610607" cy="460198"/>
            </a:xfrm>
            <a:prstGeom prst="rect">
              <a:avLst/>
            </a:prstGeom>
            <a:noFill/>
          </p:spPr>
          <p:txBody>
            <a:bodyPr wrap="none" rtlCol="0">
              <a:spAutoFit/>
            </a:bodyPr>
            <a:lstStyle/>
            <a:p>
              <a:r>
                <a:rPr lang="fr-FR" sz="1400" b="1" dirty="0">
                  <a:solidFill>
                    <a:srgbClr val="2D2D8A"/>
                  </a:solidFill>
                  <a:latin typeface="Calibri" panose="020F0502020204030204" pitchFamily="34" charset="0"/>
                </a:rPr>
                <a:t>Profile 3</a:t>
              </a:r>
            </a:p>
            <a:p>
              <a:r>
                <a:rPr lang="fr-FR" sz="1400" b="1" dirty="0">
                  <a:solidFill>
                    <a:srgbClr val="2D2D8A"/>
                  </a:solidFill>
                  <a:latin typeface="Calibri" panose="020F0502020204030204" pitchFamily="34" charset="0"/>
                </a:rPr>
                <a:t>Profile 4</a:t>
              </a:r>
            </a:p>
          </p:txBody>
        </p:sp>
        <p:sp>
          <p:nvSpPr>
            <p:cNvPr id="35" name="ZoneTexte 34">
              <a:extLst>
                <a:ext uri="{FF2B5EF4-FFF2-40B4-BE49-F238E27FC236}">
                  <a16:creationId xmlns:a16="http://schemas.microsoft.com/office/drawing/2014/main" id="{9331FF8F-E908-48B6-9C2E-0AA1A95182F4}"/>
                </a:ext>
              </a:extLst>
            </p:cNvPr>
            <p:cNvSpPr txBox="1"/>
            <p:nvPr/>
          </p:nvSpPr>
          <p:spPr>
            <a:xfrm>
              <a:off x="1916360" y="4318833"/>
              <a:ext cx="458780"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103</a:t>
              </a:r>
            </a:p>
            <a:p>
              <a:pPr algn="ctr"/>
              <a:r>
                <a:rPr lang="fr-FR" sz="1400" dirty="0">
                  <a:solidFill>
                    <a:srgbClr val="2D2D8A"/>
                  </a:solidFill>
                  <a:latin typeface="Calibri" panose="020F0502020204030204" pitchFamily="34" charset="0"/>
                </a:rPr>
                <a:t>9</a:t>
              </a:r>
            </a:p>
            <a:p>
              <a:pPr algn="ctr"/>
              <a:r>
                <a:rPr lang="fr-FR" sz="1400" dirty="0">
                  <a:solidFill>
                    <a:srgbClr val="2D2D8A"/>
                  </a:solidFill>
                  <a:latin typeface="Calibri" panose="020F0502020204030204" pitchFamily="34" charset="0"/>
                </a:rPr>
                <a:t>22</a:t>
              </a:r>
            </a:p>
            <a:p>
              <a:pPr algn="ctr"/>
              <a:r>
                <a:rPr lang="fr-FR" sz="1400" dirty="0">
                  <a:solidFill>
                    <a:srgbClr val="2D2D8A"/>
                  </a:solidFill>
                  <a:latin typeface="Calibri" panose="020F0502020204030204" pitchFamily="34" charset="0"/>
                </a:rPr>
                <a:t>12</a:t>
              </a:r>
            </a:p>
          </p:txBody>
        </p:sp>
        <p:sp>
          <p:nvSpPr>
            <p:cNvPr id="36" name="ZoneTexte 35">
              <a:extLst>
                <a:ext uri="{FF2B5EF4-FFF2-40B4-BE49-F238E27FC236}">
                  <a16:creationId xmlns:a16="http://schemas.microsoft.com/office/drawing/2014/main" id="{56662FBB-360F-4306-920E-30ABDA269147}"/>
                </a:ext>
              </a:extLst>
            </p:cNvPr>
            <p:cNvSpPr txBox="1"/>
            <p:nvPr/>
          </p:nvSpPr>
          <p:spPr>
            <a:xfrm>
              <a:off x="539553" y="4128762"/>
              <a:ext cx="715428" cy="1028679"/>
            </a:xfrm>
            <a:prstGeom prst="rect">
              <a:avLst/>
            </a:prstGeom>
            <a:noFill/>
          </p:spPr>
          <p:txBody>
            <a:bodyPr wrap="none" rtlCol="0">
              <a:spAutoFit/>
            </a:bodyPr>
            <a:lstStyle/>
            <a:p>
              <a:r>
                <a:rPr lang="fr-FR" sz="1400" b="1" dirty="0">
                  <a:solidFill>
                    <a:srgbClr val="2D2D8A"/>
                  </a:solidFill>
                  <a:latin typeface="Calibri" panose="020F0502020204030204" pitchFamily="34" charset="0"/>
                </a:rPr>
                <a:t>No. at </a:t>
              </a:r>
              <a:r>
                <a:rPr lang="fr-FR" sz="1400" b="1" dirty="0" err="1">
                  <a:solidFill>
                    <a:srgbClr val="2D2D8A"/>
                  </a:solidFill>
                  <a:latin typeface="Calibri" panose="020F0502020204030204" pitchFamily="34" charset="0"/>
                </a:rPr>
                <a:t>risk</a:t>
              </a:r>
              <a:endParaRPr lang="fr-FR" sz="1400" b="1" dirty="0">
                <a:solidFill>
                  <a:srgbClr val="2D2D8A"/>
                </a:solidFill>
                <a:latin typeface="Calibri" panose="020F0502020204030204" pitchFamily="34" charset="0"/>
              </a:endParaRPr>
            </a:p>
            <a:p>
              <a:r>
                <a:rPr lang="fr-FR" sz="1400" dirty="0">
                  <a:solidFill>
                    <a:srgbClr val="2D2D8A"/>
                  </a:solidFill>
                  <a:latin typeface="Calibri" panose="020F0502020204030204" pitchFamily="34" charset="0"/>
                </a:rPr>
                <a:t>   Profile 1</a:t>
              </a:r>
            </a:p>
            <a:p>
              <a:r>
                <a:rPr lang="fr-FR" sz="1400" dirty="0">
                  <a:solidFill>
                    <a:srgbClr val="2D2D8A"/>
                  </a:solidFill>
                  <a:latin typeface="Calibri" panose="020F0502020204030204" pitchFamily="34" charset="0"/>
                </a:rPr>
                <a:t>   Profile 2</a:t>
              </a:r>
            </a:p>
            <a:p>
              <a:r>
                <a:rPr lang="fr-FR" sz="1400" dirty="0">
                  <a:solidFill>
                    <a:srgbClr val="2D2D8A"/>
                  </a:solidFill>
                  <a:latin typeface="Calibri" panose="020F0502020204030204" pitchFamily="34" charset="0"/>
                </a:rPr>
                <a:t>   Profile 3</a:t>
              </a:r>
            </a:p>
            <a:p>
              <a:r>
                <a:rPr lang="fr-FR" sz="1400" dirty="0">
                  <a:solidFill>
                    <a:srgbClr val="2D2D8A"/>
                  </a:solidFill>
                  <a:latin typeface="Calibri" panose="020F0502020204030204" pitchFamily="34" charset="0"/>
                </a:rPr>
                <a:t>   Profile 4 </a:t>
              </a:r>
            </a:p>
          </p:txBody>
        </p:sp>
        <p:sp>
          <p:nvSpPr>
            <p:cNvPr id="37" name="ZoneTexte 36">
              <a:extLst>
                <a:ext uri="{FF2B5EF4-FFF2-40B4-BE49-F238E27FC236}">
                  <a16:creationId xmlns:a16="http://schemas.microsoft.com/office/drawing/2014/main" id="{5951A00C-2499-4167-8F2E-FE443DA8EFE7}"/>
                </a:ext>
              </a:extLst>
            </p:cNvPr>
            <p:cNvSpPr txBox="1"/>
            <p:nvPr/>
          </p:nvSpPr>
          <p:spPr>
            <a:xfrm>
              <a:off x="2674748" y="4328959"/>
              <a:ext cx="367409"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98</a:t>
              </a:r>
            </a:p>
            <a:p>
              <a:pPr algn="ctr"/>
              <a:r>
                <a:rPr lang="fr-FR" sz="1400" dirty="0">
                  <a:solidFill>
                    <a:srgbClr val="2D2D8A"/>
                  </a:solidFill>
                  <a:latin typeface="Calibri" panose="020F0502020204030204" pitchFamily="34" charset="0"/>
                </a:rPr>
                <a:t>9</a:t>
              </a:r>
            </a:p>
            <a:p>
              <a:pPr algn="ctr"/>
              <a:r>
                <a:rPr lang="fr-FR" sz="1400" dirty="0">
                  <a:solidFill>
                    <a:srgbClr val="2D2D8A"/>
                  </a:solidFill>
                  <a:latin typeface="Calibri" panose="020F0502020204030204" pitchFamily="34" charset="0"/>
                </a:rPr>
                <a:t>22</a:t>
              </a:r>
            </a:p>
            <a:p>
              <a:pPr algn="ctr"/>
              <a:r>
                <a:rPr lang="fr-FR" sz="1400" dirty="0">
                  <a:solidFill>
                    <a:srgbClr val="2D2D8A"/>
                  </a:solidFill>
                  <a:latin typeface="Calibri" panose="020F0502020204030204" pitchFamily="34" charset="0"/>
                </a:rPr>
                <a:t>12</a:t>
              </a:r>
            </a:p>
          </p:txBody>
        </p:sp>
        <p:sp>
          <p:nvSpPr>
            <p:cNvPr id="38" name="ZoneTexte 37">
              <a:extLst>
                <a:ext uri="{FF2B5EF4-FFF2-40B4-BE49-F238E27FC236}">
                  <a16:creationId xmlns:a16="http://schemas.microsoft.com/office/drawing/2014/main" id="{B49356E9-2A71-4A9B-9D82-3970294C399E}"/>
                </a:ext>
              </a:extLst>
            </p:cNvPr>
            <p:cNvSpPr txBox="1"/>
            <p:nvPr/>
          </p:nvSpPr>
          <p:spPr>
            <a:xfrm>
              <a:off x="3388301" y="4328959"/>
              <a:ext cx="367409"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84</a:t>
              </a:r>
            </a:p>
            <a:p>
              <a:pPr algn="ctr"/>
              <a:r>
                <a:rPr lang="fr-FR" sz="1400" dirty="0">
                  <a:solidFill>
                    <a:srgbClr val="2D2D8A"/>
                  </a:solidFill>
                  <a:latin typeface="Calibri" panose="020F0502020204030204" pitchFamily="34" charset="0"/>
                </a:rPr>
                <a:t>9</a:t>
              </a:r>
            </a:p>
            <a:p>
              <a:pPr algn="ctr"/>
              <a:r>
                <a:rPr lang="fr-FR" sz="1400" dirty="0">
                  <a:solidFill>
                    <a:srgbClr val="2D2D8A"/>
                  </a:solidFill>
                  <a:latin typeface="Calibri" panose="020F0502020204030204" pitchFamily="34" charset="0"/>
                </a:rPr>
                <a:t>15</a:t>
              </a:r>
            </a:p>
            <a:p>
              <a:pPr algn="ctr"/>
              <a:r>
                <a:rPr lang="fr-FR" sz="1400" dirty="0">
                  <a:solidFill>
                    <a:srgbClr val="2D2D8A"/>
                  </a:solidFill>
                  <a:latin typeface="Calibri" panose="020F0502020204030204" pitchFamily="34" charset="0"/>
                </a:rPr>
                <a:t>7</a:t>
              </a:r>
            </a:p>
          </p:txBody>
        </p:sp>
        <p:sp>
          <p:nvSpPr>
            <p:cNvPr id="39" name="ZoneTexte 38">
              <a:extLst>
                <a:ext uri="{FF2B5EF4-FFF2-40B4-BE49-F238E27FC236}">
                  <a16:creationId xmlns:a16="http://schemas.microsoft.com/office/drawing/2014/main" id="{3032C999-3E74-4965-B7D8-8EBEF152E349}"/>
                </a:ext>
              </a:extLst>
            </p:cNvPr>
            <p:cNvSpPr txBox="1"/>
            <p:nvPr/>
          </p:nvSpPr>
          <p:spPr>
            <a:xfrm>
              <a:off x="4073799" y="4328959"/>
              <a:ext cx="367409"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51</a:t>
              </a:r>
            </a:p>
            <a:p>
              <a:pPr algn="ctr"/>
              <a:r>
                <a:rPr lang="fr-FR" sz="1400" dirty="0">
                  <a:solidFill>
                    <a:srgbClr val="2D2D8A"/>
                  </a:solidFill>
                  <a:latin typeface="Calibri" panose="020F0502020204030204" pitchFamily="34" charset="0"/>
                </a:rPr>
                <a:t>9</a:t>
              </a:r>
            </a:p>
            <a:p>
              <a:pPr algn="ctr"/>
              <a:r>
                <a:rPr lang="fr-FR" sz="1400" dirty="0">
                  <a:solidFill>
                    <a:srgbClr val="2D2D8A"/>
                  </a:solidFill>
                  <a:latin typeface="Calibri" panose="020F0502020204030204" pitchFamily="34" charset="0"/>
                </a:rPr>
                <a:t>12</a:t>
              </a:r>
            </a:p>
            <a:p>
              <a:pPr algn="ctr"/>
              <a:r>
                <a:rPr lang="fr-FR" sz="1400" dirty="0">
                  <a:solidFill>
                    <a:srgbClr val="2D2D8A"/>
                  </a:solidFill>
                  <a:latin typeface="Calibri" panose="020F0502020204030204" pitchFamily="34" charset="0"/>
                </a:rPr>
                <a:t>3</a:t>
              </a:r>
            </a:p>
          </p:txBody>
        </p:sp>
        <p:sp>
          <p:nvSpPr>
            <p:cNvPr id="40" name="ZoneTexte 39">
              <a:extLst>
                <a:ext uri="{FF2B5EF4-FFF2-40B4-BE49-F238E27FC236}">
                  <a16:creationId xmlns:a16="http://schemas.microsoft.com/office/drawing/2014/main" id="{7774E975-A925-46DE-B2BD-2D45B3578EED}"/>
                </a:ext>
              </a:extLst>
            </p:cNvPr>
            <p:cNvSpPr txBox="1"/>
            <p:nvPr/>
          </p:nvSpPr>
          <p:spPr>
            <a:xfrm>
              <a:off x="4759298" y="4328959"/>
              <a:ext cx="367409"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36</a:t>
              </a:r>
            </a:p>
            <a:p>
              <a:pPr algn="ctr"/>
              <a:r>
                <a:rPr lang="fr-FR" sz="1400" dirty="0">
                  <a:solidFill>
                    <a:srgbClr val="2D2D8A"/>
                  </a:solidFill>
                  <a:latin typeface="Calibri" panose="020F0502020204030204" pitchFamily="34" charset="0"/>
                </a:rPr>
                <a:t>8</a:t>
              </a:r>
            </a:p>
            <a:p>
              <a:pPr algn="ctr"/>
              <a:r>
                <a:rPr lang="fr-FR" sz="1400" dirty="0">
                  <a:solidFill>
                    <a:srgbClr val="2D2D8A"/>
                  </a:solidFill>
                  <a:latin typeface="Calibri" panose="020F0502020204030204" pitchFamily="34" charset="0"/>
                </a:rPr>
                <a:t>8</a:t>
              </a:r>
            </a:p>
            <a:p>
              <a:pPr algn="ctr"/>
              <a:r>
                <a:rPr lang="fr-FR" sz="1400" dirty="0">
                  <a:solidFill>
                    <a:srgbClr val="2D2D8A"/>
                  </a:solidFill>
                  <a:latin typeface="Calibri" panose="020F0502020204030204" pitchFamily="34" charset="0"/>
                </a:rPr>
                <a:t>2</a:t>
              </a:r>
            </a:p>
          </p:txBody>
        </p:sp>
        <p:sp>
          <p:nvSpPr>
            <p:cNvPr id="41" name="ZoneTexte 40">
              <a:extLst>
                <a:ext uri="{FF2B5EF4-FFF2-40B4-BE49-F238E27FC236}">
                  <a16:creationId xmlns:a16="http://schemas.microsoft.com/office/drawing/2014/main" id="{940E05BF-CB77-4020-9744-3230F3B63D1B}"/>
                </a:ext>
              </a:extLst>
            </p:cNvPr>
            <p:cNvSpPr txBox="1"/>
            <p:nvPr/>
          </p:nvSpPr>
          <p:spPr>
            <a:xfrm>
              <a:off x="5437412" y="4328959"/>
              <a:ext cx="367409" cy="954107"/>
            </a:xfrm>
            <a:prstGeom prst="rect">
              <a:avLst/>
            </a:prstGeom>
            <a:noFill/>
          </p:spPr>
          <p:txBody>
            <a:bodyPr wrap="none" rtlCol="0">
              <a:spAutoFit/>
            </a:bodyPr>
            <a:lstStyle/>
            <a:p>
              <a:pPr algn="ctr"/>
              <a:r>
                <a:rPr lang="fr-FR" sz="1400" dirty="0">
                  <a:solidFill>
                    <a:srgbClr val="2D2D8A"/>
                  </a:solidFill>
                  <a:latin typeface="Calibri" panose="020F0502020204030204" pitchFamily="34" charset="0"/>
                </a:rPr>
                <a:t>18</a:t>
              </a:r>
            </a:p>
            <a:p>
              <a:pPr algn="ctr"/>
              <a:r>
                <a:rPr lang="fr-FR" sz="1400" dirty="0">
                  <a:solidFill>
                    <a:srgbClr val="2D2D8A"/>
                  </a:solidFill>
                  <a:latin typeface="Calibri" panose="020F0502020204030204" pitchFamily="34" charset="0"/>
                </a:rPr>
                <a:t>4</a:t>
              </a:r>
            </a:p>
            <a:p>
              <a:pPr algn="ctr"/>
              <a:r>
                <a:rPr lang="fr-FR" sz="1400" dirty="0">
                  <a:solidFill>
                    <a:srgbClr val="2D2D8A"/>
                  </a:solidFill>
                  <a:latin typeface="Calibri" panose="020F0502020204030204" pitchFamily="34" charset="0"/>
                </a:rPr>
                <a:t>2</a:t>
              </a:r>
            </a:p>
            <a:p>
              <a:pPr algn="ctr"/>
              <a:r>
                <a:rPr lang="fr-FR" sz="1400" dirty="0">
                  <a:solidFill>
                    <a:srgbClr val="2D2D8A"/>
                  </a:solidFill>
                  <a:latin typeface="Calibri" panose="020F0502020204030204" pitchFamily="34" charset="0"/>
                </a:rPr>
                <a:t>2</a:t>
              </a:r>
            </a:p>
          </p:txBody>
        </p:sp>
        <p:sp>
          <p:nvSpPr>
            <p:cNvPr id="42" name="ZoneTexte 41">
              <a:extLst>
                <a:ext uri="{FF2B5EF4-FFF2-40B4-BE49-F238E27FC236}">
                  <a16:creationId xmlns:a16="http://schemas.microsoft.com/office/drawing/2014/main" id="{8016FE89-8B75-41AE-9950-49F480F63C56}"/>
                </a:ext>
              </a:extLst>
            </p:cNvPr>
            <p:cNvSpPr txBox="1"/>
            <p:nvPr/>
          </p:nvSpPr>
          <p:spPr>
            <a:xfrm rot="16200000">
              <a:off x="947155" y="2799747"/>
              <a:ext cx="1149594" cy="279779"/>
            </a:xfrm>
            <a:prstGeom prst="rect">
              <a:avLst/>
            </a:prstGeom>
            <a:noFill/>
          </p:spPr>
          <p:txBody>
            <a:bodyPr wrap="none" rtlCol="0">
              <a:spAutoFit/>
            </a:bodyPr>
            <a:lstStyle/>
            <a:p>
              <a:pPr algn="r"/>
              <a:r>
                <a:rPr lang="fr-FR" b="1" dirty="0" err="1">
                  <a:solidFill>
                    <a:srgbClr val="2D2D8A"/>
                  </a:solidFill>
                  <a:latin typeface="Calibri" panose="020F0502020204030204" pitchFamily="34" charset="0"/>
                </a:rPr>
                <a:t>Survival</a:t>
              </a:r>
              <a:r>
                <a:rPr lang="fr-FR" b="1" dirty="0">
                  <a:solidFill>
                    <a:srgbClr val="2D2D8A"/>
                  </a:solidFill>
                  <a:latin typeface="Calibri" panose="020F0502020204030204" pitchFamily="34" charset="0"/>
                </a:rPr>
                <a:t> (%)</a:t>
              </a:r>
            </a:p>
          </p:txBody>
        </p:sp>
        <p:sp>
          <p:nvSpPr>
            <p:cNvPr id="12" name="Forme libre : forme 11">
              <a:extLst>
                <a:ext uri="{FF2B5EF4-FFF2-40B4-BE49-F238E27FC236}">
                  <a16:creationId xmlns:a16="http://schemas.microsoft.com/office/drawing/2014/main" id="{720E1227-3F82-4114-98A2-19FCEAED4FAD}"/>
                </a:ext>
              </a:extLst>
            </p:cNvPr>
            <p:cNvSpPr/>
            <p:nvPr/>
          </p:nvSpPr>
          <p:spPr bwMode="auto">
            <a:xfrm>
              <a:off x="2203670" y="2059860"/>
              <a:ext cx="3387203" cy="951390"/>
            </a:xfrm>
            <a:custGeom>
              <a:avLst/>
              <a:gdLst>
                <a:gd name="connsiteX0" fmla="*/ 2895062 w 2895062"/>
                <a:gd name="connsiteY0" fmla="*/ 813159 h 813159"/>
                <a:gd name="connsiteX1" fmla="*/ 1483073 w 2895062"/>
                <a:gd name="connsiteY1" fmla="*/ 813159 h 813159"/>
                <a:gd name="connsiteX2" fmla="*/ 1483073 w 2895062"/>
                <a:gd name="connsiteY2" fmla="*/ 577289 h 813159"/>
                <a:gd name="connsiteX3" fmla="*/ 1472303 w 2895062"/>
                <a:gd name="connsiteY3" fmla="*/ 577289 h 813159"/>
                <a:gd name="connsiteX4" fmla="*/ 1135192 w 2895062"/>
                <a:gd name="connsiteY4" fmla="*/ 577289 h 813159"/>
                <a:gd name="connsiteX5" fmla="*/ 1135192 w 2895062"/>
                <a:gd name="connsiteY5" fmla="*/ 429736 h 813159"/>
                <a:gd name="connsiteX6" fmla="*/ 1088880 w 2895062"/>
                <a:gd name="connsiteY6" fmla="*/ 429736 h 813159"/>
                <a:gd name="connsiteX7" fmla="*/ 1088880 w 2895062"/>
                <a:gd name="connsiteY7" fmla="*/ 292953 h 813159"/>
                <a:gd name="connsiteX8" fmla="*/ 979022 w 2895062"/>
                <a:gd name="connsiteY8" fmla="*/ 292953 h 813159"/>
                <a:gd name="connsiteX9" fmla="*/ 979022 w 2895062"/>
                <a:gd name="connsiteY9" fmla="*/ 154016 h 813159"/>
                <a:gd name="connsiteX10" fmla="*/ 691455 w 2895062"/>
                <a:gd name="connsiteY10" fmla="*/ 154016 h 813159"/>
                <a:gd name="connsiteX11" fmla="*/ 689301 w 2895062"/>
                <a:gd name="connsiteY11" fmla="*/ 138937 h 813159"/>
                <a:gd name="connsiteX12" fmla="*/ 689301 w 2895062"/>
                <a:gd name="connsiteY12" fmla="*/ 0 h 813159"/>
                <a:gd name="connsiteX13" fmla="*/ 0 w 2895062"/>
                <a:gd name="connsiteY13" fmla="*/ 0 h 8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062" h="813159">
                  <a:moveTo>
                    <a:pt x="2895062" y="813159"/>
                  </a:moveTo>
                  <a:lnTo>
                    <a:pt x="1483073" y="813159"/>
                  </a:lnTo>
                  <a:lnTo>
                    <a:pt x="1483073" y="577289"/>
                  </a:lnTo>
                  <a:lnTo>
                    <a:pt x="1472303" y="577289"/>
                  </a:lnTo>
                  <a:lnTo>
                    <a:pt x="1135192" y="577289"/>
                  </a:lnTo>
                  <a:lnTo>
                    <a:pt x="1135192" y="429736"/>
                  </a:lnTo>
                  <a:lnTo>
                    <a:pt x="1088880" y="429736"/>
                  </a:lnTo>
                  <a:lnTo>
                    <a:pt x="1088880" y="292953"/>
                  </a:lnTo>
                  <a:lnTo>
                    <a:pt x="979022" y="292953"/>
                  </a:lnTo>
                  <a:lnTo>
                    <a:pt x="979022" y="154016"/>
                  </a:lnTo>
                  <a:lnTo>
                    <a:pt x="691455" y="154016"/>
                  </a:lnTo>
                  <a:cubicBezTo>
                    <a:pt x="689183" y="140383"/>
                    <a:pt x="689301" y="145459"/>
                    <a:pt x="689301" y="138937"/>
                  </a:cubicBezTo>
                  <a:lnTo>
                    <a:pt x="689301" y="0"/>
                  </a:lnTo>
                  <a:lnTo>
                    <a:pt x="0" y="0"/>
                  </a:lnTo>
                </a:path>
              </a:pathLst>
            </a:custGeom>
            <a:no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fr-FR" sz="2000">
                <a:solidFill>
                  <a:srgbClr val="2D2D8A"/>
                </a:solidFill>
              </a:endParaRPr>
            </a:p>
          </p:txBody>
        </p:sp>
        <p:cxnSp>
          <p:nvCxnSpPr>
            <p:cNvPr id="19" name="Connecteur droit 18"/>
            <p:cNvCxnSpPr/>
            <p:nvPr/>
          </p:nvCxnSpPr>
          <p:spPr bwMode="auto">
            <a:xfrm>
              <a:off x="3276922" y="3535145"/>
              <a:ext cx="336996" cy="0"/>
            </a:xfrm>
            <a:prstGeom prst="line">
              <a:avLst/>
            </a:prstGeom>
            <a:solidFill>
              <a:schemeClr val="accent1"/>
            </a:solidFill>
            <a:ln w="1905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Connecteur droit 43"/>
            <p:cNvCxnSpPr/>
            <p:nvPr/>
          </p:nvCxnSpPr>
          <p:spPr bwMode="auto">
            <a:xfrm>
              <a:off x="3276922" y="3730742"/>
              <a:ext cx="336996" cy="0"/>
            </a:xfrm>
            <a:prstGeom prst="line">
              <a:avLst/>
            </a:prstGeom>
            <a:solidFill>
              <a:schemeClr val="accent1"/>
            </a:solidFill>
            <a:ln w="19050" cap="flat" cmpd="sng" algn="ctr">
              <a:solidFill>
                <a:schemeClr val="bg2">
                  <a:lumMod val="95000"/>
                  <a:lumOff val="5000"/>
                </a:schemeClr>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Connecteur droit 44"/>
            <p:cNvCxnSpPr/>
            <p:nvPr/>
          </p:nvCxnSpPr>
          <p:spPr bwMode="auto">
            <a:xfrm>
              <a:off x="5130397" y="3535145"/>
              <a:ext cx="336996" cy="0"/>
            </a:xfrm>
            <a:prstGeom prst="line">
              <a:avLst/>
            </a:prstGeom>
            <a:solidFill>
              <a:schemeClr val="accent1"/>
            </a:solidFill>
            <a:ln w="19050" cap="flat" cmpd="sng" algn="ctr">
              <a:solidFill>
                <a:srgbClr val="0066FF"/>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Connecteur droit 45"/>
            <p:cNvCxnSpPr/>
            <p:nvPr/>
          </p:nvCxnSpPr>
          <p:spPr bwMode="auto">
            <a:xfrm>
              <a:off x="5130397" y="3742172"/>
              <a:ext cx="336996" cy="0"/>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7" name="ZoneTexte 46">
            <a:extLst>
              <a:ext uri="{FF2B5EF4-FFF2-40B4-BE49-F238E27FC236}">
                <a16:creationId xmlns:a16="http://schemas.microsoft.com/office/drawing/2014/main" id="{57BF1C59-69F8-48EC-96F3-410AE3BB190F}"/>
              </a:ext>
            </a:extLst>
          </p:cNvPr>
          <p:cNvSpPr txBox="1"/>
          <p:nvPr/>
        </p:nvSpPr>
        <p:spPr>
          <a:xfrm>
            <a:off x="10274874" y="14720"/>
            <a:ext cx="381836" cy="246221"/>
          </a:xfrm>
          <a:prstGeom prst="rect">
            <a:avLst/>
          </a:prstGeom>
          <a:noFill/>
        </p:spPr>
        <p:txBody>
          <a:bodyPr wrap="none" rtlCol="0">
            <a:spAutoFit/>
          </a:bodyPr>
          <a:lstStyle/>
          <a:p>
            <a:pPr algn="r"/>
            <a:r>
              <a:rPr lang="fr-FR" sz="1000" dirty="0">
                <a:latin typeface="Calibri" panose="020F0502020204030204" pitchFamily="34" charset="0"/>
              </a:rPr>
              <a:t>159</a:t>
            </a:r>
          </a:p>
        </p:txBody>
      </p:sp>
      <p:sp>
        <p:nvSpPr>
          <p:cNvPr id="48" name="ZoneTexte 47"/>
          <p:cNvSpPr txBox="1"/>
          <p:nvPr/>
        </p:nvSpPr>
        <p:spPr>
          <a:xfrm>
            <a:off x="1948400" y="209456"/>
            <a:ext cx="891327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Liver Transplantation</a:t>
            </a:r>
            <a:r>
              <a:rPr kumimoji="0" lang="en-US" sz="5400" b="1" i="0" u="none" strike="noStrike" kern="1200" cap="none" spc="0" normalizeH="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lang="en-US" sz="3200" b="1" i="1" dirty="0">
                <a:solidFill>
                  <a:srgbClr val="5B9BD5">
                    <a:lumMod val="50000"/>
                  </a:srgbClr>
                </a:solidFill>
                <a:latin typeface="Arial" panose="020B0604020202020204" pitchFamily="34" charset="0"/>
                <a:cs typeface="Arial" panose="020B0604020202020204" pitchFamily="34" charset="0"/>
              </a:rPr>
              <a:t>relapse</a:t>
            </a:r>
            <a:r>
              <a:rPr kumimoji="0" lang="en-US" sz="2800" b="1" i="1" u="none" strike="noStrike" kern="1200" cap="none" spc="0" normalizeH="0" baseline="0" noProof="0" dirty="0">
                <a:ln>
                  <a:noFill/>
                </a:ln>
                <a:solidFill>
                  <a:srgbClr val="5B9BD5">
                    <a:lumMod val="50000"/>
                  </a:srgbClr>
                </a:solidFill>
                <a:effectLst/>
                <a:uLnTx/>
                <a:uFillTx/>
                <a:latin typeface="Arial" panose="020B0604020202020204" pitchFamily="34" charset="0"/>
                <a:cs typeface="Arial" panose="020B0604020202020204" pitchFamily="34" charset="0"/>
              </a:rPr>
              <a:t> </a:t>
            </a:r>
            <a:endParaRPr kumimoji="0" lang="fr-FR" sz="2800" b="1" i="1" u="none" strike="noStrike" kern="1200" cap="none" spc="0" normalizeH="0" baseline="0" noProof="0" dirty="0">
              <a:ln>
                <a:noFill/>
              </a:ln>
              <a:solidFill>
                <a:srgbClr val="5B9BD5">
                  <a:lumMod val="50000"/>
                </a:srgbClr>
              </a:solidFill>
              <a:effectLst/>
              <a:uLnTx/>
              <a:uFillTx/>
              <a:latin typeface="Arial" panose="020B0604020202020204" pitchFamily="34" charset="0"/>
              <a:cs typeface="Arial" panose="020B0604020202020204" pitchFamily="34" charset="0"/>
            </a:endParaRPr>
          </a:p>
        </p:txBody>
      </p:sp>
      <p:sp>
        <p:nvSpPr>
          <p:cNvPr id="49" name="ZoneTexte 48"/>
          <p:cNvSpPr txBox="1"/>
          <p:nvPr/>
        </p:nvSpPr>
        <p:spPr>
          <a:xfrm>
            <a:off x="7595060" y="6291631"/>
            <a:ext cx="4518481" cy="307777"/>
          </a:xfrm>
          <a:prstGeom prst="rect">
            <a:avLst/>
          </a:prstGeom>
          <a:noFill/>
        </p:spPr>
        <p:txBody>
          <a:bodyPr wrap="none" rtlCol="0">
            <a:spAutoFit/>
          </a:bodyPr>
          <a:lstStyle/>
          <a:p>
            <a:r>
              <a:rPr lang="fr-FR" sz="1400" b="1" i="1" dirty="0">
                <a:latin typeface="Arial" panose="020B0604020202020204" pitchFamily="34" charset="0"/>
                <a:cs typeface="Arial" panose="020B0604020202020204" pitchFamily="34" charset="0"/>
              </a:rPr>
              <a:t>Lee BP and Im GY, Clin </a:t>
            </a:r>
            <a:r>
              <a:rPr lang="fr-FR" sz="1400" b="1" i="1" dirty="0" err="1">
                <a:latin typeface="Arial" panose="020B0604020202020204" pitchFamily="34" charset="0"/>
                <a:cs typeface="Arial" panose="020B0604020202020204" pitchFamily="34" charset="0"/>
              </a:rPr>
              <a:t>Gastroenterol</a:t>
            </a:r>
            <a:r>
              <a:rPr lang="fr-FR" sz="1400" b="1" i="1" dirty="0">
                <a:latin typeface="Arial" panose="020B0604020202020204" pitchFamily="34" charset="0"/>
                <a:cs typeface="Arial" panose="020B0604020202020204" pitchFamily="34" charset="0"/>
              </a:rPr>
              <a:t> </a:t>
            </a:r>
            <a:r>
              <a:rPr lang="fr-FR" sz="1400" b="1" i="1" dirty="0" err="1">
                <a:latin typeface="Arial" panose="020B0604020202020204" pitchFamily="34" charset="0"/>
                <a:cs typeface="Arial" panose="020B0604020202020204" pitchFamily="34" charset="0"/>
              </a:rPr>
              <a:t>Hepatol</a:t>
            </a:r>
            <a:r>
              <a:rPr lang="fr-FR" sz="1400" b="1" i="1" dirty="0">
                <a:latin typeface="Arial" panose="020B0604020202020204" pitchFamily="34" charset="0"/>
                <a:cs typeface="Arial" panose="020B0604020202020204" pitchFamily="34" charset="0"/>
              </a:rPr>
              <a:t> 2022</a:t>
            </a:r>
          </a:p>
        </p:txBody>
      </p:sp>
      <p:sp>
        <p:nvSpPr>
          <p:cNvPr id="50" name="ZoneTexte 49"/>
          <p:cNvSpPr txBox="1"/>
          <p:nvPr/>
        </p:nvSpPr>
        <p:spPr>
          <a:xfrm>
            <a:off x="166255" y="56528"/>
            <a:ext cx="1633781" cy="369332"/>
          </a:xfrm>
          <a:prstGeom prst="rect">
            <a:avLst/>
          </a:prstGeom>
          <a:solidFill>
            <a:schemeClr val="bg2"/>
          </a:solidFill>
        </p:spPr>
        <p:txBody>
          <a:bodyPr wrap="none" rtlCol="0">
            <a:spAutoFit/>
          </a:bodyPr>
          <a:lstStyle/>
          <a:p>
            <a:r>
              <a:rPr lang="fr-FR" b="1" i="1" dirty="0" err="1">
                <a:solidFill>
                  <a:schemeClr val="bg2">
                    <a:lumMod val="50000"/>
                  </a:schemeClr>
                </a:solidFill>
                <a:latin typeface="Arial" panose="020B0604020202020204" pitchFamily="34" charset="0"/>
                <a:cs typeface="Arial" panose="020B0604020202020204" pitchFamily="34" charset="0"/>
              </a:rPr>
              <a:t>retrospective</a:t>
            </a:r>
            <a:endParaRPr lang="fr-FR" b="1" i="1" dirty="0">
              <a:solidFill>
                <a:schemeClr val="bg2">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8823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877700" y="1373736"/>
            <a:ext cx="5029518" cy="369332"/>
          </a:xfrm>
          <a:prstGeom prst="rect">
            <a:avLst/>
          </a:prstGeom>
          <a:noFill/>
        </p:spPr>
        <p:txBody>
          <a:bodyPr wrap="none" rtlCol="0">
            <a:spAutoFit/>
          </a:bodyPr>
          <a:lstStyle/>
          <a:p>
            <a:pPr algn="ctr" fontAlgn="base">
              <a:spcBef>
                <a:spcPct val="0"/>
              </a:spcBef>
              <a:spcAft>
                <a:spcPct val="0"/>
              </a:spcAft>
            </a:pPr>
            <a:r>
              <a:rPr lang="fr-FR" b="1" dirty="0">
                <a:solidFill>
                  <a:srgbClr val="C00000"/>
                </a:solidFill>
                <a:latin typeface="Calibri" panose="020F0502020204030204" pitchFamily="34" charset="0"/>
                <a:ea typeface="ＭＳ Ｐゴシック" pitchFamily="34" charset="-128"/>
                <a:cs typeface="Arial" charset="0"/>
              </a:rPr>
              <a:t>2-year cumulative incidence of first </a:t>
            </a:r>
            <a:r>
              <a:rPr lang="fr-FR" b="1" dirty="0" err="1">
                <a:solidFill>
                  <a:srgbClr val="C00000"/>
                </a:solidFill>
                <a:latin typeface="Calibri" panose="020F0502020204030204" pitchFamily="34" charset="0"/>
                <a:ea typeface="ＭＳ Ｐゴシック" pitchFamily="34" charset="-128"/>
                <a:cs typeface="Arial" charset="0"/>
              </a:rPr>
              <a:t>alcohol</a:t>
            </a:r>
            <a:r>
              <a:rPr lang="fr-FR" b="1" dirty="0">
                <a:solidFill>
                  <a:srgbClr val="C00000"/>
                </a:solidFill>
                <a:latin typeface="Calibri" panose="020F0502020204030204" pitchFamily="34" charset="0"/>
                <a:ea typeface="ＭＳ Ｐゴシック" pitchFamily="34" charset="-128"/>
                <a:cs typeface="Arial" charset="0"/>
              </a:rPr>
              <a:t> relapse</a:t>
            </a:r>
          </a:p>
        </p:txBody>
      </p:sp>
      <p:grpSp>
        <p:nvGrpSpPr>
          <p:cNvPr id="3" name="Groupe 2">
            <a:extLst>
              <a:ext uri="{FF2B5EF4-FFF2-40B4-BE49-F238E27FC236}">
                <a16:creationId xmlns:a16="http://schemas.microsoft.com/office/drawing/2014/main" id="{EF0D6ABB-440F-48DD-8837-9FF5C54BA96B}"/>
              </a:ext>
            </a:extLst>
          </p:cNvPr>
          <p:cNvGrpSpPr/>
          <p:nvPr/>
        </p:nvGrpSpPr>
        <p:grpSpPr>
          <a:xfrm>
            <a:off x="3283779" y="1402089"/>
            <a:ext cx="7562684" cy="2569499"/>
            <a:chOff x="1422861" y="1261477"/>
            <a:chExt cx="7060199" cy="2467609"/>
          </a:xfrm>
        </p:grpSpPr>
        <p:grpSp>
          <p:nvGrpSpPr>
            <p:cNvPr id="26" name="Groupe 25">
              <a:extLst>
                <a:ext uri="{FF2B5EF4-FFF2-40B4-BE49-F238E27FC236}">
                  <a16:creationId xmlns:a16="http://schemas.microsoft.com/office/drawing/2014/main" id="{11BE0941-DE79-4F39-85ED-5C943C7F8C37}"/>
                </a:ext>
              </a:extLst>
            </p:cNvPr>
            <p:cNvGrpSpPr/>
            <p:nvPr/>
          </p:nvGrpSpPr>
          <p:grpSpPr>
            <a:xfrm>
              <a:off x="2057838" y="1370862"/>
              <a:ext cx="5144269" cy="1929785"/>
              <a:chOff x="-8707438" y="1722438"/>
              <a:chExt cx="6018213" cy="3068637"/>
            </a:xfrm>
          </p:grpSpPr>
          <p:sp>
            <p:nvSpPr>
              <p:cNvPr id="11" name="Freeform 6">
                <a:extLst>
                  <a:ext uri="{FF2B5EF4-FFF2-40B4-BE49-F238E27FC236}">
                    <a16:creationId xmlns:a16="http://schemas.microsoft.com/office/drawing/2014/main" id="{19D6D339-18E3-42FB-86D7-40EC573DE775}"/>
                  </a:ext>
                </a:extLst>
              </p:cNvPr>
              <p:cNvSpPr>
                <a:spLocks/>
              </p:cNvSpPr>
              <p:nvPr/>
            </p:nvSpPr>
            <p:spPr bwMode="auto">
              <a:xfrm>
                <a:off x="-8653463" y="1722438"/>
                <a:ext cx="5964238" cy="3014663"/>
              </a:xfrm>
              <a:custGeom>
                <a:avLst/>
                <a:gdLst>
                  <a:gd name="T0" fmla="*/ 11270 w 11270"/>
                  <a:gd name="T1" fmla="*/ 5698 h 5698"/>
                  <a:gd name="T2" fmla="*/ 0 w 11270"/>
                  <a:gd name="T3" fmla="*/ 5698 h 5698"/>
                  <a:gd name="T4" fmla="*/ 0 w 11270"/>
                  <a:gd name="T5" fmla="*/ 0 h 5698"/>
                </a:gdLst>
                <a:ahLst/>
                <a:cxnLst>
                  <a:cxn ang="0">
                    <a:pos x="T0" y="T1"/>
                  </a:cxn>
                  <a:cxn ang="0">
                    <a:pos x="T2" y="T3"/>
                  </a:cxn>
                  <a:cxn ang="0">
                    <a:pos x="T4" y="T5"/>
                  </a:cxn>
                </a:cxnLst>
                <a:rect l="0" t="0" r="r" b="b"/>
                <a:pathLst>
                  <a:path w="11270" h="5698">
                    <a:moveTo>
                      <a:pt x="11270" y="5698"/>
                    </a:moveTo>
                    <a:lnTo>
                      <a:pt x="0" y="5698"/>
                    </a:lnTo>
                    <a:lnTo>
                      <a:pt x="0" y="0"/>
                    </a:lnTo>
                  </a:path>
                </a:pathLst>
              </a:custGeom>
              <a:noFill/>
              <a:ln w="9525">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 name="Line 7">
                <a:extLst>
                  <a:ext uri="{FF2B5EF4-FFF2-40B4-BE49-F238E27FC236}">
                    <a16:creationId xmlns:a16="http://schemas.microsoft.com/office/drawing/2014/main" id="{EAD03240-5EBF-4B9B-8C03-B4D218ACE855}"/>
                  </a:ext>
                </a:extLst>
              </p:cNvPr>
              <p:cNvSpPr>
                <a:spLocks noChangeShapeType="1"/>
              </p:cNvSpPr>
              <p:nvPr/>
            </p:nvSpPr>
            <p:spPr bwMode="auto">
              <a:xfrm flipH="1">
                <a:off x="-8707438" y="2941638"/>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 name="Line 8">
                <a:extLst>
                  <a:ext uri="{FF2B5EF4-FFF2-40B4-BE49-F238E27FC236}">
                    <a16:creationId xmlns:a16="http://schemas.microsoft.com/office/drawing/2014/main" id="{3BB78C36-614C-45E0-9B66-801DC0B4FED5}"/>
                  </a:ext>
                </a:extLst>
              </p:cNvPr>
              <p:cNvSpPr>
                <a:spLocks noChangeShapeType="1"/>
              </p:cNvSpPr>
              <p:nvPr/>
            </p:nvSpPr>
            <p:spPr bwMode="auto">
              <a:xfrm flipV="1">
                <a:off x="-4991100"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4" name="Line 9">
                <a:extLst>
                  <a:ext uri="{FF2B5EF4-FFF2-40B4-BE49-F238E27FC236}">
                    <a16:creationId xmlns:a16="http://schemas.microsoft.com/office/drawing/2014/main" id="{B1858345-DE8E-4380-B8CC-EA63A97D553F}"/>
                  </a:ext>
                </a:extLst>
              </p:cNvPr>
              <p:cNvSpPr>
                <a:spLocks noChangeShapeType="1"/>
              </p:cNvSpPr>
              <p:nvPr/>
            </p:nvSpPr>
            <p:spPr bwMode="auto">
              <a:xfrm flipV="1">
                <a:off x="-3865563"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5" name="Line 10">
                <a:extLst>
                  <a:ext uri="{FF2B5EF4-FFF2-40B4-BE49-F238E27FC236}">
                    <a16:creationId xmlns:a16="http://schemas.microsoft.com/office/drawing/2014/main" id="{A34E093F-C5E0-420E-BD79-FB5D4D3BC99D}"/>
                  </a:ext>
                </a:extLst>
              </p:cNvPr>
              <p:cNvSpPr>
                <a:spLocks noChangeShapeType="1"/>
              </p:cNvSpPr>
              <p:nvPr/>
            </p:nvSpPr>
            <p:spPr bwMode="auto">
              <a:xfrm flipV="1">
                <a:off x="-2738438"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6" name="Line 11">
                <a:extLst>
                  <a:ext uri="{FF2B5EF4-FFF2-40B4-BE49-F238E27FC236}">
                    <a16:creationId xmlns:a16="http://schemas.microsoft.com/office/drawing/2014/main" id="{8EB79935-3E0D-4360-BEB4-7388FE1D0786}"/>
                  </a:ext>
                </a:extLst>
              </p:cNvPr>
              <p:cNvSpPr>
                <a:spLocks noChangeShapeType="1"/>
              </p:cNvSpPr>
              <p:nvPr/>
            </p:nvSpPr>
            <p:spPr bwMode="auto">
              <a:xfrm flipH="1">
                <a:off x="-8707438" y="1766888"/>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7" name="Line 12">
                <a:extLst>
                  <a:ext uri="{FF2B5EF4-FFF2-40B4-BE49-F238E27FC236}">
                    <a16:creationId xmlns:a16="http://schemas.microsoft.com/office/drawing/2014/main" id="{1EAB46B2-1F7E-4DD8-B435-DB96825BCFEA}"/>
                  </a:ext>
                </a:extLst>
              </p:cNvPr>
              <p:cNvSpPr>
                <a:spLocks noChangeShapeType="1"/>
              </p:cNvSpPr>
              <p:nvPr/>
            </p:nvSpPr>
            <p:spPr bwMode="auto">
              <a:xfrm flipH="1">
                <a:off x="-8707438" y="2360613"/>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8" name="Line 13">
                <a:extLst>
                  <a:ext uri="{FF2B5EF4-FFF2-40B4-BE49-F238E27FC236}">
                    <a16:creationId xmlns:a16="http://schemas.microsoft.com/office/drawing/2014/main" id="{37D064FC-AEC4-4CB0-8FA8-7DDA8011B1E0}"/>
                  </a:ext>
                </a:extLst>
              </p:cNvPr>
              <p:cNvSpPr>
                <a:spLocks noChangeShapeType="1"/>
              </p:cNvSpPr>
              <p:nvPr/>
            </p:nvSpPr>
            <p:spPr bwMode="auto">
              <a:xfrm flipV="1">
                <a:off x="-6122988"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9" name="Line 14">
                <a:extLst>
                  <a:ext uri="{FF2B5EF4-FFF2-40B4-BE49-F238E27FC236}">
                    <a16:creationId xmlns:a16="http://schemas.microsoft.com/office/drawing/2014/main" id="{508FE7A7-2B59-49D8-803B-CC46C11121A7}"/>
                  </a:ext>
                </a:extLst>
              </p:cNvPr>
              <p:cNvSpPr>
                <a:spLocks noChangeShapeType="1"/>
              </p:cNvSpPr>
              <p:nvPr/>
            </p:nvSpPr>
            <p:spPr bwMode="auto">
              <a:xfrm flipH="1">
                <a:off x="-8707438" y="3535363"/>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0" name="Line 15">
                <a:extLst>
                  <a:ext uri="{FF2B5EF4-FFF2-40B4-BE49-F238E27FC236}">
                    <a16:creationId xmlns:a16="http://schemas.microsoft.com/office/drawing/2014/main" id="{C4CAB3B5-B4C6-44AD-B6CD-88CFDE590361}"/>
                  </a:ext>
                </a:extLst>
              </p:cNvPr>
              <p:cNvSpPr>
                <a:spLocks noChangeShapeType="1"/>
              </p:cNvSpPr>
              <p:nvPr/>
            </p:nvSpPr>
            <p:spPr bwMode="auto">
              <a:xfrm flipH="1">
                <a:off x="-8707438" y="4117975"/>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1" name="Line 16">
                <a:extLst>
                  <a:ext uri="{FF2B5EF4-FFF2-40B4-BE49-F238E27FC236}">
                    <a16:creationId xmlns:a16="http://schemas.microsoft.com/office/drawing/2014/main" id="{70FA48ED-6808-4A9E-811F-A0F89ADDCD4E}"/>
                  </a:ext>
                </a:extLst>
              </p:cNvPr>
              <p:cNvSpPr>
                <a:spLocks noChangeShapeType="1"/>
              </p:cNvSpPr>
              <p:nvPr/>
            </p:nvSpPr>
            <p:spPr bwMode="auto">
              <a:xfrm flipH="1">
                <a:off x="-8707438" y="4711700"/>
                <a:ext cx="53975"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2" name="Line 17">
                <a:extLst>
                  <a:ext uri="{FF2B5EF4-FFF2-40B4-BE49-F238E27FC236}">
                    <a16:creationId xmlns:a16="http://schemas.microsoft.com/office/drawing/2014/main" id="{E39C0109-7DD7-4B89-A7F2-DB966C531E8C}"/>
                  </a:ext>
                </a:extLst>
              </p:cNvPr>
              <p:cNvSpPr>
                <a:spLocks noChangeShapeType="1"/>
              </p:cNvSpPr>
              <p:nvPr/>
            </p:nvSpPr>
            <p:spPr bwMode="auto">
              <a:xfrm flipV="1">
                <a:off x="-8374063"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3" name="Line 18">
                <a:extLst>
                  <a:ext uri="{FF2B5EF4-FFF2-40B4-BE49-F238E27FC236}">
                    <a16:creationId xmlns:a16="http://schemas.microsoft.com/office/drawing/2014/main" id="{E82EA0D0-C41E-4E88-A227-59F80DF833DA}"/>
                  </a:ext>
                </a:extLst>
              </p:cNvPr>
              <p:cNvSpPr>
                <a:spLocks noChangeShapeType="1"/>
              </p:cNvSpPr>
              <p:nvPr/>
            </p:nvSpPr>
            <p:spPr bwMode="auto">
              <a:xfrm flipV="1">
                <a:off x="-7248525" y="4737100"/>
                <a:ext cx="0" cy="53975"/>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4" name="Freeform 19">
                <a:extLst>
                  <a:ext uri="{FF2B5EF4-FFF2-40B4-BE49-F238E27FC236}">
                    <a16:creationId xmlns:a16="http://schemas.microsoft.com/office/drawing/2014/main" id="{2301C99B-2C58-4EDE-BEB8-DA91A0810021}"/>
                  </a:ext>
                </a:extLst>
              </p:cNvPr>
              <p:cNvSpPr>
                <a:spLocks/>
              </p:cNvSpPr>
              <p:nvPr/>
            </p:nvSpPr>
            <p:spPr bwMode="auto">
              <a:xfrm>
                <a:off x="-8359775" y="3717925"/>
                <a:ext cx="5387975" cy="990600"/>
              </a:xfrm>
              <a:custGeom>
                <a:avLst/>
                <a:gdLst>
                  <a:gd name="T0" fmla="*/ 10181 w 10181"/>
                  <a:gd name="T1" fmla="*/ 0 h 1874"/>
                  <a:gd name="T2" fmla="*/ 9772 w 10181"/>
                  <a:gd name="T3" fmla="*/ 0 h 1874"/>
                  <a:gd name="T4" fmla="*/ 9772 w 10181"/>
                  <a:gd name="T5" fmla="*/ 72 h 1874"/>
                  <a:gd name="T6" fmla="*/ 7667 w 10181"/>
                  <a:gd name="T7" fmla="*/ 72 h 1874"/>
                  <a:gd name="T8" fmla="*/ 7667 w 10181"/>
                  <a:gd name="T9" fmla="*/ 156 h 1874"/>
                  <a:gd name="T10" fmla="*/ 7366 w 10181"/>
                  <a:gd name="T11" fmla="*/ 156 h 1874"/>
                  <a:gd name="T12" fmla="*/ 7366 w 10181"/>
                  <a:gd name="T13" fmla="*/ 236 h 1874"/>
                  <a:gd name="T14" fmla="*/ 5885 w 10181"/>
                  <a:gd name="T15" fmla="*/ 236 h 1874"/>
                  <a:gd name="T16" fmla="*/ 5885 w 10181"/>
                  <a:gd name="T17" fmla="*/ 327 h 1874"/>
                  <a:gd name="T18" fmla="*/ 5337 w 10181"/>
                  <a:gd name="T19" fmla="*/ 327 h 1874"/>
                  <a:gd name="T20" fmla="*/ 5337 w 10181"/>
                  <a:gd name="T21" fmla="*/ 414 h 1874"/>
                  <a:gd name="T22" fmla="*/ 5317 w 10181"/>
                  <a:gd name="T23" fmla="*/ 414 h 1874"/>
                  <a:gd name="T24" fmla="*/ 5317 w 10181"/>
                  <a:gd name="T25" fmla="*/ 487 h 1874"/>
                  <a:gd name="T26" fmla="*/ 5034 w 10181"/>
                  <a:gd name="T27" fmla="*/ 487 h 1874"/>
                  <a:gd name="T28" fmla="*/ 5034 w 10181"/>
                  <a:gd name="T29" fmla="*/ 570 h 1874"/>
                  <a:gd name="T30" fmla="*/ 4933 w 10181"/>
                  <a:gd name="T31" fmla="*/ 570 h 1874"/>
                  <a:gd name="T32" fmla="*/ 4933 w 10181"/>
                  <a:gd name="T33" fmla="*/ 647 h 1874"/>
                  <a:gd name="T34" fmla="*/ 4404 w 10181"/>
                  <a:gd name="T35" fmla="*/ 647 h 1874"/>
                  <a:gd name="T36" fmla="*/ 4404 w 10181"/>
                  <a:gd name="T37" fmla="*/ 735 h 1874"/>
                  <a:gd name="T38" fmla="*/ 4363 w 10181"/>
                  <a:gd name="T39" fmla="*/ 735 h 1874"/>
                  <a:gd name="T40" fmla="*/ 4363 w 10181"/>
                  <a:gd name="T41" fmla="*/ 807 h 1874"/>
                  <a:gd name="T42" fmla="*/ 3683 w 10181"/>
                  <a:gd name="T43" fmla="*/ 807 h 1874"/>
                  <a:gd name="T44" fmla="*/ 3683 w 10181"/>
                  <a:gd name="T45" fmla="*/ 906 h 1874"/>
                  <a:gd name="T46" fmla="*/ 3501 w 10181"/>
                  <a:gd name="T47" fmla="*/ 906 h 1874"/>
                  <a:gd name="T48" fmla="*/ 3501 w 10181"/>
                  <a:gd name="T49" fmla="*/ 988 h 1874"/>
                  <a:gd name="T50" fmla="*/ 3313 w 10181"/>
                  <a:gd name="T51" fmla="*/ 988 h 1874"/>
                  <a:gd name="T52" fmla="*/ 3313 w 10181"/>
                  <a:gd name="T53" fmla="*/ 1065 h 1874"/>
                  <a:gd name="T54" fmla="*/ 2486 w 10181"/>
                  <a:gd name="T55" fmla="*/ 1065 h 1874"/>
                  <a:gd name="T56" fmla="*/ 2486 w 10181"/>
                  <a:gd name="T57" fmla="*/ 1143 h 1874"/>
                  <a:gd name="T58" fmla="*/ 2463 w 10181"/>
                  <a:gd name="T59" fmla="*/ 1143 h 1874"/>
                  <a:gd name="T60" fmla="*/ 2463 w 10181"/>
                  <a:gd name="T61" fmla="*/ 1222 h 1874"/>
                  <a:gd name="T62" fmla="*/ 2440 w 10181"/>
                  <a:gd name="T63" fmla="*/ 1222 h 1874"/>
                  <a:gd name="T64" fmla="*/ 2440 w 10181"/>
                  <a:gd name="T65" fmla="*/ 1303 h 1874"/>
                  <a:gd name="T66" fmla="*/ 2023 w 10181"/>
                  <a:gd name="T67" fmla="*/ 1303 h 1874"/>
                  <a:gd name="T68" fmla="*/ 2023 w 10181"/>
                  <a:gd name="T69" fmla="*/ 1387 h 1874"/>
                  <a:gd name="T70" fmla="*/ 1880 w 10181"/>
                  <a:gd name="T71" fmla="*/ 1387 h 1874"/>
                  <a:gd name="T72" fmla="*/ 1880 w 10181"/>
                  <a:gd name="T73" fmla="*/ 1463 h 1874"/>
                  <a:gd name="T74" fmla="*/ 1660 w 10181"/>
                  <a:gd name="T75" fmla="*/ 1463 h 1874"/>
                  <a:gd name="T76" fmla="*/ 1660 w 10181"/>
                  <a:gd name="T77" fmla="*/ 1561 h 1874"/>
                  <a:gd name="T78" fmla="*/ 910 w 10181"/>
                  <a:gd name="T79" fmla="*/ 1561 h 1874"/>
                  <a:gd name="T80" fmla="*/ 910 w 10181"/>
                  <a:gd name="T81" fmla="*/ 1640 h 1874"/>
                  <a:gd name="T82" fmla="*/ 843 w 10181"/>
                  <a:gd name="T83" fmla="*/ 1640 h 1874"/>
                  <a:gd name="T84" fmla="*/ 843 w 10181"/>
                  <a:gd name="T85" fmla="*/ 1712 h 1874"/>
                  <a:gd name="T86" fmla="*/ 749 w 10181"/>
                  <a:gd name="T87" fmla="*/ 1712 h 1874"/>
                  <a:gd name="T88" fmla="*/ 749 w 10181"/>
                  <a:gd name="T89" fmla="*/ 1796 h 1874"/>
                  <a:gd name="T90" fmla="*/ 0 w 10181"/>
                  <a:gd name="T91" fmla="*/ 1796 h 1874"/>
                  <a:gd name="T92" fmla="*/ 0 w 10181"/>
                  <a:gd name="T93" fmla="*/ 187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81" h="1874">
                    <a:moveTo>
                      <a:pt x="10181" y="0"/>
                    </a:moveTo>
                    <a:lnTo>
                      <a:pt x="9772" y="0"/>
                    </a:lnTo>
                    <a:lnTo>
                      <a:pt x="9772" y="72"/>
                    </a:lnTo>
                    <a:lnTo>
                      <a:pt x="7667" y="72"/>
                    </a:lnTo>
                    <a:lnTo>
                      <a:pt x="7667" y="156"/>
                    </a:lnTo>
                    <a:lnTo>
                      <a:pt x="7366" y="156"/>
                    </a:lnTo>
                    <a:lnTo>
                      <a:pt x="7366" y="236"/>
                    </a:lnTo>
                    <a:lnTo>
                      <a:pt x="5885" y="236"/>
                    </a:lnTo>
                    <a:lnTo>
                      <a:pt x="5885" y="327"/>
                    </a:lnTo>
                    <a:lnTo>
                      <a:pt x="5337" y="327"/>
                    </a:lnTo>
                    <a:lnTo>
                      <a:pt x="5337" y="414"/>
                    </a:lnTo>
                    <a:lnTo>
                      <a:pt x="5317" y="414"/>
                    </a:lnTo>
                    <a:lnTo>
                      <a:pt x="5317" y="487"/>
                    </a:lnTo>
                    <a:lnTo>
                      <a:pt x="5034" y="487"/>
                    </a:lnTo>
                    <a:lnTo>
                      <a:pt x="5034" y="570"/>
                    </a:lnTo>
                    <a:lnTo>
                      <a:pt x="4933" y="570"/>
                    </a:lnTo>
                    <a:lnTo>
                      <a:pt x="4933" y="647"/>
                    </a:lnTo>
                    <a:lnTo>
                      <a:pt x="4404" y="647"/>
                    </a:lnTo>
                    <a:lnTo>
                      <a:pt x="4404" y="735"/>
                    </a:lnTo>
                    <a:lnTo>
                      <a:pt x="4363" y="735"/>
                    </a:lnTo>
                    <a:lnTo>
                      <a:pt x="4363" y="807"/>
                    </a:lnTo>
                    <a:lnTo>
                      <a:pt x="3683" y="807"/>
                    </a:lnTo>
                    <a:lnTo>
                      <a:pt x="3683" y="906"/>
                    </a:lnTo>
                    <a:lnTo>
                      <a:pt x="3501" y="906"/>
                    </a:lnTo>
                    <a:lnTo>
                      <a:pt x="3501" y="988"/>
                    </a:lnTo>
                    <a:lnTo>
                      <a:pt x="3313" y="988"/>
                    </a:lnTo>
                    <a:lnTo>
                      <a:pt x="3313" y="1065"/>
                    </a:lnTo>
                    <a:lnTo>
                      <a:pt x="2486" y="1065"/>
                    </a:lnTo>
                    <a:lnTo>
                      <a:pt x="2486" y="1143"/>
                    </a:lnTo>
                    <a:lnTo>
                      <a:pt x="2463" y="1143"/>
                    </a:lnTo>
                    <a:lnTo>
                      <a:pt x="2463" y="1222"/>
                    </a:lnTo>
                    <a:lnTo>
                      <a:pt x="2440" y="1222"/>
                    </a:lnTo>
                    <a:lnTo>
                      <a:pt x="2440" y="1303"/>
                    </a:lnTo>
                    <a:lnTo>
                      <a:pt x="2023" y="1303"/>
                    </a:lnTo>
                    <a:lnTo>
                      <a:pt x="2023" y="1387"/>
                    </a:lnTo>
                    <a:lnTo>
                      <a:pt x="1880" y="1387"/>
                    </a:lnTo>
                    <a:lnTo>
                      <a:pt x="1880" y="1463"/>
                    </a:lnTo>
                    <a:lnTo>
                      <a:pt x="1660" y="1463"/>
                    </a:lnTo>
                    <a:lnTo>
                      <a:pt x="1660" y="1561"/>
                    </a:lnTo>
                    <a:lnTo>
                      <a:pt x="910" y="1561"/>
                    </a:lnTo>
                    <a:lnTo>
                      <a:pt x="910" y="1640"/>
                    </a:lnTo>
                    <a:lnTo>
                      <a:pt x="843" y="1640"/>
                    </a:lnTo>
                    <a:lnTo>
                      <a:pt x="843" y="1712"/>
                    </a:lnTo>
                    <a:lnTo>
                      <a:pt x="749" y="1712"/>
                    </a:lnTo>
                    <a:lnTo>
                      <a:pt x="749" y="1796"/>
                    </a:lnTo>
                    <a:lnTo>
                      <a:pt x="0" y="1796"/>
                    </a:lnTo>
                    <a:lnTo>
                      <a:pt x="0" y="1874"/>
                    </a:lnTo>
                  </a:path>
                </a:pathLst>
              </a:custGeom>
              <a:noFill/>
              <a:ln w="19050">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25" name="Freeform 20">
                <a:extLst>
                  <a:ext uri="{FF2B5EF4-FFF2-40B4-BE49-F238E27FC236}">
                    <a16:creationId xmlns:a16="http://schemas.microsoft.com/office/drawing/2014/main" id="{0677B3E9-0932-4400-BCF9-954DA723882B}"/>
                  </a:ext>
                </a:extLst>
              </p:cNvPr>
              <p:cNvSpPr>
                <a:spLocks/>
              </p:cNvSpPr>
              <p:nvPr/>
            </p:nvSpPr>
            <p:spPr bwMode="auto">
              <a:xfrm>
                <a:off x="-8359775" y="3968750"/>
                <a:ext cx="5389563" cy="739775"/>
              </a:xfrm>
              <a:custGeom>
                <a:avLst/>
                <a:gdLst>
                  <a:gd name="T0" fmla="*/ 10185 w 10185"/>
                  <a:gd name="T1" fmla="*/ 0 h 1400"/>
                  <a:gd name="T2" fmla="*/ 10052 w 10185"/>
                  <a:gd name="T3" fmla="*/ 0 h 1400"/>
                  <a:gd name="T4" fmla="*/ 10052 w 10185"/>
                  <a:gd name="T5" fmla="*/ 75 h 1400"/>
                  <a:gd name="T6" fmla="*/ 9127 w 10185"/>
                  <a:gd name="T7" fmla="*/ 75 h 1400"/>
                  <a:gd name="T8" fmla="*/ 9127 w 10185"/>
                  <a:gd name="T9" fmla="*/ 141 h 1400"/>
                  <a:gd name="T10" fmla="*/ 8898 w 10185"/>
                  <a:gd name="T11" fmla="*/ 141 h 1400"/>
                  <a:gd name="T12" fmla="*/ 8898 w 10185"/>
                  <a:gd name="T13" fmla="*/ 196 h 1400"/>
                  <a:gd name="T14" fmla="*/ 8819 w 10185"/>
                  <a:gd name="T15" fmla="*/ 196 h 1400"/>
                  <a:gd name="T16" fmla="*/ 8819 w 10185"/>
                  <a:gd name="T17" fmla="*/ 274 h 1400"/>
                  <a:gd name="T18" fmla="*/ 8072 w 10185"/>
                  <a:gd name="T19" fmla="*/ 274 h 1400"/>
                  <a:gd name="T20" fmla="*/ 8072 w 10185"/>
                  <a:gd name="T21" fmla="*/ 314 h 1400"/>
                  <a:gd name="T22" fmla="*/ 7969 w 10185"/>
                  <a:gd name="T23" fmla="*/ 314 h 1400"/>
                  <a:gd name="T24" fmla="*/ 7969 w 10185"/>
                  <a:gd name="T25" fmla="*/ 383 h 1400"/>
                  <a:gd name="T26" fmla="*/ 7587 w 10185"/>
                  <a:gd name="T27" fmla="*/ 383 h 1400"/>
                  <a:gd name="T28" fmla="*/ 7587 w 10185"/>
                  <a:gd name="T29" fmla="*/ 448 h 1400"/>
                  <a:gd name="T30" fmla="*/ 6350 w 10185"/>
                  <a:gd name="T31" fmla="*/ 448 h 1400"/>
                  <a:gd name="T32" fmla="*/ 6350 w 10185"/>
                  <a:gd name="T33" fmla="*/ 510 h 1400"/>
                  <a:gd name="T34" fmla="*/ 5380 w 10185"/>
                  <a:gd name="T35" fmla="*/ 510 h 1400"/>
                  <a:gd name="T36" fmla="*/ 5380 w 10185"/>
                  <a:gd name="T37" fmla="*/ 575 h 1400"/>
                  <a:gd name="T38" fmla="*/ 4778 w 10185"/>
                  <a:gd name="T39" fmla="*/ 575 h 1400"/>
                  <a:gd name="T40" fmla="*/ 4778 w 10185"/>
                  <a:gd name="T41" fmla="*/ 621 h 1400"/>
                  <a:gd name="T42" fmla="*/ 3136 w 10185"/>
                  <a:gd name="T43" fmla="*/ 621 h 1400"/>
                  <a:gd name="T44" fmla="*/ 3136 w 10185"/>
                  <a:gd name="T45" fmla="*/ 687 h 1400"/>
                  <a:gd name="T46" fmla="*/ 2975 w 10185"/>
                  <a:gd name="T47" fmla="*/ 687 h 1400"/>
                  <a:gd name="T48" fmla="*/ 2975 w 10185"/>
                  <a:gd name="T49" fmla="*/ 748 h 1400"/>
                  <a:gd name="T50" fmla="*/ 2711 w 10185"/>
                  <a:gd name="T51" fmla="*/ 748 h 1400"/>
                  <a:gd name="T52" fmla="*/ 2711 w 10185"/>
                  <a:gd name="T53" fmla="*/ 825 h 1400"/>
                  <a:gd name="T54" fmla="*/ 2680 w 10185"/>
                  <a:gd name="T55" fmla="*/ 825 h 1400"/>
                  <a:gd name="T56" fmla="*/ 2680 w 10185"/>
                  <a:gd name="T57" fmla="*/ 863 h 1400"/>
                  <a:gd name="T58" fmla="*/ 2594 w 10185"/>
                  <a:gd name="T59" fmla="*/ 863 h 1400"/>
                  <a:gd name="T60" fmla="*/ 2594 w 10185"/>
                  <a:gd name="T61" fmla="*/ 923 h 1400"/>
                  <a:gd name="T62" fmla="*/ 2385 w 10185"/>
                  <a:gd name="T63" fmla="*/ 923 h 1400"/>
                  <a:gd name="T64" fmla="*/ 2385 w 10185"/>
                  <a:gd name="T65" fmla="*/ 990 h 1400"/>
                  <a:gd name="T66" fmla="*/ 2271 w 10185"/>
                  <a:gd name="T67" fmla="*/ 990 h 1400"/>
                  <a:gd name="T68" fmla="*/ 2271 w 10185"/>
                  <a:gd name="T69" fmla="*/ 1045 h 1400"/>
                  <a:gd name="T70" fmla="*/ 2081 w 10185"/>
                  <a:gd name="T71" fmla="*/ 1045 h 1400"/>
                  <a:gd name="T72" fmla="*/ 2081 w 10185"/>
                  <a:gd name="T73" fmla="*/ 1103 h 1400"/>
                  <a:gd name="T74" fmla="*/ 1214 w 10185"/>
                  <a:gd name="T75" fmla="*/ 1103 h 1400"/>
                  <a:gd name="T76" fmla="*/ 1214 w 10185"/>
                  <a:gd name="T77" fmla="*/ 1166 h 1400"/>
                  <a:gd name="T78" fmla="*/ 1189 w 10185"/>
                  <a:gd name="T79" fmla="*/ 1166 h 1400"/>
                  <a:gd name="T80" fmla="*/ 1189 w 10185"/>
                  <a:gd name="T81" fmla="*/ 1229 h 1400"/>
                  <a:gd name="T82" fmla="*/ 995 w 10185"/>
                  <a:gd name="T83" fmla="*/ 1229 h 1400"/>
                  <a:gd name="T84" fmla="*/ 995 w 10185"/>
                  <a:gd name="T85" fmla="*/ 1292 h 1400"/>
                  <a:gd name="T86" fmla="*/ 451 w 10185"/>
                  <a:gd name="T87" fmla="*/ 1292 h 1400"/>
                  <a:gd name="T88" fmla="*/ 451 w 10185"/>
                  <a:gd name="T89" fmla="*/ 1341 h 1400"/>
                  <a:gd name="T90" fmla="*/ 258 w 10185"/>
                  <a:gd name="T91" fmla="*/ 1341 h 1400"/>
                  <a:gd name="T92" fmla="*/ 258 w 10185"/>
                  <a:gd name="T93" fmla="*/ 1400 h 1400"/>
                  <a:gd name="T94" fmla="*/ 0 w 10185"/>
                  <a:gd name="T95" fmla="*/ 14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85" h="1400">
                    <a:moveTo>
                      <a:pt x="10185" y="0"/>
                    </a:moveTo>
                    <a:lnTo>
                      <a:pt x="10052" y="0"/>
                    </a:lnTo>
                    <a:lnTo>
                      <a:pt x="10052" y="75"/>
                    </a:lnTo>
                    <a:lnTo>
                      <a:pt x="9127" y="75"/>
                    </a:lnTo>
                    <a:lnTo>
                      <a:pt x="9127" y="141"/>
                    </a:lnTo>
                    <a:lnTo>
                      <a:pt x="8898" y="141"/>
                    </a:lnTo>
                    <a:lnTo>
                      <a:pt x="8898" y="196"/>
                    </a:lnTo>
                    <a:lnTo>
                      <a:pt x="8819" y="196"/>
                    </a:lnTo>
                    <a:lnTo>
                      <a:pt x="8819" y="274"/>
                    </a:lnTo>
                    <a:lnTo>
                      <a:pt x="8072" y="274"/>
                    </a:lnTo>
                    <a:lnTo>
                      <a:pt x="8072" y="314"/>
                    </a:lnTo>
                    <a:lnTo>
                      <a:pt x="7969" y="314"/>
                    </a:lnTo>
                    <a:lnTo>
                      <a:pt x="7969" y="383"/>
                    </a:lnTo>
                    <a:lnTo>
                      <a:pt x="7587" y="383"/>
                    </a:lnTo>
                    <a:lnTo>
                      <a:pt x="7587" y="448"/>
                    </a:lnTo>
                    <a:lnTo>
                      <a:pt x="6350" y="448"/>
                    </a:lnTo>
                    <a:lnTo>
                      <a:pt x="6350" y="510"/>
                    </a:lnTo>
                    <a:lnTo>
                      <a:pt x="5380" y="510"/>
                    </a:lnTo>
                    <a:lnTo>
                      <a:pt x="5380" y="575"/>
                    </a:lnTo>
                    <a:lnTo>
                      <a:pt x="4778" y="575"/>
                    </a:lnTo>
                    <a:lnTo>
                      <a:pt x="4778" y="621"/>
                    </a:lnTo>
                    <a:lnTo>
                      <a:pt x="3136" y="621"/>
                    </a:lnTo>
                    <a:lnTo>
                      <a:pt x="3136" y="687"/>
                    </a:lnTo>
                    <a:lnTo>
                      <a:pt x="2975" y="687"/>
                    </a:lnTo>
                    <a:lnTo>
                      <a:pt x="2975" y="748"/>
                    </a:lnTo>
                    <a:lnTo>
                      <a:pt x="2711" y="748"/>
                    </a:lnTo>
                    <a:lnTo>
                      <a:pt x="2711" y="825"/>
                    </a:lnTo>
                    <a:lnTo>
                      <a:pt x="2680" y="825"/>
                    </a:lnTo>
                    <a:lnTo>
                      <a:pt x="2680" y="863"/>
                    </a:lnTo>
                    <a:lnTo>
                      <a:pt x="2594" y="863"/>
                    </a:lnTo>
                    <a:lnTo>
                      <a:pt x="2594" y="923"/>
                    </a:lnTo>
                    <a:lnTo>
                      <a:pt x="2385" y="923"/>
                    </a:lnTo>
                    <a:lnTo>
                      <a:pt x="2385" y="990"/>
                    </a:lnTo>
                    <a:lnTo>
                      <a:pt x="2271" y="990"/>
                    </a:lnTo>
                    <a:lnTo>
                      <a:pt x="2271" y="1045"/>
                    </a:lnTo>
                    <a:lnTo>
                      <a:pt x="2081" y="1045"/>
                    </a:lnTo>
                    <a:lnTo>
                      <a:pt x="2081" y="1103"/>
                    </a:lnTo>
                    <a:lnTo>
                      <a:pt x="1214" y="1103"/>
                    </a:lnTo>
                    <a:lnTo>
                      <a:pt x="1214" y="1166"/>
                    </a:lnTo>
                    <a:lnTo>
                      <a:pt x="1189" y="1166"/>
                    </a:lnTo>
                    <a:lnTo>
                      <a:pt x="1189" y="1229"/>
                    </a:lnTo>
                    <a:lnTo>
                      <a:pt x="995" y="1229"/>
                    </a:lnTo>
                    <a:lnTo>
                      <a:pt x="995" y="1292"/>
                    </a:lnTo>
                    <a:lnTo>
                      <a:pt x="451" y="1292"/>
                    </a:lnTo>
                    <a:lnTo>
                      <a:pt x="451" y="1341"/>
                    </a:lnTo>
                    <a:lnTo>
                      <a:pt x="258" y="1341"/>
                    </a:lnTo>
                    <a:lnTo>
                      <a:pt x="258" y="1400"/>
                    </a:lnTo>
                    <a:lnTo>
                      <a:pt x="0" y="1400"/>
                    </a:lnTo>
                  </a:path>
                </a:pathLst>
              </a:custGeom>
              <a:noFill/>
              <a:ln w="1905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grpSp>
        <p:sp>
          <p:nvSpPr>
            <p:cNvPr id="27" name="ZoneTexte 26">
              <a:extLst>
                <a:ext uri="{FF2B5EF4-FFF2-40B4-BE49-F238E27FC236}">
                  <a16:creationId xmlns:a16="http://schemas.microsoft.com/office/drawing/2014/main" id="{68B98877-E818-43DA-BDFE-2F7C233A80E3}"/>
                </a:ext>
              </a:extLst>
            </p:cNvPr>
            <p:cNvSpPr txBox="1"/>
            <p:nvPr/>
          </p:nvSpPr>
          <p:spPr>
            <a:xfrm>
              <a:off x="1701875" y="1261477"/>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1,0</a:t>
              </a:r>
            </a:p>
          </p:txBody>
        </p:sp>
        <p:sp>
          <p:nvSpPr>
            <p:cNvPr id="29" name="ZoneTexte 28">
              <a:extLst>
                <a:ext uri="{FF2B5EF4-FFF2-40B4-BE49-F238E27FC236}">
                  <a16:creationId xmlns:a16="http://schemas.microsoft.com/office/drawing/2014/main" id="{974EF132-60D9-43DF-936C-B8E87F3B9AF7}"/>
                </a:ext>
              </a:extLst>
            </p:cNvPr>
            <p:cNvSpPr txBox="1"/>
            <p:nvPr/>
          </p:nvSpPr>
          <p:spPr>
            <a:xfrm>
              <a:off x="1701875" y="1628830"/>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0,8</a:t>
              </a:r>
            </a:p>
          </p:txBody>
        </p:sp>
        <p:sp>
          <p:nvSpPr>
            <p:cNvPr id="30" name="ZoneTexte 29">
              <a:extLst>
                <a:ext uri="{FF2B5EF4-FFF2-40B4-BE49-F238E27FC236}">
                  <a16:creationId xmlns:a16="http://schemas.microsoft.com/office/drawing/2014/main" id="{4E95E990-78A7-4CBF-81C7-E2D561FB058E}"/>
                </a:ext>
              </a:extLst>
            </p:cNvPr>
            <p:cNvSpPr txBox="1"/>
            <p:nvPr/>
          </p:nvSpPr>
          <p:spPr>
            <a:xfrm>
              <a:off x="1701875" y="2008041"/>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0,6</a:t>
              </a:r>
            </a:p>
          </p:txBody>
        </p:sp>
        <p:sp>
          <p:nvSpPr>
            <p:cNvPr id="31" name="ZoneTexte 30">
              <a:extLst>
                <a:ext uri="{FF2B5EF4-FFF2-40B4-BE49-F238E27FC236}">
                  <a16:creationId xmlns:a16="http://schemas.microsoft.com/office/drawing/2014/main" id="{B4A136FA-1257-4280-8BC0-E72DBCB83F45}"/>
                </a:ext>
              </a:extLst>
            </p:cNvPr>
            <p:cNvSpPr txBox="1"/>
            <p:nvPr/>
          </p:nvSpPr>
          <p:spPr>
            <a:xfrm>
              <a:off x="1701875" y="2375394"/>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0,4</a:t>
              </a:r>
            </a:p>
          </p:txBody>
        </p:sp>
        <p:sp>
          <p:nvSpPr>
            <p:cNvPr id="32" name="ZoneTexte 31">
              <a:extLst>
                <a:ext uri="{FF2B5EF4-FFF2-40B4-BE49-F238E27FC236}">
                  <a16:creationId xmlns:a16="http://schemas.microsoft.com/office/drawing/2014/main" id="{86B4BB9B-89C0-4EE8-BED6-1AD95D79E627}"/>
                </a:ext>
              </a:extLst>
            </p:cNvPr>
            <p:cNvSpPr txBox="1"/>
            <p:nvPr/>
          </p:nvSpPr>
          <p:spPr>
            <a:xfrm>
              <a:off x="1701875" y="2744404"/>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0,2</a:t>
              </a:r>
            </a:p>
          </p:txBody>
        </p:sp>
        <p:sp>
          <p:nvSpPr>
            <p:cNvPr id="33" name="ZoneTexte 32">
              <a:extLst>
                <a:ext uri="{FF2B5EF4-FFF2-40B4-BE49-F238E27FC236}">
                  <a16:creationId xmlns:a16="http://schemas.microsoft.com/office/drawing/2014/main" id="{6364BF85-7C76-4458-85FD-7CCB58780E7E}"/>
                </a:ext>
              </a:extLst>
            </p:cNvPr>
            <p:cNvSpPr txBox="1"/>
            <p:nvPr/>
          </p:nvSpPr>
          <p:spPr>
            <a:xfrm>
              <a:off x="1701875" y="3111757"/>
              <a:ext cx="380233" cy="276999"/>
            </a:xfrm>
            <a:prstGeom prst="rect">
              <a:avLst/>
            </a:prstGeom>
            <a:noFill/>
          </p:spPr>
          <p:txBody>
            <a:bodyPr wrap="none" rtlCol="0">
              <a:spAutoFit/>
            </a:bodyPr>
            <a:lstStyle/>
            <a:p>
              <a:pPr algn="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0,0</a:t>
              </a:r>
            </a:p>
          </p:txBody>
        </p:sp>
        <p:sp>
          <p:nvSpPr>
            <p:cNvPr id="34" name="ZoneTexte 33">
              <a:extLst>
                <a:ext uri="{FF2B5EF4-FFF2-40B4-BE49-F238E27FC236}">
                  <a16:creationId xmlns:a16="http://schemas.microsoft.com/office/drawing/2014/main" id="{06FDE151-A570-49C2-BA2D-FDF0D7A7FB01}"/>
                </a:ext>
              </a:extLst>
            </p:cNvPr>
            <p:cNvSpPr txBox="1"/>
            <p:nvPr/>
          </p:nvSpPr>
          <p:spPr>
            <a:xfrm rot="16200000">
              <a:off x="784353" y="2180554"/>
              <a:ext cx="1554015" cy="276999"/>
            </a:xfrm>
            <a:prstGeom prst="rect">
              <a:avLst/>
            </a:prstGeom>
            <a:noFill/>
          </p:spPr>
          <p:txBody>
            <a:bodyPr wrap="none" rtlCol="0">
              <a:spAutoFit/>
            </a:bodyPr>
            <a:lstStyle/>
            <a:p>
              <a:pPr algn="ctr" fontAlgn="base">
                <a:spcBef>
                  <a:spcPct val="0"/>
                </a:spcBef>
                <a:spcAft>
                  <a:spcPct val="0"/>
                </a:spcAft>
              </a:pPr>
              <a:r>
                <a:rPr lang="fr-FR" sz="1200" b="1" dirty="0">
                  <a:solidFill>
                    <a:srgbClr val="333399"/>
                  </a:solidFill>
                  <a:latin typeface="Calibri" panose="020F0502020204030204" pitchFamily="34" charset="0"/>
                  <a:ea typeface="ＭＳ Ｐゴシック" pitchFamily="34" charset="-128"/>
                  <a:cs typeface="Arial" charset="0"/>
                </a:rPr>
                <a:t>Cumulative incidence</a:t>
              </a:r>
            </a:p>
          </p:txBody>
        </p:sp>
        <p:sp>
          <p:nvSpPr>
            <p:cNvPr id="35" name="ZoneTexte 34">
              <a:extLst>
                <a:ext uri="{FF2B5EF4-FFF2-40B4-BE49-F238E27FC236}">
                  <a16:creationId xmlns:a16="http://schemas.microsoft.com/office/drawing/2014/main" id="{9520C4CA-A547-4DBA-9018-1E39F4DADA19}"/>
                </a:ext>
              </a:extLst>
            </p:cNvPr>
            <p:cNvSpPr txBox="1"/>
            <p:nvPr/>
          </p:nvSpPr>
          <p:spPr>
            <a:xfrm>
              <a:off x="2209975" y="3282756"/>
              <a:ext cx="263214"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0</a:t>
              </a:r>
            </a:p>
          </p:txBody>
        </p:sp>
        <p:sp>
          <p:nvSpPr>
            <p:cNvPr id="36" name="ZoneTexte 35">
              <a:extLst>
                <a:ext uri="{FF2B5EF4-FFF2-40B4-BE49-F238E27FC236}">
                  <a16:creationId xmlns:a16="http://schemas.microsoft.com/office/drawing/2014/main" id="{EA04FE36-D845-492A-AB53-54D4433B7DB8}"/>
                </a:ext>
              </a:extLst>
            </p:cNvPr>
            <p:cNvSpPr txBox="1"/>
            <p:nvPr/>
          </p:nvSpPr>
          <p:spPr>
            <a:xfrm>
              <a:off x="3180671" y="3282756"/>
              <a:ext cx="263214"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5</a:t>
              </a:r>
            </a:p>
          </p:txBody>
        </p:sp>
        <p:sp>
          <p:nvSpPr>
            <p:cNvPr id="37" name="ZoneTexte 36">
              <a:extLst>
                <a:ext uri="{FF2B5EF4-FFF2-40B4-BE49-F238E27FC236}">
                  <a16:creationId xmlns:a16="http://schemas.microsoft.com/office/drawing/2014/main" id="{41FA3F97-B15D-41A7-B24C-9EF6D12F7F60}"/>
                </a:ext>
              </a:extLst>
            </p:cNvPr>
            <p:cNvSpPr txBox="1"/>
            <p:nvPr/>
          </p:nvSpPr>
          <p:spPr>
            <a:xfrm>
              <a:off x="4100974" y="3282756"/>
              <a:ext cx="341761"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10</a:t>
              </a:r>
            </a:p>
          </p:txBody>
        </p:sp>
        <p:sp>
          <p:nvSpPr>
            <p:cNvPr id="38" name="ZoneTexte 37">
              <a:extLst>
                <a:ext uri="{FF2B5EF4-FFF2-40B4-BE49-F238E27FC236}">
                  <a16:creationId xmlns:a16="http://schemas.microsoft.com/office/drawing/2014/main" id="{C49FE9D6-F808-411F-8C68-60B9BD18CC4F}"/>
                </a:ext>
              </a:extLst>
            </p:cNvPr>
            <p:cNvSpPr txBox="1"/>
            <p:nvPr/>
          </p:nvSpPr>
          <p:spPr>
            <a:xfrm>
              <a:off x="5071669" y="3282756"/>
              <a:ext cx="341761"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15</a:t>
              </a:r>
            </a:p>
          </p:txBody>
        </p:sp>
        <p:sp>
          <p:nvSpPr>
            <p:cNvPr id="39" name="ZoneTexte 38">
              <a:extLst>
                <a:ext uri="{FF2B5EF4-FFF2-40B4-BE49-F238E27FC236}">
                  <a16:creationId xmlns:a16="http://schemas.microsoft.com/office/drawing/2014/main" id="{34731BC6-10EA-43AF-B6F3-5E05C788802C}"/>
                </a:ext>
              </a:extLst>
            </p:cNvPr>
            <p:cNvSpPr txBox="1"/>
            <p:nvPr/>
          </p:nvSpPr>
          <p:spPr>
            <a:xfrm>
              <a:off x="6029106" y="3282756"/>
              <a:ext cx="341761"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20</a:t>
              </a:r>
            </a:p>
          </p:txBody>
        </p:sp>
        <p:sp>
          <p:nvSpPr>
            <p:cNvPr id="40" name="ZoneTexte 39">
              <a:extLst>
                <a:ext uri="{FF2B5EF4-FFF2-40B4-BE49-F238E27FC236}">
                  <a16:creationId xmlns:a16="http://schemas.microsoft.com/office/drawing/2014/main" id="{D26A6F75-774C-4FE1-8206-6DB96CD5BBEB}"/>
                </a:ext>
              </a:extLst>
            </p:cNvPr>
            <p:cNvSpPr txBox="1"/>
            <p:nvPr/>
          </p:nvSpPr>
          <p:spPr>
            <a:xfrm>
              <a:off x="6999802" y="3282756"/>
              <a:ext cx="341761" cy="276999"/>
            </a:xfrm>
            <a:prstGeom prst="rect">
              <a:avLst/>
            </a:prstGeom>
            <a:noFill/>
          </p:spPr>
          <p:txBody>
            <a:bodyPr wrap="none" rtlCol="0">
              <a:spAutoFit/>
            </a:bodyPr>
            <a:lstStyle/>
            <a:p>
              <a:pPr algn="ctr" fontAlgn="base">
                <a:spcBef>
                  <a:spcPct val="0"/>
                </a:spcBef>
                <a:spcAft>
                  <a:spcPct val="0"/>
                </a:spcAft>
              </a:pPr>
              <a:r>
                <a:rPr lang="fr-FR" sz="1200" dirty="0">
                  <a:solidFill>
                    <a:srgbClr val="333399"/>
                  </a:solidFill>
                  <a:latin typeface="Calibri" panose="020F0502020204030204" pitchFamily="34" charset="0"/>
                  <a:ea typeface="ＭＳ Ｐゴシック" pitchFamily="34" charset="-128"/>
                  <a:cs typeface="Arial" charset="0"/>
                </a:rPr>
                <a:t>25</a:t>
              </a:r>
            </a:p>
          </p:txBody>
        </p:sp>
        <p:sp>
          <p:nvSpPr>
            <p:cNvPr id="41" name="ZoneTexte 40">
              <a:extLst>
                <a:ext uri="{FF2B5EF4-FFF2-40B4-BE49-F238E27FC236}">
                  <a16:creationId xmlns:a16="http://schemas.microsoft.com/office/drawing/2014/main" id="{6F4E5E6A-E771-4062-B05A-BEE567D29A59}"/>
                </a:ext>
              </a:extLst>
            </p:cNvPr>
            <p:cNvSpPr txBox="1"/>
            <p:nvPr/>
          </p:nvSpPr>
          <p:spPr>
            <a:xfrm>
              <a:off x="3814005" y="3452087"/>
              <a:ext cx="1688925" cy="276999"/>
            </a:xfrm>
            <a:prstGeom prst="rect">
              <a:avLst/>
            </a:prstGeom>
            <a:noFill/>
          </p:spPr>
          <p:txBody>
            <a:bodyPr wrap="none" rtlCol="0">
              <a:spAutoFit/>
            </a:bodyPr>
            <a:lstStyle/>
            <a:p>
              <a:pPr algn="ctr" fontAlgn="base">
                <a:spcBef>
                  <a:spcPct val="0"/>
                </a:spcBef>
                <a:spcAft>
                  <a:spcPct val="0"/>
                </a:spcAft>
              </a:pPr>
              <a:r>
                <a:rPr lang="fr-FR" sz="1200" b="1" dirty="0">
                  <a:solidFill>
                    <a:srgbClr val="333399"/>
                  </a:solidFill>
                  <a:latin typeface="Calibri" panose="020F0502020204030204" pitchFamily="34" charset="0"/>
                  <a:ea typeface="ＭＳ Ｐゴシック" pitchFamily="34" charset="-128"/>
                  <a:cs typeface="Arial" charset="0"/>
                </a:rPr>
                <a:t>Time </a:t>
              </a:r>
              <a:r>
                <a:rPr lang="fr-FR" sz="1200" b="1" dirty="0" err="1">
                  <a:solidFill>
                    <a:srgbClr val="333399"/>
                  </a:solidFill>
                  <a:latin typeface="Calibri" panose="020F0502020204030204" pitchFamily="34" charset="0"/>
                  <a:ea typeface="ＭＳ Ｐゴシック" pitchFamily="34" charset="-128"/>
                  <a:cs typeface="Arial" charset="0"/>
                </a:rPr>
                <a:t>after</a:t>
              </a:r>
              <a:r>
                <a:rPr lang="fr-FR" sz="1200" b="1" dirty="0">
                  <a:solidFill>
                    <a:srgbClr val="333399"/>
                  </a:solidFill>
                  <a:latin typeface="Calibri" panose="020F0502020204030204" pitchFamily="34" charset="0"/>
                  <a:ea typeface="ＭＳ Ｐゴシック" pitchFamily="34" charset="-128"/>
                  <a:cs typeface="Arial" charset="0"/>
                </a:rPr>
                <a:t> LT (</a:t>
              </a:r>
              <a:r>
                <a:rPr lang="fr-FR" sz="1200" b="1" dirty="0" err="1">
                  <a:solidFill>
                    <a:srgbClr val="333399"/>
                  </a:solidFill>
                  <a:latin typeface="Calibri" panose="020F0502020204030204" pitchFamily="34" charset="0"/>
                  <a:ea typeface="ＭＳ Ｐゴシック" pitchFamily="34" charset="-128"/>
                  <a:cs typeface="Arial" charset="0"/>
                </a:rPr>
                <a:t>months</a:t>
              </a:r>
              <a:r>
                <a:rPr lang="fr-FR" sz="1200" b="1" dirty="0">
                  <a:solidFill>
                    <a:srgbClr val="333399"/>
                  </a:solidFill>
                  <a:latin typeface="Calibri" panose="020F0502020204030204" pitchFamily="34" charset="0"/>
                  <a:ea typeface="ＭＳ Ｐゴシック" pitchFamily="34" charset="-128"/>
                  <a:cs typeface="Arial" charset="0"/>
                </a:rPr>
                <a:t>)</a:t>
              </a:r>
            </a:p>
          </p:txBody>
        </p:sp>
        <p:sp>
          <p:nvSpPr>
            <p:cNvPr id="42" name="ZoneTexte 41">
              <a:extLst>
                <a:ext uri="{FF2B5EF4-FFF2-40B4-BE49-F238E27FC236}">
                  <a16:creationId xmlns:a16="http://schemas.microsoft.com/office/drawing/2014/main" id="{C17618FB-8D8E-41EC-9D07-392531D7AA0E}"/>
                </a:ext>
              </a:extLst>
            </p:cNvPr>
            <p:cNvSpPr txBox="1"/>
            <p:nvPr/>
          </p:nvSpPr>
          <p:spPr>
            <a:xfrm>
              <a:off x="4766465" y="2380388"/>
              <a:ext cx="1863139" cy="276999"/>
            </a:xfrm>
            <a:prstGeom prst="rect">
              <a:avLst/>
            </a:prstGeom>
            <a:noFill/>
          </p:spPr>
          <p:txBody>
            <a:bodyPr wrap="none" rtlCol="0">
              <a:spAutoFit/>
            </a:bodyPr>
            <a:lstStyle/>
            <a:p>
              <a:pPr algn="ctr" fontAlgn="base">
                <a:spcBef>
                  <a:spcPct val="0"/>
                </a:spcBef>
                <a:spcAft>
                  <a:spcPct val="0"/>
                </a:spcAft>
              </a:pPr>
              <a:r>
                <a:rPr lang="fr-FR" sz="1200" b="1" dirty="0" err="1">
                  <a:solidFill>
                    <a:srgbClr val="0066FF"/>
                  </a:solidFill>
                  <a:latin typeface="Calibri" panose="020F0502020204030204" pitchFamily="34" charset="0"/>
                  <a:ea typeface="ＭＳ Ｐゴシック" pitchFamily="34" charset="-128"/>
                  <a:cs typeface="Arial" charset="0"/>
                </a:rPr>
                <a:t>Early</a:t>
              </a:r>
              <a:r>
                <a:rPr lang="fr-FR" sz="1200" b="1" dirty="0">
                  <a:solidFill>
                    <a:srgbClr val="0066FF"/>
                  </a:solidFill>
                  <a:latin typeface="Calibri" panose="020F0502020204030204" pitchFamily="34" charset="0"/>
                  <a:ea typeface="ＭＳ Ｐゴシック" pitchFamily="34" charset="-128"/>
                  <a:cs typeface="Arial" charset="0"/>
                </a:rPr>
                <a:t> LT for AAH (Group A)</a:t>
              </a:r>
            </a:p>
          </p:txBody>
        </p:sp>
        <p:sp>
          <p:nvSpPr>
            <p:cNvPr id="43" name="ZoneTexte 42">
              <a:extLst>
                <a:ext uri="{FF2B5EF4-FFF2-40B4-BE49-F238E27FC236}">
                  <a16:creationId xmlns:a16="http://schemas.microsoft.com/office/drawing/2014/main" id="{FA9398D7-DB34-4D36-836B-37BA3E58B8ED}"/>
                </a:ext>
              </a:extLst>
            </p:cNvPr>
            <p:cNvSpPr txBox="1"/>
            <p:nvPr/>
          </p:nvSpPr>
          <p:spPr>
            <a:xfrm>
              <a:off x="4524754" y="2968788"/>
              <a:ext cx="2487027" cy="276999"/>
            </a:xfrm>
            <a:prstGeom prst="rect">
              <a:avLst/>
            </a:prstGeom>
            <a:noFill/>
          </p:spPr>
          <p:txBody>
            <a:bodyPr wrap="none" rtlCol="0">
              <a:spAutoFit/>
            </a:bodyPr>
            <a:lstStyle/>
            <a:p>
              <a:pPr algn="ctr" fontAlgn="base">
                <a:spcBef>
                  <a:spcPct val="0"/>
                </a:spcBef>
                <a:spcAft>
                  <a:spcPct val="0"/>
                </a:spcAft>
              </a:pPr>
              <a:r>
                <a:rPr lang="fr-FR" sz="1200" b="1" dirty="0">
                  <a:solidFill>
                    <a:srgbClr val="C00000"/>
                  </a:solidFill>
                  <a:latin typeface="Calibri" panose="020F0502020204030204" pitchFamily="34" charset="0"/>
                  <a:ea typeface="ＭＳ Ｐゴシック" pitchFamily="34" charset="-128"/>
                  <a:cs typeface="Arial" charset="0"/>
                </a:rPr>
                <a:t>Standard LT for  </a:t>
              </a:r>
              <a:r>
                <a:rPr lang="fr-FR" sz="1200" b="1" dirty="0" err="1">
                  <a:solidFill>
                    <a:srgbClr val="C00000"/>
                  </a:solidFill>
                  <a:latin typeface="Calibri" panose="020F0502020204030204" pitchFamily="34" charset="0"/>
                  <a:ea typeface="ＭＳ Ｐゴシック" pitchFamily="34" charset="-128"/>
                  <a:cs typeface="Arial" charset="0"/>
                </a:rPr>
                <a:t>cirrhosis</a:t>
              </a:r>
              <a:r>
                <a:rPr lang="fr-FR" sz="1200" b="1" dirty="0">
                  <a:solidFill>
                    <a:srgbClr val="C00000"/>
                  </a:solidFill>
                  <a:latin typeface="Calibri" panose="020F0502020204030204" pitchFamily="34" charset="0"/>
                  <a:ea typeface="ＭＳ Ｐゴシック" pitchFamily="34" charset="-128"/>
                  <a:cs typeface="Arial" charset="0"/>
                </a:rPr>
                <a:t> (Group B)</a:t>
              </a:r>
            </a:p>
          </p:txBody>
        </p:sp>
        <p:sp>
          <p:nvSpPr>
            <p:cNvPr id="44" name="ZoneTexte 43">
              <a:extLst>
                <a:ext uri="{FF2B5EF4-FFF2-40B4-BE49-F238E27FC236}">
                  <a16:creationId xmlns:a16="http://schemas.microsoft.com/office/drawing/2014/main" id="{4FFCCCE4-C013-4E98-A0FC-7E784D62C8CF}"/>
                </a:ext>
              </a:extLst>
            </p:cNvPr>
            <p:cNvSpPr txBox="1"/>
            <p:nvPr/>
          </p:nvSpPr>
          <p:spPr>
            <a:xfrm>
              <a:off x="7714901" y="2562915"/>
              <a:ext cx="768159" cy="307777"/>
            </a:xfrm>
            <a:prstGeom prst="rect">
              <a:avLst/>
            </a:prstGeom>
            <a:noFill/>
          </p:spPr>
          <p:txBody>
            <a:bodyPr wrap="none" rtlCol="0">
              <a:spAutoFit/>
            </a:bodyPr>
            <a:lstStyle/>
            <a:p>
              <a:pPr algn="ctr" fontAlgn="base">
                <a:spcBef>
                  <a:spcPct val="0"/>
                </a:spcBef>
                <a:spcAft>
                  <a:spcPct val="0"/>
                </a:spcAft>
              </a:pPr>
              <a:r>
                <a:rPr lang="fr-FR" sz="1400" dirty="0">
                  <a:solidFill>
                    <a:srgbClr val="333399"/>
                  </a:solidFill>
                  <a:latin typeface="Calibri" panose="020F0502020204030204" pitchFamily="34" charset="0"/>
                  <a:ea typeface="ＭＳ Ｐゴシック" pitchFamily="34" charset="-128"/>
                  <a:cs typeface="Arial" charset="0"/>
                </a:rPr>
                <a:t>p = 0,19</a:t>
              </a:r>
            </a:p>
          </p:txBody>
        </p:sp>
        <p:sp>
          <p:nvSpPr>
            <p:cNvPr id="46" name="ZoneTexte 45">
              <a:extLst>
                <a:ext uri="{FF2B5EF4-FFF2-40B4-BE49-F238E27FC236}">
                  <a16:creationId xmlns:a16="http://schemas.microsoft.com/office/drawing/2014/main" id="{B44042CC-F8C2-4941-9B47-FD91474ACE96}"/>
                </a:ext>
              </a:extLst>
            </p:cNvPr>
            <p:cNvSpPr txBox="1"/>
            <p:nvPr/>
          </p:nvSpPr>
          <p:spPr>
            <a:xfrm>
              <a:off x="6969336" y="2442367"/>
              <a:ext cx="676788" cy="307777"/>
            </a:xfrm>
            <a:prstGeom prst="rect">
              <a:avLst/>
            </a:prstGeom>
            <a:noFill/>
          </p:spPr>
          <p:txBody>
            <a:bodyPr wrap="none" rtlCol="0">
              <a:spAutoFit/>
            </a:bodyPr>
            <a:lstStyle/>
            <a:p>
              <a:pPr algn="ctr" fontAlgn="base">
                <a:spcBef>
                  <a:spcPct val="0"/>
                </a:spcBef>
                <a:spcAft>
                  <a:spcPct val="0"/>
                </a:spcAft>
              </a:pPr>
              <a:r>
                <a:rPr lang="fr-FR" sz="1400" b="1" dirty="0">
                  <a:solidFill>
                    <a:srgbClr val="0066FF"/>
                  </a:solidFill>
                  <a:latin typeface="Calibri" panose="020F0502020204030204" pitchFamily="34" charset="0"/>
                  <a:ea typeface="ＭＳ Ｐゴシック" pitchFamily="34" charset="-128"/>
                  <a:cs typeface="Arial" charset="0"/>
                </a:rPr>
                <a:t>33,8 %</a:t>
              </a:r>
            </a:p>
          </p:txBody>
        </p:sp>
        <p:sp>
          <p:nvSpPr>
            <p:cNvPr id="47" name="ZoneTexte 46">
              <a:extLst>
                <a:ext uri="{FF2B5EF4-FFF2-40B4-BE49-F238E27FC236}">
                  <a16:creationId xmlns:a16="http://schemas.microsoft.com/office/drawing/2014/main" id="{0385B2E6-6954-4013-BBFC-11D1FF4B0CD5}"/>
                </a:ext>
              </a:extLst>
            </p:cNvPr>
            <p:cNvSpPr txBox="1"/>
            <p:nvPr/>
          </p:nvSpPr>
          <p:spPr>
            <a:xfrm>
              <a:off x="6969336" y="2680410"/>
              <a:ext cx="676788" cy="307777"/>
            </a:xfrm>
            <a:prstGeom prst="rect">
              <a:avLst/>
            </a:prstGeom>
            <a:noFill/>
          </p:spPr>
          <p:txBody>
            <a:bodyPr wrap="none" rtlCol="0">
              <a:spAutoFit/>
            </a:bodyPr>
            <a:lstStyle/>
            <a:p>
              <a:pPr algn="ctr" fontAlgn="base">
                <a:spcBef>
                  <a:spcPct val="0"/>
                </a:spcBef>
                <a:spcAft>
                  <a:spcPct val="0"/>
                </a:spcAft>
              </a:pPr>
              <a:r>
                <a:rPr lang="fr-FR" sz="1400" b="1" dirty="0">
                  <a:solidFill>
                    <a:srgbClr val="C00000"/>
                  </a:solidFill>
                  <a:latin typeface="Calibri" panose="020F0502020204030204" pitchFamily="34" charset="0"/>
                  <a:ea typeface="ＭＳ Ｐゴシック" pitchFamily="34" charset="-128"/>
                  <a:cs typeface="Arial" charset="0"/>
                </a:rPr>
                <a:t>24,7 %</a:t>
              </a:r>
            </a:p>
          </p:txBody>
        </p:sp>
      </p:grpSp>
      <p:sp>
        <p:nvSpPr>
          <p:cNvPr id="49" name="ZoneTexte 48">
            <a:extLst>
              <a:ext uri="{FF2B5EF4-FFF2-40B4-BE49-F238E27FC236}">
                <a16:creationId xmlns:a16="http://schemas.microsoft.com/office/drawing/2014/main" id="{F077C079-F764-4148-8842-58A46A890802}"/>
              </a:ext>
            </a:extLst>
          </p:cNvPr>
          <p:cNvSpPr txBox="1"/>
          <p:nvPr/>
        </p:nvSpPr>
        <p:spPr>
          <a:xfrm>
            <a:off x="2462024" y="4274467"/>
            <a:ext cx="1662570" cy="307777"/>
          </a:xfrm>
          <a:prstGeom prst="rect">
            <a:avLst/>
          </a:prstGeom>
          <a:noFill/>
        </p:spPr>
        <p:txBody>
          <a:bodyPr wrap="none" rtlCol="0">
            <a:spAutoFit/>
          </a:bodyPr>
          <a:lstStyle/>
          <a:p>
            <a:pPr algn="ctr" fontAlgn="base">
              <a:spcBef>
                <a:spcPct val="0"/>
              </a:spcBef>
              <a:spcAft>
                <a:spcPct val="0"/>
              </a:spcAft>
            </a:pPr>
            <a:r>
              <a:rPr lang="fr-FR" sz="1400" b="1" dirty="0">
                <a:solidFill>
                  <a:srgbClr val="C00000"/>
                </a:solidFill>
                <a:latin typeface="Calibri" panose="020F0502020204030204" pitchFamily="34" charset="0"/>
                <a:ea typeface="ＭＳ Ｐゴシック" pitchFamily="34" charset="-128"/>
                <a:cs typeface="Arial" charset="0"/>
              </a:rPr>
              <a:t>Time </a:t>
            </a:r>
            <a:r>
              <a:rPr lang="fr-FR" sz="1400" b="1" dirty="0" err="1">
                <a:solidFill>
                  <a:srgbClr val="C00000"/>
                </a:solidFill>
                <a:latin typeface="Calibri" panose="020F0502020204030204" pitchFamily="34" charset="0"/>
                <a:ea typeface="ＭＳ Ｐゴシック" pitchFamily="34" charset="-128"/>
                <a:cs typeface="Arial" charset="0"/>
              </a:rPr>
              <a:t>spent</a:t>
            </a:r>
            <a:r>
              <a:rPr lang="fr-FR" sz="1400" b="1" dirty="0">
                <a:solidFill>
                  <a:srgbClr val="C00000"/>
                </a:solidFill>
                <a:latin typeface="Calibri" panose="020F0502020204030204" pitchFamily="34" charset="0"/>
                <a:ea typeface="ＭＳ Ｐゴシック" pitchFamily="34" charset="-128"/>
                <a:cs typeface="Arial" charset="0"/>
              </a:rPr>
              <a:t> </a:t>
            </a:r>
            <a:r>
              <a:rPr lang="fr-FR" sz="1400" b="1" dirty="0" err="1">
                <a:solidFill>
                  <a:srgbClr val="C00000"/>
                </a:solidFill>
                <a:latin typeface="Calibri" panose="020F0502020204030204" pitchFamily="34" charset="0"/>
                <a:ea typeface="ＭＳ Ｐゴシック" pitchFamily="34" charset="-128"/>
                <a:cs typeface="Arial" charset="0"/>
              </a:rPr>
              <a:t>drinking</a:t>
            </a:r>
            <a:endParaRPr lang="fr-FR" sz="1400" b="1" dirty="0">
              <a:solidFill>
                <a:srgbClr val="C00000"/>
              </a:solidFill>
              <a:latin typeface="Calibri" panose="020F0502020204030204" pitchFamily="34" charset="0"/>
              <a:ea typeface="ＭＳ Ｐゴシック" pitchFamily="34" charset="-128"/>
              <a:cs typeface="Arial" charset="0"/>
            </a:endParaRPr>
          </a:p>
        </p:txBody>
      </p:sp>
      <p:sp>
        <p:nvSpPr>
          <p:cNvPr id="50" name="ZoneTexte 49">
            <a:extLst>
              <a:ext uri="{FF2B5EF4-FFF2-40B4-BE49-F238E27FC236}">
                <a16:creationId xmlns:a16="http://schemas.microsoft.com/office/drawing/2014/main" id="{D44DF925-3D00-47D2-8016-F0E440B3D792}"/>
              </a:ext>
            </a:extLst>
          </p:cNvPr>
          <p:cNvSpPr txBox="1"/>
          <p:nvPr/>
        </p:nvSpPr>
        <p:spPr>
          <a:xfrm>
            <a:off x="5597934" y="4274467"/>
            <a:ext cx="1299138" cy="307777"/>
          </a:xfrm>
          <a:prstGeom prst="rect">
            <a:avLst/>
          </a:prstGeom>
          <a:noFill/>
        </p:spPr>
        <p:txBody>
          <a:bodyPr wrap="none" rtlCol="0">
            <a:spAutoFit/>
          </a:bodyPr>
          <a:lstStyle/>
          <a:p>
            <a:pPr algn="ctr" fontAlgn="base">
              <a:spcBef>
                <a:spcPct val="0"/>
              </a:spcBef>
              <a:spcAft>
                <a:spcPct val="0"/>
              </a:spcAft>
            </a:pPr>
            <a:r>
              <a:rPr lang="fr-FR" sz="1400" b="1" dirty="0">
                <a:solidFill>
                  <a:srgbClr val="C00000"/>
                </a:solidFill>
                <a:latin typeface="Calibri" panose="020F0502020204030204" pitchFamily="34" charset="0"/>
                <a:ea typeface="ＭＳ Ｐゴシック" pitchFamily="34" charset="-128"/>
                <a:cs typeface="Arial" charset="0"/>
              </a:rPr>
              <a:t>Heavy </a:t>
            </a:r>
            <a:r>
              <a:rPr lang="fr-FR" sz="1400" b="1" dirty="0" err="1">
                <a:solidFill>
                  <a:srgbClr val="C00000"/>
                </a:solidFill>
                <a:latin typeface="Calibri" panose="020F0502020204030204" pitchFamily="34" charset="0"/>
                <a:ea typeface="ＭＳ Ｐゴシック" pitchFamily="34" charset="-128"/>
                <a:cs typeface="Arial" charset="0"/>
              </a:rPr>
              <a:t>drinking</a:t>
            </a:r>
            <a:endParaRPr lang="fr-FR" sz="1400" b="1" dirty="0">
              <a:solidFill>
                <a:srgbClr val="C00000"/>
              </a:solidFill>
              <a:latin typeface="Calibri" panose="020F0502020204030204" pitchFamily="34" charset="0"/>
              <a:ea typeface="ＭＳ Ｐゴシック" pitchFamily="34" charset="-128"/>
              <a:cs typeface="Arial" charset="0"/>
            </a:endParaRPr>
          </a:p>
        </p:txBody>
      </p:sp>
      <p:sp>
        <p:nvSpPr>
          <p:cNvPr id="51" name="ZoneTexte 50">
            <a:extLst>
              <a:ext uri="{FF2B5EF4-FFF2-40B4-BE49-F238E27FC236}">
                <a16:creationId xmlns:a16="http://schemas.microsoft.com/office/drawing/2014/main" id="{53499A7E-18FF-404E-AECF-0236A2E5445F}"/>
              </a:ext>
            </a:extLst>
          </p:cNvPr>
          <p:cNvSpPr txBox="1"/>
          <p:nvPr/>
        </p:nvSpPr>
        <p:spPr>
          <a:xfrm>
            <a:off x="8095849" y="4167930"/>
            <a:ext cx="2145459" cy="307777"/>
          </a:xfrm>
          <a:prstGeom prst="rect">
            <a:avLst/>
          </a:prstGeom>
          <a:noFill/>
        </p:spPr>
        <p:txBody>
          <a:bodyPr wrap="none" rtlCol="0">
            <a:spAutoFit/>
          </a:bodyPr>
          <a:lstStyle/>
          <a:p>
            <a:pPr algn="ctr" fontAlgn="base">
              <a:spcBef>
                <a:spcPct val="0"/>
              </a:spcBef>
              <a:spcAft>
                <a:spcPct val="0"/>
              </a:spcAft>
            </a:pPr>
            <a:r>
              <a:rPr lang="fr-FR" sz="1400" b="1" dirty="0">
                <a:solidFill>
                  <a:srgbClr val="C00000"/>
                </a:solidFill>
                <a:latin typeface="Calibri" panose="020F0502020204030204" pitchFamily="34" charset="0"/>
                <a:ea typeface="ＭＳ Ｐゴシック" pitchFamily="34" charset="-128"/>
                <a:cs typeface="Arial" charset="0"/>
              </a:rPr>
              <a:t>Time </a:t>
            </a:r>
            <a:r>
              <a:rPr lang="fr-FR" sz="1400" b="1" dirty="0" err="1">
                <a:solidFill>
                  <a:srgbClr val="C00000"/>
                </a:solidFill>
                <a:latin typeface="Calibri" panose="020F0502020204030204" pitchFamily="34" charset="0"/>
                <a:ea typeface="ＭＳ Ｐゴシック" pitchFamily="34" charset="-128"/>
                <a:cs typeface="Arial" charset="0"/>
              </a:rPr>
              <a:t>spent</a:t>
            </a:r>
            <a:r>
              <a:rPr lang="fr-FR" sz="1400" b="1" dirty="0">
                <a:solidFill>
                  <a:srgbClr val="C00000"/>
                </a:solidFill>
                <a:latin typeface="Calibri" panose="020F0502020204030204" pitchFamily="34" charset="0"/>
                <a:ea typeface="ＭＳ Ｐゴシック" pitchFamily="34" charset="-128"/>
                <a:cs typeface="Arial" charset="0"/>
              </a:rPr>
              <a:t> </a:t>
            </a:r>
            <a:r>
              <a:rPr lang="fr-FR" sz="1400" b="1" dirty="0" err="1">
                <a:solidFill>
                  <a:srgbClr val="C00000"/>
                </a:solidFill>
                <a:latin typeface="Calibri" panose="020F0502020204030204" pitchFamily="34" charset="0"/>
                <a:ea typeface="ＭＳ Ｐゴシック" pitchFamily="34" charset="-128"/>
                <a:cs typeface="Arial" charset="0"/>
              </a:rPr>
              <a:t>heavy</a:t>
            </a:r>
            <a:r>
              <a:rPr lang="fr-FR" sz="1400" b="1" dirty="0">
                <a:solidFill>
                  <a:srgbClr val="C00000"/>
                </a:solidFill>
                <a:latin typeface="Calibri" panose="020F0502020204030204" pitchFamily="34" charset="0"/>
                <a:ea typeface="ＭＳ Ｐゴシック" pitchFamily="34" charset="-128"/>
                <a:cs typeface="Arial" charset="0"/>
              </a:rPr>
              <a:t> </a:t>
            </a:r>
            <a:r>
              <a:rPr lang="fr-FR" sz="1400" b="1" dirty="0" err="1">
                <a:solidFill>
                  <a:srgbClr val="C00000"/>
                </a:solidFill>
                <a:latin typeface="Calibri" panose="020F0502020204030204" pitchFamily="34" charset="0"/>
                <a:ea typeface="ＭＳ Ｐゴシック" pitchFamily="34" charset="-128"/>
                <a:cs typeface="Arial" charset="0"/>
              </a:rPr>
              <a:t>drinking</a:t>
            </a:r>
            <a:endParaRPr lang="fr-FR" sz="1400" b="1" dirty="0">
              <a:solidFill>
                <a:srgbClr val="C00000"/>
              </a:solidFill>
              <a:latin typeface="Calibri" panose="020F0502020204030204" pitchFamily="34" charset="0"/>
              <a:ea typeface="ＭＳ Ｐゴシック" pitchFamily="34" charset="-128"/>
              <a:cs typeface="Arial" charset="0"/>
            </a:endParaRPr>
          </a:p>
        </p:txBody>
      </p:sp>
      <p:grpSp>
        <p:nvGrpSpPr>
          <p:cNvPr id="6" name="Groupe 5">
            <a:extLst>
              <a:ext uri="{FF2B5EF4-FFF2-40B4-BE49-F238E27FC236}">
                <a16:creationId xmlns:a16="http://schemas.microsoft.com/office/drawing/2014/main" id="{847656EE-986C-470C-BC85-CFE861F8F19F}"/>
              </a:ext>
            </a:extLst>
          </p:cNvPr>
          <p:cNvGrpSpPr/>
          <p:nvPr/>
        </p:nvGrpSpPr>
        <p:grpSpPr>
          <a:xfrm>
            <a:off x="7752185" y="4504015"/>
            <a:ext cx="2757361" cy="2060861"/>
            <a:chOff x="6228184" y="4504014"/>
            <a:chExt cx="2757361" cy="2060861"/>
          </a:xfrm>
        </p:grpSpPr>
        <p:graphicFrame>
          <p:nvGraphicFramePr>
            <p:cNvPr id="54" name="Graphique 53">
              <a:extLst>
                <a:ext uri="{FF2B5EF4-FFF2-40B4-BE49-F238E27FC236}">
                  <a16:creationId xmlns:a16="http://schemas.microsoft.com/office/drawing/2014/main" id="{B339A6F1-FFAA-415B-89AC-16441907E91A}"/>
                </a:ext>
              </a:extLst>
            </p:cNvPr>
            <p:cNvGraphicFramePr/>
            <p:nvPr/>
          </p:nvGraphicFramePr>
          <p:xfrm>
            <a:off x="6228184" y="4504014"/>
            <a:ext cx="2757361" cy="2060861"/>
          </p:xfrm>
          <a:graphic>
            <a:graphicData uri="http://schemas.openxmlformats.org/drawingml/2006/chart">
              <c:chart xmlns:c="http://schemas.openxmlformats.org/drawingml/2006/chart" xmlns:r="http://schemas.openxmlformats.org/officeDocument/2006/relationships" r:id="rId3"/>
            </a:graphicData>
          </a:graphic>
        </p:graphicFrame>
        <p:sp>
          <p:nvSpPr>
            <p:cNvPr id="59" name="ZoneTexte 58">
              <a:extLst>
                <a:ext uri="{FF2B5EF4-FFF2-40B4-BE49-F238E27FC236}">
                  <a16:creationId xmlns:a16="http://schemas.microsoft.com/office/drawing/2014/main" id="{90301680-2725-4DE7-BC0A-1DCB46AD6230}"/>
                </a:ext>
              </a:extLst>
            </p:cNvPr>
            <p:cNvSpPr txBox="1"/>
            <p:nvPr/>
          </p:nvSpPr>
          <p:spPr>
            <a:xfrm>
              <a:off x="7034175" y="5663240"/>
              <a:ext cx="538930"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10 %</a:t>
              </a:r>
            </a:p>
          </p:txBody>
        </p:sp>
        <p:sp>
          <p:nvSpPr>
            <p:cNvPr id="60" name="ZoneTexte 59">
              <a:extLst>
                <a:ext uri="{FF2B5EF4-FFF2-40B4-BE49-F238E27FC236}">
                  <a16:creationId xmlns:a16="http://schemas.microsoft.com/office/drawing/2014/main" id="{0A9A2571-2057-46E2-AC2A-8A7AF50A203F}"/>
                </a:ext>
              </a:extLst>
            </p:cNvPr>
            <p:cNvSpPr txBox="1"/>
            <p:nvPr/>
          </p:nvSpPr>
          <p:spPr>
            <a:xfrm>
              <a:off x="7846528" y="5863352"/>
              <a:ext cx="585417"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5,9 %</a:t>
              </a:r>
            </a:p>
          </p:txBody>
        </p:sp>
        <p:sp>
          <p:nvSpPr>
            <p:cNvPr id="63" name="ZoneTexte 62">
              <a:extLst>
                <a:ext uri="{FF2B5EF4-FFF2-40B4-BE49-F238E27FC236}">
                  <a16:creationId xmlns:a16="http://schemas.microsoft.com/office/drawing/2014/main" id="{18B374D7-7F68-4EC1-8C22-A23BC818842C}"/>
                </a:ext>
              </a:extLst>
            </p:cNvPr>
            <p:cNvSpPr txBox="1"/>
            <p:nvPr/>
          </p:nvSpPr>
          <p:spPr>
            <a:xfrm>
              <a:off x="7339989" y="4713293"/>
              <a:ext cx="678391" cy="307777"/>
            </a:xfrm>
            <a:prstGeom prst="rect">
              <a:avLst/>
            </a:prstGeom>
            <a:solidFill>
              <a:schemeClr val="bg1"/>
            </a:solidFill>
          </p:spPr>
          <p:txBody>
            <a:bodyPr wrap="none" rtlCol="0">
              <a:spAutoFit/>
            </a:bodyPr>
            <a:lstStyle/>
            <a:p>
              <a:pPr algn="ctr" fontAlgn="base">
                <a:spcBef>
                  <a:spcPct val="0"/>
                </a:spcBef>
                <a:spcAft>
                  <a:spcPct val="0"/>
                </a:spcAft>
              </a:pPr>
              <a:r>
                <a:rPr lang="fr-FR" sz="1400" dirty="0">
                  <a:solidFill>
                    <a:srgbClr val="333399"/>
                  </a:solidFill>
                  <a:latin typeface="Calibri" panose="020F0502020204030204" pitchFamily="34" charset="0"/>
                  <a:ea typeface="ＭＳ Ｐゴシック" pitchFamily="34" charset="-128"/>
                  <a:cs typeface="Arial" charset="0"/>
                </a:rPr>
                <a:t>p = NA</a:t>
              </a:r>
            </a:p>
          </p:txBody>
        </p:sp>
      </p:grpSp>
      <p:grpSp>
        <p:nvGrpSpPr>
          <p:cNvPr id="5" name="Groupe 4">
            <a:extLst>
              <a:ext uri="{FF2B5EF4-FFF2-40B4-BE49-F238E27FC236}">
                <a16:creationId xmlns:a16="http://schemas.microsoft.com/office/drawing/2014/main" id="{79A1FFD5-357A-4B0C-BB3E-D97C16F3C22B}"/>
              </a:ext>
            </a:extLst>
          </p:cNvPr>
          <p:cNvGrpSpPr/>
          <p:nvPr/>
        </p:nvGrpSpPr>
        <p:grpSpPr>
          <a:xfrm>
            <a:off x="1797230" y="4504015"/>
            <a:ext cx="3155434" cy="2060861"/>
            <a:chOff x="273230" y="4504014"/>
            <a:chExt cx="3155434" cy="2060861"/>
          </a:xfrm>
        </p:grpSpPr>
        <p:graphicFrame>
          <p:nvGraphicFramePr>
            <p:cNvPr id="52" name="Graphique 51">
              <a:extLst>
                <a:ext uri="{FF2B5EF4-FFF2-40B4-BE49-F238E27FC236}">
                  <a16:creationId xmlns:a16="http://schemas.microsoft.com/office/drawing/2014/main" id="{90E59F5F-5EB6-49E9-A680-89BBBF3C32B9}"/>
                </a:ext>
              </a:extLst>
            </p:cNvPr>
            <p:cNvGraphicFramePr/>
            <p:nvPr/>
          </p:nvGraphicFramePr>
          <p:xfrm>
            <a:off x="273230" y="4504014"/>
            <a:ext cx="2757361" cy="2060861"/>
          </p:xfrm>
          <a:graphic>
            <a:graphicData uri="http://schemas.openxmlformats.org/drawingml/2006/chart">
              <c:chart xmlns:c="http://schemas.openxmlformats.org/drawingml/2006/chart" xmlns:r="http://schemas.openxmlformats.org/officeDocument/2006/relationships" r:id="rId4"/>
            </a:graphicData>
          </a:graphic>
        </p:graphicFrame>
        <p:sp>
          <p:nvSpPr>
            <p:cNvPr id="55" name="ZoneTexte 54">
              <a:extLst>
                <a:ext uri="{FF2B5EF4-FFF2-40B4-BE49-F238E27FC236}">
                  <a16:creationId xmlns:a16="http://schemas.microsoft.com/office/drawing/2014/main" id="{2359F885-B9E6-4E66-8CF3-F69416356DB4}"/>
                </a:ext>
              </a:extLst>
            </p:cNvPr>
            <p:cNvSpPr txBox="1"/>
            <p:nvPr/>
          </p:nvSpPr>
          <p:spPr>
            <a:xfrm>
              <a:off x="1010309" y="5256726"/>
              <a:ext cx="671979"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18,1 %</a:t>
              </a:r>
            </a:p>
          </p:txBody>
        </p:sp>
        <p:sp>
          <p:nvSpPr>
            <p:cNvPr id="56" name="ZoneTexte 55">
              <a:extLst>
                <a:ext uri="{FF2B5EF4-FFF2-40B4-BE49-F238E27FC236}">
                  <a16:creationId xmlns:a16="http://schemas.microsoft.com/office/drawing/2014/main" id="{AC59E86B-E9A5-4F92-93DE-B9AB92772827}"/>
                </a:ext>
              </a:extLst>
            </p:cNvPr>
            <p:cNvSpPr txBox="1"/>
            <p:nvPr/>
          </p:nvSpPr>
          <p:spPr>
            <a:xfrm>
              <a:off x="1853210" y="5584061"/>
              <a:ext cx="676788"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11,5 %</a:t>
              </a:r>
            </a:p>
          </p:txBody>
        </p:sp>
        <p:sp>
          <p:nvSpPr>
            <p:cNvPr id="61" name="ZoneTexte 60">
              <a:extLst>
                <a:ext uri="{FF2B5EF4-FFF2-40B4-BE49-F238E27FC236}">
                  <a16:creationId xmlns:a16="http://schemas.microsoft.com/office/drawing/2014/main" id="{E51ADAAC-1C88-4C8E-9DCF-3900700881E4}"/>
                </a:ext>
              </a:extLst>
            </p:cNvPr>
            <p:cNvSpPr txBox="1"/>
            <p:nvPr/>
          </p:nvSpPr>
          <p:spPr>
            <a:xfrm>
              <a:off x="1409550" y="4713293"/>
              <a:ext cx="771365" cy="307777"/>
            </a:xfrm>
            <a:prstGeom prst="rect">
              <a:avLst/>
            </a:prstGeom>
            <a:solidFill>
              <a:schemeClr val="bg1"/>
            </a:solidFill>
          </p:spPr>
          <p:txBody>
            <a:bodyPr wrap="none" rtlCol="0">
              <a:spAutoFit/>
            </a:bodyPr>
            <a:lstStyle/>
            <a:p>
              <a:pPr algn="ctr" fontAlgn="base">
                <a:spcBef>
                  <a:spcPct val="0"/>
                </a:spcBef>
                <a:spcAft>
                  <a:spcPct val="0"/>
                </a:spcAft>
              </a:pPr>
              <a:r>
                <a:rPr lang="fr-FR" sz="1400" dirty="0">
                  <a:solidFill>
                    <a:srgbClr val="333399"/>
                  </a:solidFill>
                  <a:latin typeface="Calibri" panose="020F0502020204030204" pitchFamily="34" charset="0"/>
                  <a:ea typeface="ＭＳ Ｐゴシック" pitchFamily="34" charset="-128"/>
                  <a:cs typeface="Arial" charset="0"/>
                </a:rPr>
                <a:t>p = 0,16</a:t>
              </a:r>
            </a:p>
          </p:txBody>
        </p:sp>
        <p:sp>
          <p:nvSpPr>
            <p:cNvPr id="66" name="Rectangle 65">
              <a:extLst>
                <a:ext uri="{FF2B5EF4-FFF2-40B4-BE49-F238E27FC236}">
                  <a16:creationId xmlns:a16="http://schemas.microsoft.com/office/drawing/2014/main" id="{902AB9FD-90EA-44F0-92C4-8538F3EF8FCC}"/>
                </a:ext>
              </a:extLst>
            </p:cNvPr>
            <p:cNvSpPr/>
            <p:nvPr/>
          </p:nvSpPr>
          <p:spPr bwMode="auto">
            <a:xfrm>
              <a:off x="3294314" y="6391259"/>
              <a:ext cx="134350" cy="13435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FR" sz="1600">
                <a:solidFill>
                  <a:srgbClr val="333399"/>
                </a:solidFill>
                <a:latin typeface="Arial" pitchFamily="34" charset="0"/>
                <a:ea typeface="ＭＳ Ｐゴシック" pitchFamily="34" charset="-128"/>
                <a:cs typeface="Arial" charset="0"/>
              </a:endParaRPr>
            </a:p>
          </p:txBody>
        </p:sp>
      </p:grpSp>
      <p:grpSp>
        <p:nvGrpSpPr>
          <p:cNvPr id="7" name="Groupe 6">
            <a:extLst>
              <a:ext uri="{FF2B5EF4-FFF2-40B4-BE49-F238E27FC236}">
                <a16:creationId xmlns:a16="http://schemas.microsoft.com/office/drawing/2014/main" id="{2AE9426F-E30E-4FB9-8370-4E2E22277B41}"/>
              </a:ext>
            </a:extLst>
          </p:cNvPr>
          <p:cNvGrpSpPr/>
          <p:nvPr/>
        </p:nvGrpSpPr>
        <p:grpSpPr>
          <a:xfrm>
            <a:off x="4742203" y="4504014"/>
            <a:ext cx="2757361" cy="2118172"/>
            <a:chOff x="3218202" y="4504014"/>
            <a:chExt cx="2757361" cy="2118172"/>
          </a:xfrm>
        </p:grpSpPr>
        <p:graphicFrame>
          <p:nvGraphicFramePr>
            <p:cNvPr id="53" name="Graphique 52">
              <a:extLst>
                <a:ext uri="{FF2B5EF4-FFF2-40B4-BE49-F238E27FC236}">
                  <a16:creationId xmlns:a16="http://schemas.microsoft.com/office/drawing/2014/main" id="{576A720D-44EE-4AC0-B971-C40971EF7BCA}"/>
                </a:ext>
              </a:extLst>
            </p:cNvPr>
            <p:cNvGraphicFramePr/>
            <p:nvPr/>
          </p:nvGraphicFramePr>
          <p:xfrm>
            <a:off x="3218202" y="4504014"/>
            <a:ext cx="2757361" cy="2060861"/>
          </p:xfrm>
          <a:graphic>
            <a:graphicData uri="http://schemas.openxmlformats.org/drawingml/2006/chart">
              <c:chart xmlns:c="http://schemas.openxmlformats.org/drawingml/2006/chart" xmlns:r="http://schemas.openxmlformats.org/officeDocument/2006/relationships" r:id="rId5"/>
            </a:graphicData>
          </a:graphic>
        </p:graphicFrame>
        <p:sp>
          <p:nvSpPr>
            <p:cNvPr id="57" name="ZoneTexte 56">
              <a:extLst>
                <a:ext uri="{FF2B5EF4-FFF2-40B4-BE49-F238E27FC236}">
                  <a16:creationId xmlns:a16="http://schemas.microsoft.com/office/drawing/2014/main" id="{A536A079-3A6D-4A17-8842-F7576881CF81}"/>
                </a:ext>
              </a:extLst>
            </p:cNvPr>
            <p:cNvSpPr txBox="1"/>
            <p:nvPr/>
          </p:nvSpPr>
          <p:spPr>
            <a:xfrm>
              <a:off x="3965103" y="5036534"/>
              <a:ext cx="676788"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22,1 %</a:t>
              </a:r>
            </a:p>
          </p:txBody>
        </p:sp>
        <p:sp>
          <p:nvSpPr>
            <p:cNvPr id="58" name="ZoneTexte 57">
              <a:extLst>
                <a:ext uri="{FF2B5EF4-FFF2-40B4-BE49-F238E27FC236}">
                  <a16:creationId xmlns:a16="http://schemas.microsoft.com/office/drawing/2014/main" id="{1D78C5F4-9598-4485-96E5-499C15EBDA8E}"/>
                </a:ext>
              </a:extLst>
            </p:cNvPr>
            <p:cNvSpPr txBox="1"/>
            <p:nvPr/>
          </p:nvSpPr>
          <p:spPr>
            <a:xfrm>
              <a:off x="4851964" y="5889728"/>
              <a:ext cx="585417" cy="307777"/>
            </a:xfrm>
            <a:prstGeom prst="rect">
              <a:avLst/>
            </a:prstGeom>
            <a:noFill/>
          </p:spPr>
          <p:txBody>
            <a:bodyPr wrap="none" rtlCol="0">
              <a:spAutoFit/>
            </a:bodyPr>
            <a:lstStyle/>
            <a:p>
              <a:pPr fontAlgn="base">
                <a:spcBef>
                  <a:spcPct val="0"/>
                </a:spcBef>
                <a:spcAft>
                  <a:spcPct val="0"/>
                </a:spcAft>
              </a:pPr>
              <a:r>
                <a:rPr lang="fr-FR" sz="1400" b="1" dirty="0">
                  <a:solidFill>
                    <a:srgbClr val="FFFFFF"/>
                  </a:solidFill>
                  <a:latin typeface="Calibri" panose="020F0502020204030204" pitchFamily="34" charset="0"/>
                  <a:ea typeface="ＭＳ Ｐゴシック" pitchFamily="34" charset="-128"/>
                  <a:cs typeface="Arial" charset="0"/>
                </a:rPr>
                <a:t>5,4 %</a:t>
              </a:r>
            </a:p>
          </p:txBody>
        </p:sp>
        <p:sp>
          <p:nvSpPr>
            <p:cNvPr id="62" name="ZoneTexte 61">
              <a:extLst>
                <a:ext uri="{FF2B5EF4-FFF2-40B4-BE49-F238E27FC236}">
                  <a16:creationId xmlns:a16="http://schemas.microsoft.com/office/drawing/2014/main" id="{4A6944C1-7468-4DCE-8F88-5D6FD83B7A72}"/>
                </a:ext>
              </a:extLst>
            </p:cNvPr>
            <p:cNvSpPr txBox="1"/>
            <p:nvPr/>
          </p:nvSpPr>
          <p:spPr>
            <a:xfrm>
              <a:off x="4420595" y="4713293"/>
              <a:ext cx="862737" cy="307777"/>
            </a:xfrm>
            <a:prstGeom prst="rect">
              <a:avLst/>
            </a:prstGeom>
            <a:solidFill>
              <a:schemeClr val="bg1"/>
            </a:solidFill>
          </p:spPr>
          <p:txBody>
            <a:bodyPr wrap="none" rtlCol="0">
              <a:spAutoFit/>
            </a:bodyPr>
            <a:lstStyle/>
            <a:p>
              <a:pPr algn="ctr" fontAlgn="base">
                <a:spcBef>
                  <a:spcPct val="0"/>
                </a:spcBef>
                <a:spcAft>
                  <a:spcPct val="0"/>
                </a:spcAft>
              </a:pPr>
              <a:r>
                <a:rPr lang="fr-FR" sz="1400" dirty="0">
                  <a:solidFill>
                    <a:srgbClr val="333399"/>
                  </a:solidFill>
                  <a:latin typeface="Calibri" panose="020F0502020204030204" pitchFamily="34" charset="0"/>
                  <a:ea typeface="ＭＳ Ｐゴシック" pitchFamily="34" charset="-128"/>
                  <a:cs typeface="Arial" charset="0"/>
                </a:rPr>
                <a:t>p = 0,001</a:t>
              </a:r>
            </a:p>
          </p:txBody>
        </p:sp>
        <p:sp>
          <p:nvSpPr>
            <p:cNvPr id="64" name="ZoneTexte 63">
              <a:extLst>
                <a:ext uri="{FF2B5EF4-FFF2-40B4-BE49-F238E27FC236}">
                  <a16:creationId xmlns:a16="http://schemas.microsoft.com/office/drawing/2014/main" id="{D574CEA8-A425-487C-9895-080C6B92AA80}"/>
                </a:ext>
              </a:extLst>
            </p:cNvPr>
            <p:cNvSpPr txBox="1"/>
            <p:nvPr/>
          </p:nvSpPr>
          <p:spPr>
            <a:xfrm>
              <a:off x="3440760" y="6314409"/>
              <a:ext cx="887807" cy="307777"/>
            </a:xfrm>
            <a:prstGeom prst="rect">
              <a:avLst/>
            </a:prstGeom>
            <a:noFill/>
          </p:spPr>
          <p:txBody>
            <a:bodyPr wrap="none" rtlCol="0">
              <a:spAutoFit/>
            </a:bodyPr>
            <a:lstStyle/>
            <a:p>
              <a:pPr fontAlgn="base">
                <a:spcBef>
                  <a:spcPct val="0"/>
                </a:spcBef>
                <a:spcAft>
                  <a:spcPct val="0"/>
                </a:spcAft>
              </a:pPr>
              <a:r>
                <a:rPr lang="fr-FR" sz="1400" b="1" dirty="0">
                  <a:solidFill>
                    <a:srgbClr val="333399"/>
                  </a:solidFill>
                  <a:latin typeface="Calibri" panose="020F0502020204030204" pitchFamily="34" charset="0"/>
                  <a:ea typeface="ＭＳ Ｐゴシック" pitchFamily="34" charset="-128"/>
                  <a:cs typeface="Arial" charset="0"/>
                </a:rPr>
                <a:t>Groupe A</a:t>
              </a:r>
            </a:p>
          </p:txBody>
        </p:sp>
        <p:sp>
          <p:nvSpPr>
            <p:cNvPr id="65" name="ZoneTexte 64">
              <a:extLst>
                <a:ext uri="{FF2B5EF4-FFF2-40B4-BE49-F238E27FC236}">
                  <a16:creationId xmlns:a16="http://schemas.microsoft.com/office/drawing/2014/main" id="{EFF36EA5-32AC-40B7-B934-7D8771365DCD}"/>
                </a:ext>
              </a:extLst>
            </p:cNvPr>
            <p:cNvSpPr txBox="1"/>
            <p:nvPr/>
          </p:nvSpPr>
          <p:spPr>
            <a:xfrm>
              <a:off x="4958518" y="6314409"/>
              <a:ext cx="879793" cy="307777"/>
            </a:xfrm>
            <a:prstGeom prst="rect">
              <a:avLst/>
            </a:prstGeom>
            <a:noFill/>
          </p:spPr>
          <p:txBody>
            <a:bodyPr wrap="none" rtlCol="0">
              <a:spAutoFit/>
            </a:bodyPr>
            <a:lstStyle/>
            <a:p>
              <a:pPr fontAlgn="base">
                <a:spcBef>
                  <a:spcPct val="0"/>
                </a:spcBef>
                <a:spcAft>
                  <a:spcPct val="0"/>
                </a:spcAft>
              </a:pPr>
              <a:r>
                <a:rPr lang="fr-FR" sz="1400" b="1" dirty="0">
                  <a:solidFill>
                    <a:srgbClr val="333399"/>
                  </a:solidFill>
                  <a:latin typeface="Calibri" panose="020F0502020204030204" pitchFamily="34" charset="0"/>
                  <a:ea typeface="ＭＳ Ｐゴシック" pitchFamily="34" charset="-128"/>
                  <a:cs typeface="Arial" charset="0"/>
                </a:rPr>
                <a:t>Groupe B</a:t>
              </a:r>
            </a:p>
          </p:txBody>
        </p:sp>
        <p:sp>
          <p:nvSpPr>
            <p:cNvPr id="67" name="Rectangle 66">
              <a:extLst>
                <a:ext uri="{FF2B5EF4-FFF2-40B4-BE49-F238E27FC236}">
                  <a16:creationId xmlns:a16="http://schemas.microsoft.com/office/drawing/2014/main" id="{5975FC25-BEEF-414E-A739-C1EA6F182D11}"/>
                </a:ext>
              </a:extLst>
            </p:cNvPr>
            <p:cNvSpPr/>
            <p:nvPr/>
          </p:nvSpPr>
          <p:spPr bwMode="auto">
            <a:xfrm>
              <a:off x="4777043" y="6391259"/>
              <a:ext cx="134350" cy="134350"/>
            </a:xfrm>
            <a:prstGeom prst="rect">
              <a:avLst/>
            </a:prstGeom>
            <a:solidFill>
              <a:srgbClr val="CC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FR" sz="1600">
                <a:solidFill>
                  <a:srgbClr val="333399"/>
                </a:solidFill>
                <a:latin typeface="Arial" pitchFamily="34" charset="0"/>
                <a:ea typeface="ＭＳ Ｐゴシック" pitchFamily="34" charset="-128"/>
                <a:cs typeface="Arial" charset="0"/>
              </a:endParaRPr>
            </a:p>
          </p:txBody>
        </p:sp>
      </p:grpSp>
      <p:sp>
        <p:nvSpPr>
          <p:cNvPr id="68" name="ZoneTexte 67"/>
          <p:cNvSpPr txBox="1"/>
          <p:nvPr/>
        </p:nvSpPr>
        <p:spPr>
          <a:xfrm>
            <a:off x="1948400" y="209456"/>
            <a:ext cx="891327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Liver Transplantation</a:t>
            </a:r>
            <a:r>
              <a:rPr kumimoji="0" lang="en-US" sz="5400" b="1" i="0" u="none" strike="noStrike" kern="1200" cap="none" spc="0" normalizeH="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lang="en-US" sz="3200" b="1" i="1" dirty="0">
                <a:solidFill>
                  <a:srgbClr val="5B9BD5">
                    <a:lumMod val="50000"/>
                  </a:srgbClr>
                </a:solidFill>
                <a:latin typeface="Arial" panose="020B0604020202020204" pitchFamily="34" charset="0"/>
                <a:cs typeface="Arial" panose="020B0604020202020204" pitchFamily="34" charset="0"/>
              </a:rPr>
              <a:t>relapse</a:t>
            </a:r>
            <a:r>
              <a:rPr kumimoji="0" lang="en-US" sz="2800" b="1" i="1" u="none" strike="noStrike" kern="1200" cap="none" spc="0" normalizeH="0" baseline="0" noProof="0" dirty="0">
                <a:ln>
                  <a:noFill/>
                </a:ln>
                <a:solidFill>
                  <a:srgbClr val="5B9BD5">
                    <a:lumMod val="50000"/>
                  </a:srgbClr>
                </a:solidFill>
                <a:effectLst/>
                <a:uLnTx/>
                <a:uFillTx/>
                <a:latin typeface="Arial" panose="020B0604020202020204" pitchFamily="34" charset="0"/>
                <a:cs typeface="Arial" panose="020B0604020202020204" pitchFamily="34" charset="0"/>
              </a:rPr>
              <a:t> </a:t>
            </a:r>
            <a:endParaRPr kumimoji="0" lang="fr-FR" sz="2800" b="1" i="1" u="none" strike="noStrike" kern="1200" cap="none" spc="0" normalizeH="0" baseline="0" noProof="0" dirty="0">
              <a:ln>
                <a:noFill/>
              </a:ln>
              <a:solidFill>
                <a:srgbClr val="5B9BD5">
                  <a:lumMod val="50000"/>
                </a:srgbClr>
              </a:solidFill>
              <a:effectLst/>
              <a:uLnTx/>
              <a:uFillTx/>
              <a:latin typeface="Arial" panose="020B0604020202020204" pitchFamily="34" charset="0"/>
              <a:cs typeface="Arial" panose="020B0604020202020204" pitchFamily="34" charset="0"/>
            </a:endParaRPr>
          </a:p>
        </p:txBody>
      </p:sp>
      <p:sp>
        <p:nvSpPr>
          <p:cNvPr id="69" name="ZoneTexte 68"/>
          <p:cNvSpPr txBox="1"/>
          <p:nvPr/>
        </p:nvSpPr>
        <p:spPr>
          <a:xfrm>
            <a:off x="7845525" y="6391259"/>
            <a:ext cx="3993144" cy="307777"/>
          </a:xfrm>
          <a:prstGeom prst="rect">
            <a:avLst/>
          </a:prstGeom>
          <a:noFill/>
        </p:spPr>
        <p:txBody>
          <a:bodyPr wrap="none" rtlCol="0">
            <a:spAutoFit/>
          </a:bodyPr>
          <a:lstStyle/>
          <a:p>
            <a:r>
              <a:rPr lang="fr-FR" sz="1400" b="1" i="1" dirty="0">
                <a:latin typeface="Arial" panose="020B0604020202020204" pitchFamily="34" charset="0"/>
                <a:cs typeface="Arial" panose="020B0604020202020204" pitchFamily="34" charset="0"/>
              </a:rPr>
              <a:t>Louvet A, Lancet </a:t>
            </a:r>
            <a:r>
              <a:rPr lang="fr-FR" sz="1400" b="1" i="1" dirty="0" err="1">
                <a:latin typeface="Arial" panose="020B0604020202020204" pitchFamily="34" charset="0"/>
                <a:cs typeface="Arial" panose="020B0604020202020204" pitchFamily="34" charset="0"/>
              </a:rPr>
              <a:t>Gastroenterol</a:t>
            </a:r>
            <a:r>
              <a:rPr lang="fr-FR" sz="1400" b="1" i="1" dirty="0">
                <a:latin typeface="Arial" panose="020B0604020202020204" pitchFamily="34" charset="0"/>
                <a:cs typeface="Arial" panose="020B0604020202020204" pitchFamily="34" charset="0"/>
              </a:rPr>
              <a:t> </a:t>
            </a:r>
            <a:r>
              <a:rPr lang="fr-FR" sz="1400" b="1" i="1" dirty="0" err="1">
                <a:latin typeface="Arial" panose="020B0604020202020204" pitchFamily="34" charset="0"/>
                <a:cs typeface="Arial" panose="020B0604020202020204" pitchFamily="34" charset="0"/>
              </a:rPr>
              <a:t>Hepatol</a:t>
            </a:r>
            <a:r>
              <a:rPr lang="fr-FR" sz="1400" b="1" i="1" dirty="0">
                <a:latin typeface="Arial" panose="020B0604020202020204" pitchFamily="34" charset="0"/>
                <a:cs typeface="Arial" panose="020B0604020202020204" pitchFamily="34" charset="0"/>
              </a:rPr>
              <a:t> 2022</a:t>
            </a:r>
          </a:p>
        </p:txBody>
      </p:sp>
      <p:grpSp>
        <p:nvGrpSpPr>
          <p:cNvPr id="104" name="Groupe 103">
            <a:extLst>
              <a:ext uri="{FF2B5EF4-FFF2-40B4-BE49-F238E27FC236}">
                <a16:creationId xmlns:a16="http://schemas.microsoft.com/office/drawing/2014/main" id="{FCE96FC3-20B6-4ACA-BF83-558D9BCB5F85}"/>
              </a:ext>
            </a:extLst>
          </p:cNvPr>
          <p:cNvGrpSpPr/>
          <p:nvPr/>
        </p:nvGrpSpPr>
        <p:grpSpPr>
          <a:xfrm>
            <a:off x="45050" y="1515991"/>
            <a:ext cx="2774223" cy="1704991"/>
            <a:chOff x="4439613" y="2101207"/>
            <a:chExt cx="4597420" cy="3197290"/>
          </a:xfrm>
        </p:grpSpPr>
        <p:grpSp>
          <p:nvGrpSpPr>
            <p:cNvPr id="105" name="Groupe 104">
              <a:extLst>
                <a:ext uri="{FF2B5EF4-FFF2-40B4-BE49-F238E27FC236}">
                  <a16:creationId xmlns:a16="http://schemas.microsoft.com/office/drawing/2014/main" id="{4A909C76-4D8C-4801-A5B5-822CC3594F8C}"/>
                </a:ext>
              </a:extLst>
            </p:cNvPr>
            <p:cNvGrpSpPr/>
            <p:nvPr/>
          </p:nvGrpSpPr>
          <p:grpSpPr>
            <a:xfrm>
              <a:off x="5389738" y="2447926"/>
              <a:ext cx="3140723" cy="1944688"/>
              <a:chOff x="5389738" y="2447926"/>
              <a:chExt cx="3140723" cy="1944688"/>
            </a:xfrm>
          </p:grpSpPr>
          <p:sp>
            <p:nvSpPr>
              <p:cNvPr id="123" name="Freeform 7">
                <a:extLst>
                  <a:ext uri="{FF2B5EF4-FFF2-40B4-BE49-F238E27FC236}">
                    <a16:creationId xmlns:a16="http://schemas.microsoft.com/office/drawing/2014/main" id="{0506ECBE-0A66-401D-B69D-ACA334655986}"/>
                  </a:ext>
                </a:extLst>
              </p:cNvPr>
              <p:cNvSpPr>
                <a:spLocks/>
              </p:cNvSpPr>
              <p:nvPr/>
            </p:nvSpPr>
            <p:spPr bwMode="auto">
              <a:xfrm>
                <a:off x="5423723" y="2447926"/>
                <a:ext cx="3106738" cy="1911350"/>
              </a:xfrm>
              <a:custGeom>
                <a:avLst/>
                <a:gdLst>
                  <a:gd name="T0" fmla="*/ 0 w 5872"/>
                  <a:gd name="T1" fmla="*/ 0 h 3611"/>
                  <a:gd name="T2" fmla="*/ 0 w 5872"/>
                  <a:gd name="T3" fmla="*/ 3611 h 3611"/>
                  <a:gd name="T4" fmla="*/ 5872 w 5872"/>
                  <a:gd name="T5" fmla="*/ 3611 h 3611"/>
                </a:gdLst>
                <a:ahLst/>
                <a:cxnLst>
                  <a:cxn ang="0">
                    <a:pos x="T0" y="T1"/>
                  </a:cxn>
                  <a:cxn ang="0">
                    <a:pos x="T2" y="T3"/>
                  </a:cxn>
                  <a:cxn ang="0">
                    <a:pos x="T4" y="T5"/>
                  </a:cxn>
                </a:cxnLst>
                <a:rect l="0" t="0" r="r" b="b"/>
                <a:pathLst>
                  <a:path w="5872" h="3611">
                    <a:moveTo>
                      <a:pt x="0" y="0"/>
                    </a:moveTo>
                    <a:lnTo>
                      <a:pt x="0" y="3611"/>
                    </a:lnTo>
                    <a:lnTo>
                      <a:pt x="5872" y="3611"/>
                    </a:lnTo>
                  </a:path>
                </a:pathLst>
              </a:custGeom>
              <a:noFill/>
              <a:ln w="9525">
                <a:solidFill>
                  <a:srgbClr val="00006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4" name="Line 8">
                <a:extLst>
                  <a:ext uri="{FF2B5EF4-FFF2-40B4-BE49-F238E27FC236}">
                    <a16:creationId xmlns:a16="http://schemas.microsoft.com/office/drawing/2014/main" id="{CA920CA7-10A5-4E9C-9CFC-20FDE74B4616}"/>
                  </a:ext>
                </a:extLst>
              </p:cNvPr>
              <p:cNvSpPr>
                <a:spLocks noChangeShapeType="1"/>
              </p:cNvSpPr>
              <p:nvPr/>
            </p:nvSpPr>
            <p:spPr bwMode="auto">
              <a:xfrm>
                <a:off x="5389738" y="2492376"/>
                <a:ext cx="33338"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5" name="Line 9">
                <a:extLst>
                  <a:ext uri="{FF2B5EF4-FFF2-40B4-BE49-F238E27FC236}">
                    <a16:creationId xmlns:a16="http://schemas.microsoft.com/office/drawing/2014/main" id="{E7FCF33D-E16F-4406-B589-C19DEA080D27}"/>
                  </a:ext>
                </a:extLst>
              </p:cNvPr>
              <p:cNvSpPr>
                <a:spLocks noChangeShapeType="1"/>
              </p:cNvSpPr>
              <p:nvPr/>
            </p:nvSpPr>
            <p:spPr bwMode="auto">
              <a:xfrm>
                <a:off x="5389738" y="2944814"/>
                <a:ext cx="33338"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6" name="Line 10">
                <a:extLst>
                  <a:ext uri="{FF2B5EF4-FFF2-40B4-BE49-F238E27FC236}">
                    <a16:creationId xmlns:a16="http://schemas.microsoft.com/office/drawing/2014/main" id="{2B709225-E1E9-43CE-BD5E-D04531EC778D}"/>
                  </a:ext>
                </a:extLst>
              </p:cNvPr>
              <p:cNvSpPr>
                <a:spLocks noChangeShapeType="1"/>
              </p:cNvSpPr>
              <p:nvPr/>
            </p:nvSpPr>
            <p:spPr bwMode="auto">
              <a:xfrm>
                <a:off x="5394501" y="3414714"/>
                <a:ext cx="33338"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7" name="Line 11">
                <a:extLst>
                  <a:ext uri="{FF2B5EF4-FFF2-40B4-BE49-F238E27FC236}">
                    <a16:creationId xmlns:a16="http://schemas.microsoft.com/office/drawing/2014/main" id="{B1EE6B89-1F06-4A62-AD53-27B3E17077AF}"/>
                  </a:ext>
                </a:extLst>
              </p:cNvPr>
              <p:cNvSpPr>
                <a:spLocks noChangeShapeType="1"/>
              </p:cNvSpPr>
              <p:nvPr/>
            </p:nvSpPr>
            <p:spPr bwMode="auto">
              <a:xfrm>
                <a:off x="6062838"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8" name="Line 12">
                <a:extLst>
                  <a:ext uri="{FF2B5EF4-FFF2-40B4-BE49-F238E27FC236}">
                    <a16:creationId xmlns:a16="http://schemas.microsoft.com/office/drawing/2014/main" id="{499938A4-4E61-4E84-A67F-7EE2B9FCCEB8}"/>
                  </a:ext>
                </a:extLst>
              </p:cNvPr>
              <p:cNvSpPr>
                <a:spLocks noChangeShapeType="1"/>
              </p:cNvSpPr>
              <p:nvPr/>
            </p:nvSpPr>
            <p:spPr bwMode="auto">
              <a:xfrm>
                <a:off x="6670851"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29" name="Line 13">
                <a:extLst>
                  <a:ext uri="{FF2B5EF4-FFF2-40B4-BE49-F238E27FC236}">
                    <a16:creationId xmlns:a16="http://schemas.microsoft.com/office/drawing/2014/main" id="{78475D46-33D6-4D76-BC57-0E35C49EA60D}"/>
                  </a:ext>
                </a:extLst>
              </p:cNvPr>
              <p:cNvSpPr>
                <a:spLocks noChangeShapeType="1"/>
              </p:cNvSpPr>
              <p:nvPr/>
            </p:nvSpPr>
            <p:spPr bwMode="auto">
              <a:xfrm>
                <a:off x="5459588"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0" name="Line 14">
                <a:extLst>
                  <a:ext uri="{FF2B5EF4-FFF2-40B4-BE49-F238E27FC236}">
                    <a16:creationId xmlns:a16="http://schemas.microsoft.com/office/drawing/2014/main" id="{8982DD71-2D28-4DC3-B638-9937CA4FCF1C}"/>
                  </a:ext>
                </a:extLst>
              </p:cNvPr>
              <p:cNvSpPr>
                <a:spLocks noChangeShapeType="1"/>
              </p:cNvSpPr>
              <p:nvPr/>
            </p:nvSpPr>
            <p:spPr bwMode="auto">
              <a:xfrm>
                <a:off x="5394501" y="3867151"/>
                <a:ext cx="33338"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1" name="Line 15">
                <a:extLst>
                  <a:ext uri="{FF2B5EF4-FFF2-40B4-BE49-F238E27FC236}">
                    <a16:creationId xmlns:a16="http://schemas.microsoft.com/office/drawing/2014/main" id="{D2F09A01-2A6F-4F48-8AB6-3A929D30C559}"/>
                  </a:ext>
                </a:extLst>
              </p:cNvPr>
              <p:cNvSpPr>
                <a:spLocks noChangeShapeType="1"/>
              </p:cNvSpPr>
              <p:nvPr/>
            </p:nvSpPr>
            <p:spPr bwMode="auto">
              <a:xfrm>
                <a:off x="5394501" y="4327526"/>
                <a:ext cx="33338" cy="0"/>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2" name="Line 16">
                <a:extLst>
                  <a:ext uri="{FF2B5EF4-FFF2-40B4-BE49-F238E27FC236}">
                    <a16:creationId xmlns:a16="http://schemas.microsoft.com/office/drawing/2014/main" id="{0C16C4B4-3D2A-413E-9B3B-91F5D5983056}"/>
                  </a:ext>
                </a:extLst>
              </p:cNvPr>
              <p:cNvSpPr>
                <a:spLocks noChangeShapeType="1"/>
              </p:cNvSpPr>
              <p:nvPr/>
            </p:nvSpPr>
            <p:spPr bwMode="auto">
              <a:xfrm>
                <a:off x="8485363"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3" name="Line 17">
                <a:extLst>
                  <a:ext uri="{FF2B5EF4-FFF2-40B4-BE49-F238E27FC236}">
                    <a16:creationId xmlns:a16="http://schemas.microsoft.com/office/drawing/2014/main" id="{EBE817A1-C3E7-4DBC-BA05-9A2DF1CB2838}"/>
                  </a:ext>
                </a:extLst>
              </p:cNvPr>
              <p:cNvSpPr>
                <a:spLocks noChangeShapeType="1"/>
              </p:cNvSpPr>
              <p:nvPr/>
            </p:nvSpPr>
            <p:spPr bwMode="auto">
              <a:xfrm>
                <a:off x="7274101"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4" name="Line 18">
                <a:extLst>
                  <a:ext uri="{FF2B5EF4-FFF2-40B4-BE49-F238E27FC236}">
                    <a16:creationId xmlns:a16="http://schemas.microsoft.com/office/drawing/2014/main" id="{A2A82BAA-94E2-4AEB-9B50-0D896B43626C}"/>
                  </a:ext>
                </a:extLst>
              </p:cNvPr>
              <p:cNvSpPr>
                <a:spLocks noChangeShapeType="1"/>
              </p:cNvSpPr>
              <p:nvPr/>
            </p:nvSpPr>
            <p:spPr bwMode="auto">
              <a:xfrm>
                <a:off x="7882113" y="4359276"/>
                <a:ext cx="0" cy="33338"/>
              </a:xfrm>
              <a:prstGeom prst="line">
                <a:avLst/>
              </a:prstGeom>
              <a:noFill/>
              <a:ln w="9525">
                <a:solidFill>
                  <a:srgbClr val="0000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5" name="Freeform 32">
                <a:extLst>
                  <a:ext uri="{FF2B5EF4-FFF2-40B4-BE49-F238E27FC236}">
                    <a16:creationId xmlns:a16="http://schemas.microsoft.com/office/drawing/2014/main" id="{00AA010E-1B21-462A-B559-12846CA371BE}"/>
                  </a:ext>
                </a:extLst>
              </p:cNvPr>
              <p:cNvSpPr>
                <a:spLocks/>
              </p:cNvSpPr>
              <p:nvPr/>
            </p:nvSpPr>
            <p:spPr bwMode="auto">
              <a:xfrm>
                <a:off x="5461176" y="2490789"/>
                <a:ext cx="2914650" cy="187325"/>
              </a:xfrm>
              <a:custGeom>
                <a:avLst/>
                <a:gdLst>
                  <a:gd name="T0" fmla="*/ 5507 w 5507"/>
                  <a:gd name="T1" fmla="*/ 353 h 353"/>
                  <a:gd name="T2" fmla="*/ 1713 w 5507"/>
                  <a:gd name="T3" fmla="*/ 353 h 353"/>
                  <a:gd name="T4" fmla="*/ 1713 w 5507"/>
                  <a:gd name="T5" fmla="*/ 306 h 353"/>
                  <a:gd name="T6" fmla="*/ 1114 w 5507"/>
                  <a:gd name="T7" fmla="*/ 306 h 353"/>
                  <a:gd name="T8" fmla="*/ 1114 w 5507"/>
                  <a:gd name="T9" fmla="*/ 255 h 353"/>
                  <a:gd name="T10" fmla="*/ 854 w 5507"/>
                  <a:gd name="T11" fmla="*/ 255 h 353"/>
                  <a:gd name="T12" fmla="*/ 854 w 5507"/>
                  <a:gd name="T13" fmla="*/ 200 h 353"/>
                  <a:gd name="T14" fmla="*/ 404 w 5507"/>
                  <a:gd name="T15" fmla="*/ 200 h 353"/>
                  <a:gd name="T16" fmla="*/ 404 w 5507"/>
                  <a:gd name="T17" fmla="*/ 154 h 353"/>
                  <a:gd name="T18" fmla="*/ 244 w 5507"/>
                  <a:gd name="T19" fmla="*/ 154 h 353"/>
                  <a:gd name="T20" fmla="*/ 244 w 5507"/>
                  <a:gd name="T21" fmla="*/ 104 h 353"/>
                  <a:gd name="T22" fmla="*/ 173 w 5507"/>
                  <a:gd name="T23" fmla="*/ 104 h 353"/>
                  <a:gd name="T24" fmla="*/ 173 w 5507"/>
                  <a:gd name="T25" fmla="*/ 37 h 353"/>
                  <a:gd name="T26" fmla="*/ 161 w 5507"/>
                  <a:gd name="T27" fmla="*/ 37 h 353"/>
                  <a:gd name="T28" fmla="*/ 161 w 5507"/>
                  <a:gd name="T29" fmla="*/ 0 h 353"/>
                  <a:gd name="T30" fmla="*/ 0 w 5507"/>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7" h="353">
                    <a:moveTo>
                      <a:pt x="5507" y="353"/>
                    </a:moveTo>
                    <a:lnTo>
                      <a:pt x="1713" y="353"/>
                    </a:lnTo>
                    <a:lnTo>
                      <a:pt x="1713" y="306"/>
                    </a:lnTo>
                    <a:lnTo>
                      <a:pt x="1114" y="306"/>
                    </a:lnTo>
                    <a:lnTo>
                      <a:pt x="1114" y="255"/>
                    </a:lnTo>
                    <a:lnTo>
                      <a:pt x="854" y="255"/>
                    </a:lnTo>
                    <a:lnTo>
                      <a:pt x="854" y="200"/>
                    </a:lnTo>
                    <a:lnTo>
                      <a:pt x="404" y="200"/>
                    </a:lnTo>
                    <a:lnTo>
                      <a:pt x="404" y="154"/>
                    </a:lnTo>
                    <a:lnTo>
                      <a:pt x="244" y="154"/>
                    </a:lnTo>
                    <a:lnTo>
                      <a:pt x="244" y="104"/>
                    </a:lnTo>
                    <a:lnTo>
                      <a:pt x="173" y="104"/>
                    </a:lnTo>
                    <a:lnTo>
                      <a:pt x="173" y="37"/>
                    </a:lnTo>
                    <a:lnTo>
                      <a:pt x="161" y="37"/>
                    </a:lnTo>
                    <a:lnTo>
                      <a:pt x="161" y="0"/>
                    </a:lnTo>
                    <a:lnTo>
                      <a:pt x="0" y="0"/>
                    </a:lnTo>
                  </a:path>
                </a:pathLst>
              </a:custGeom>
              <a:noFill/>
              <a:ln w="19050">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sp>
            <p:nvSpPr>
              <p:cNvPr id="136" name="Freeform 34">
                <a:extLst>
                  <a:ext uri="{FF2B5EF4-FFF2-40B4-BE49-F238E27FC236}">
                    <a16:creationId xmlns:a16="http://schemas.microsoft.com/office/drawing/2014/main" id="{C4C3FB98-958E-4173-98F2-ED2245C99A1A}"/>
                  </a:ext>
                </a:extLst>
              </p:cNvPr>
              <p:cNvSpPr>
                <a:spLocks/>
              </p:cNvSpPr>
              <p:nvPr/>
            </p:nvSpPr>
            <p:spPr bwMode="auto">
              <a:xfrm>
                <a:off x="5461176" y="2490789"/>
                <a:ext cx="2914650" cy="217488"/>
              </a:xfrm>
              <a:custGeom>
                <a:avLst/>
                <a:gdLst>
                  <a:gd name="T0" fmla="*/ 5507 w 5507"/>
                  <a:gd name="T1" fmla="*/ 411 h 411"/>
                  <a:gd name="T2" fmla="*/ 2613 w 5507"/>
                  <a:gd name="T3" fmla="*/ 411 h 411"/>
                  <a:gd name="T4" fmla="*/ 2613 w 5507"/>
                  <a:gd name="T5" fmla="*/ 365 h 411"/>
                  <a:gd name="T6" fmla="*/ 2487 w 5507"/>
                  <a:gd name="T7" fmla="*/ 365 h 411"/>
                  <a:gd name="T8" fmla="*/ 2487 w 5507"/>
                  <a:gd name="T9" fmla="*/ 336 h 411"/>
                  <a:gd name="T10" fmla="*/ 1675 w 5507"/>
                  <a:gd name="T11" fmla="*/ 336 h 411"/>
                  <a:gd name="T12" fmla="*/ 1675 w 5507"/>
                  <a:gd name="T13" fmla="*/ 300 h 411"/>
                  <a:gd name="T14" fmla="*/ 1457 w 5507"/>
                  <a:gd name="T15" fmla="*/ 300 h 411"/>
                  <a:gd name="T16" fmla="*/ 1457 w 5507"/>
                  <a:gd name="T17" fmla="*/ 263 h 411"/>
                  <a:gd name="T18" fmla="*/ 1356 w 5507"/>
                  <a:gd name="T19" fmla="*/ 263 h 411"/>
                  <a:gd name="T20" fmla="*/ 1356 w 5507"/>
                  <a:gd name="T21" fmla="*/ 218 h 411"/>
                  <a:gd name="T22" fmla="*/ 773 w 5507"/>
                  <a:gd name="T23" fmla="*/ 218 h 411"/>
                  <a:gd name="T24" fmla="*/ 773 w 5507"/>
                  <a:gd name="T25" fmla="*/ 189 h 411"/>
                  <a:gd name="T26" fmla="*/ 502 w 5507"/>
                  <a:gd name="T27" fmla="*/ 189 h 411"/>
                  <a:gd name="T28" fmla="*/ 502 w 5507"/>
                  <a:gd name="T29" fmla="*/ 153 h 411"/>
                  <a:gd name="T30" fmla="*/ 356 w 5507"/>
                  <a:gd name="T31" fmla="*/ 153 h 411"/>
                  <a:gd name="T32" fmla="*/ 356 w 5507"/>
                  <a:gd name="T33" fmla="*/ 116 h 411"/>
                  <a:gd name="T34" fmla="*/ 325 w 5507"/>
                  <a:gd name="T35" fmla="*/ 116 h 411"/>
                  <a:gd name="T36" fmla="*/ 325 w 5507"/>
                  <a:gd name="T37" fmla="*/ 82 h 411"/>
                  <a:gd name="T38" fmla="*/ 173 w 5507"/>
                  <a:gd name="T39" fmla="*/ 82 h 411"/>
                  <a:gd name="T40" fmla="*/ 173 w 5507"/>
                  <a:gd name="T41" fmla="*/ 37 h 411"/>
                  <a:gd name="T42" fmla="*/ 59 w 5507"/>
                  <a:gd name="T43" fmla="*/ 37 h 411"/>
                  <a:gd name="T44" fmla="*/ 59 w 5507"/>
                  <a:gd name="T45" fmla="*/ 0 h 411"/>
                  <a:gd name="T46" fmla="*/ 0 w 5507"/>
                  <a:gd name="T47"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07" h="411">
                    <a:moveTo>
                      <a:pt x="5507" y="411"/>
                    </a:moveTo>
                    <a:lnTo>
                      <a:pt x="2613" y="411"/>
                    </a:lnTo>
                    <a:lnTo>
                      <a:pt x="2613" y="365"/>
                    </a:lnTo>
                    <a:lnTo>
                      <a:pt x="2487" y="365"/>
                    </a:lnTo>
                    <a:lnTo>
                      <a:pt x="2487" y="336"/>
                    </a:lnTo>
                    <a:lnTo>
                      <a:pt x="1675" y="336"/>
                    </a:lnTo>
                    <a:lnTo>
                      <a:pt x="1675" y="300"/>
                    </a:lnTo>
                    <a:lnTo>
                      <a:pt x="1457" y="300"/>
                    </a:lnTo>
                    <a:lnTo>
                      <a:pt x="1457" y="263"/>
                    </a:lnTo>
                    <a:lnTo>
                      <a:pt x="1356" y="263"/>
                    </a:lnTo>
                    <a:lnTo>
                      <a:pt x="1356" y="218"/>
                    </a:lnTo>
                    <a:lnTo>
                      <a:pt x="773" y="218"/>
                    </a:lnTo>
                    <a:lnTo>
                      <a:pt x="773" y="189"/>
                    </a:lnTo>
                    <a:lnTo>
                      <a:pt x="502" y="189"/>
                    </a:lnTo>
                    <a:lnTo>
                      <a:pt x="502" y="153"/>
                    </a:lnTo>
                    <a:lnTo>
                      <a:pt x="356" y="153"/>
                    </a:lnTo>
                    <a:lnTo>
                      <a:pt x="356" y="116"/>
                    </a:lnTo>
                    <a:lnTo>
                      <a:pt x="325" y="116"/>
                    </a:lnTo>
                    <a:lnTo>
                      <a:pt x="325" y="82"/>
                    </a:lnTo>
                    <a:lnTo>
                      <a:pt x="173" y="82"/>
                    </a:lnTo>
                    <a:lnTo>
                      <a:pt x="173" y="37"/>
                    </a:lnTo>
                    <a:lnTo>
                      <a:pt x="59" y="37"/>
                    </a:lnTo>
                    <a:lnTo>
                      <a:pt x="59" y="0"/>
                    </a:lnTo>
                    <a:lnTo>
                      <a:pt x="0" y="0"/>
                    </a:lnTo>
                  </a:path>
                </a:pathLst>
              </a:custGeom>
              <a:noFill/>
              <a:ln w="19050">
                <a:solidFill>
                  <a:srgbClr val="CC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a:solidFill>
                    <a:srgbClr val="333399"/>
                  </a:solidFill>
                  <a:latin typeface="Arial" charset="0"/>
                  <a:ea typeface="ＭＳ Ｐゴシック" pitchFamily="34" charset="-128"/>
                  <a:cs typeface="Arial" charset="0"/>
                </a:endParaRPr>
              </a:p>
            </p:txBody>
          </p:sp>
        </p:grpSp>
        <p:sp>
          <p:nvSpPr>
            <p:cNvPr id="106" name="ZoneTexte 105">
              <a:extLst>
                <a:ext uri="{FF2B5EF4-FFF2-40B4-BE49-F238E27FC236}">
                  <a16:creationId xmlns:a16="http://schemas.microsoft.com/office/drawing/2014/main" id="{0612FC3F-EAA8-49DC-8DFE-B2EE4F1252BC}"/>
                </a:ext>
              </a:extLst>
            </p:cNvPr>
            <p:cNvSpPr txBox="1"/>
            <p:nvPr/>
          </p:nvSpPr>
          <p:spPr>
            <a:xfrm>
              <a:off x="8177971" y="2436501"/>
              <a:ext cx="859062" cy="285530"/>
            </a:xfrm>
            <a:prstGeom prst="rect">
              <a:avLst/>
            </a:prstGeom>
            <a:noFill/>
          </p:spPr>
          <p:txBody>
            <a:bodyPr wrap="square" rtlCol="0">
              <a:spAutoFit/>
            </a:bodyPr>
            <a:lstStyle/>
            <a:p>
              <a:pPr algn="ctr" fontAlgn="base">
                <a:spcBef>
                  <a:spcPct val="0"/>
                </a:spcBef>
                <a:spcAft>
                  <a:spcPct val="0"/>
                </a:spcAft>
              </a:pPr>
              <a:r>
                <a:rPr lang="fr-FR" sz="800" b="1" dirty="0">
                  <a:solidFill>
                    <a:srgbClr val="0066FF"/>
                  </a:solidFill>
                  <a:latin typeface="Calibri" panose="020F0502020204030204" pitchFamily="34" charset="0"/>
                  <a:ea typeface="ＭＳ Ｐゴシック" pitchFamily="34" charset="-128"/>
                  <a:cs typeface="Arial" charset="0"/>
                </a:rPr>
                <a:t>89,7 %</a:t>
              </a:r>
            </a:p>
          </p:txBody>
        </p:sp>
        <p:sp>
          <p:nvSpPr>
            <p:cNvPr id="107" name="ZoneTexte 106">
              <a:extLst>
                <a:ext uri="{FF2B5EF4-FFF2-40B4-BE49-F238E27FC236}">
                  <a16:creationId xmlns:a16="http://schemas.microsoft.com/office/drawing/2014/main" id="{EEA42896-C783-4568-A44B-BBFB05E9255D}"/>
                </a:ext>
              </a:extLst>
            </p:cNvPr>
            <p:cNvSpPr txBox="1"/>
            <p:nvPr/>
          </p:nvSpPr>
          <p:spPr>
            <a:xfrm>
              <a:off x="8120221" y="2637095"/>
              <a:ext cx="783698" cy="404012"/>
            </a:xfrm>
            <a:prstGeom prst="rect">
              <a:avLst/>
            </a:prstGeom>
            <a:noFill/>
          </p:spPr>
          <p:txBody>
            <a:bodyPr wrap="square" rtlCol="0">
              <a:spAutoFit/>
            </a:bodyPr>
            <a:lstStyle/>
            <a:p>
              <a:pPr algn="ctr" fontAlgn="base">
                <a:spcBef>
                  <a:spcPct val="0"/>
                </a:spcBef>
                <a:spcAft>
                  <a:spcPct val="0"/>
                </a:spcAft>
              </a:pPr>
              <a:r>
                <a:rPr lang="fr-FR" sz="800" b="1" dirty="0">
                  <a:solidFill>
                    <a:srgbClr val="C00000"/>
                  </a:solidFill>
                  <a:latin typeface="Calibri" panose="020F0502020204030204" pitchFamily="34" charset="0"/>
                  <a:ea typeface="ＭＳ Ｐゴシック" pitchFamily="34" charset="-128"/>
                  <a:cs typeface="Arial" charset="0"/>
                </a:rPr>
                <a:t>88,1 %</a:t>
              </a:r>
            </a:p>
          </p:txBody>
        </p:sp>
        <p:sp>
          <p:nvSpPr>
            <p:cNvPr id="108" name="ZoneTexte 107">
              <a:extLst>
                <a:ext uri="{FF2B5EF4-FFF2-40B4-BE49-F238E27FC236}">
                  <a16:creationId xmlns:a16="http://schemas.microsoft.com/office/drawing/2014/main" id="{834F9878-35E5-4CA0-A17F-1E65B569E957}"/>
                </a:ext>
              </a:extLst>
            </p:cNvPr>
            <p:cNvSpPr txBox="1"/>
            <p:nvPr/>
          </p:nvSpPr>
          <p:spPr>
            <a:xfrm>
              <a:off x="6396983" y="2833190"/>
              <a:ext cx="1350027" cy="461727"/>
            </a:xfrm>
            <a:prstGeom prst="rect">
              <a:avLst/>
            </a:prstGeom>
            <a:noFill/>
          </p:spPr>
          <p:txBody>
            <a:bodyPr wrap="none" rtlCol="0">
              <a:spAutoFit/>
            </a:bodyPr>
            <a:lstStyle/>
            <a:p>
              <a:pPr algn="ctr" fontAlgn="base">
                <a:spcBef>
                  <a:spcPct val="0"/>
                </a:spcBef>
                <a:spcAft>
                  <a:spcPct val="0"/>
                </a:spcAft>
              </a:pPr>
              <a:r>
                <a:rPr lang="fr-FR" sz="1000" b="1" dirty="0">
                  <a:solidFill>
                    <a:srgbClr val="C00000"/>
                  </a:solidFill>
                  <a:latin typeface="Calibri" panose="020F0502020204030204" pitchFamily="34" charset="0"/>
                  <a:ea typeface="ＭＳ Ｐゴシック" pitchFamily="34" charset="-128"/>
                  <a:cs typeface="Arial" charset="0"/>
                </a:rPr>
                <a:t>Standard LT</a:t>
              </a:r>
            </a:p>
          </p:txBody>
        </p:sp>
        <p:sp>
          <p:nvSpPr>
            <p:cNvPr id="109" name="ZoneTexte 108">
              <a:extLst>
                <a:ext uri="{FF2B5EF4-FFF2-40B4-BE49-F238E27FC236}">
                  <a16:creationId xmlns:a16="http://schemas.microsoft.com/office/drawing/2014/main" id="{A69801F0-CA1F-4D1D-82C1-15AEC5D50D37}"/>
                </a:ext>
              </a:extLst>
            </p:cNvPr>
            <p:cNvSpPr txBox="1"/>
            <p:nvPr/>
          </p:nvSpPr>
          <p:spPr>
            <a:xfrm>
              <a:off x="5669173" y="2101207"/>
              <a:ext cx="2622724" cy="461727"/>
            </a:xfrm>
            <a:prstGeom prst="rect">
              <a:avLst/>
            </a:prstGeom>
            <a:noFill/>
          </p:spPr>
          <p:txBody>
            <a:bodyPr wrap="square" rtlCol="0">
              <a:spAutoFit/>
            </a:bodyPr>
            <a:lstStyle/>
            <a:p>
              <a:pPr algn="ctr" fontAlgn="base">
                <a:spcBef>
                  <a:spcPct val="0"/>
                </a:spcBef>
                <a:spcAft>
                  <a:spcPct val="0"/>
                </a:spcAft>
              </a:pPr>
              <a:r>
                <a:rPr lang="fr-FR" sz="1000" b="1" dirty="0" err="1">
                  <a:solidFill>
                    <a:srgbClr val="0066FF"/>
                  </a:solidFill>
                  <a:latin typeface="Calibri" panose="020F0502020204030204" pitchFamily="34" charset="0"/>
                  <a:ea typeface="ＭＳ Ｐゴシック" pitchFamily="34" charset="-128"/>
                  <a:cs typeface="Arial" charset="0"/>
                </a:rPr>
                <a:t>Early</a:t>
              </a:r>
              <a:r>
                <a:rPr lang="fr-FR" sz="1000" b="1" dirty="0">
                  <a:solidFill>
                    <a:srgbClr val="0066FF"/>
                  </a:solidFill>
                  <a:latin typeface="Calibri" panose="020F0502020204030204" pitchFamily="34" charset="0"/>
                  <a:ea typeface="ＭＳ Ｐゴシック" pitchFamily="34" charset="-128"/>
                  <a:cs typeface="Arial" charset="0"/>
                </a:rPr>
                <a:t> LT</a:t>
              </a:r>
            </a:p>
          </p:txBody>
        </p:sp>
        <p:sp>
          <p:nvSpPr>
            <p:cNvPr id="110" name="ZoneTexte 109">
              <a:extLst>
                <a:ext uri="{FF2B5EF4-FFF2-40B4-BE49-F238E27FC236}">
                  <a16:creationId xmlns:a16="http://schemas.microsoft.com/office/drawing/2014/main" id="{A9BEA1AF-B010-49C7-8641-9903BD07424A}"/>
                </a:ext>
              </a:extLst>
            </p:cNvPr>
            <p:cNvSpPr txBox="1"/>
            <p:nvPr/>
          </p:nvSpPr>
          <p:spPr>
            <a:xfrm>
              <a:off x="4989531" y="2334862"/>
              <a:ext cx="413896" cy="246221"/>
            </a:xfrm>
            <a:prstGeom prst="rect">
              <a:avLst/>
            </a:prstGeom>
            <a:noFill/>
          </p:spPr>
          <p:txBody>
            <a:bodyPr wrap="none" rtlCol="0">
              <a:spAutoFit/>
            </a:bodyPr>
            <a:lstStyle/>
            <a:p>
              <a:pPr algn="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1,00</a:t>
              </a:r>
            </a:p>
          </p:txBody>
        </p:sp>
        <p:sp>
          <p:nvSpPr>
            <p:cNvPr id="111" name="ZoneTexte 110">
              <a:extLst>
                <a:ext uri="{FF2B5EF4-FFF2-40B4-BE49-F238E27FC236}">
                  <a16:creationId xmlns:a16="http://schemas.microsoft.com/office/drawing/2014/main" id="{3DBCD31C-480A-41CA-92CC-6F80D2119C0A}"/>
                </a:ext>
              </a:extLst>
            </p:cNvPr>
            <p:cNvSpPr txBox="1"/>
            <p:nvPr/>
          </p:nvSpPr>
          <p:spPr>
            <a:xfrm>
              <a:off x="4989531" y="2807577"/>
              <a:ext cx="413896" cy="246221"/>
            </a:xfrm>
            <a:prstGeom prst="rect">
              <a:avLst/>
            </a:prstGeom>
            <a:noFill/>
          </p:spPr>
          <p:txBody>
            <a:bodyPr wrap="none" rtlCol="0">
              <a:spAutoFit/>
            </a:bodyPr>
            <a:lstStyle/>
            <a:p>
              <a:pPr algn="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0,75</a:t>
              </a:r>
            </a:p>
          </p:txBody>
        </p:sp>
        <p:sp>
          <p:nvSpPr>
            <p:cNvPr id="112" name="ZoneTexte 111">
              <a:extLst>
                <a:ext uri="{FF2B5EF4-FFF2-40B4-BE49-F238E27FC236}">
                  <a16:creationId xmlns:a16="http://schemas.microsoft.com/office/drawing/2014/main" id="{F8AA243A-8FAC-4070-A195-CE1FCD5DA1B1}"/>
                </a:ext>
              </a:extLst>
            </p:cNvPr>
            <p:cNvSpPr txBox="1"/>
            <p:nvPr/>
          </p:nvSpPr>
          <p:spPr>
            <a:xfrm>
              <a:off x="4989531" y="3275918"/>
              <a:ext cx="413896" cy="246221"/>
            </a:xfrm>
            <a:prstGeom prst="rect">
              <a:avLst/>
            </a:prstGeom>
            <a:noFill/>
          </p:spPr>
          <p:txBody>
            <a:bodyPr wrap="none" rtlCol="0">
              <a:spAutoFit/>
            </a:bodyPr>
            <a:lstStyle/>
            <a:p>
              <a:pPr algn="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0,50</a:t>
              </a:r>
            </a:p>
          </p:txBody>
        </p:sp>
        <p:sp>
          <p:nvSpPr>
            <p:cNvPr id="113" name="ZoneTexte 112">
              <a:extLst>
                <a:ext uri="{FF2B5EF4-FFF2-40B4-BE49-F238E27FC236}">
                  <a16:creationId xmlns:a16="http://schemas.microsoft.com/office/drawing/2014/main" id="{599CA78C-3357-4657-BBD6-AE9212098E5B}"/>
                </a:ext>
              </a:extLst>
            </p:cNvPr>
            <p:cNvSpPr txBox="1"/>
            <p:nvPr/>
          </p:nvSpPr>
          <p:spPr>
            <a:xfrm>
              <a:off x="4989531" y="3732633"/>
              <a:ext cx="413896" cy="246221"/>
            </a:xfrm>
            <a:prstGeom prst="rect">
              <a:avLst/>
            </a:prstGeom>
            <a:noFill/>
          </p:spPr>
          <p:txBody>
            <a:bodyPr wrap="none" rtlCol="0">
              <a:spAutoFit/>
            </a:bodyPr>
            <a:lstStyle/>
            <a:p>
              <a:pPr algn="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0,25</a:t>
              </a:r>
            </a:p>
          </p:txBody>
        </p:sp>
        <p:sp>
          <p:nvSpPr>
            <p:cNvPr id="114" name="ZoneTexte 113">
              <a:extLst>
                <a:ext uri="{FF2B5EF4-FFF2-40B4-BE49-F238E27FC236}">
                  <a16:creationId xmlns:a16="http://schemas.microsoft.com/office/drawing/2014/main" id="{2A1B50B8-9571-4411-9E51-77C349629FE0}"/>
                </a:ext>
              </a:extLst>
            </p:cNvPr>
            <p:cNvSpPr txBox="1"/>
            <p:nvPr/>
          </p:nvSpPr>
          <p:spPr>
            <a:xfrm>
              <a:off x="5055255" y="4189065"/>
              <a:ext cx="348172" cy="246221"/>
            </a:xfrm>
            <a:prstGeom prst="rect">
              <a:avLst/>
            </a:prstGeom>
            <a:noFill/>
          </p:spPr>
          <p:txBody>
            <a:bodyPr wrap="none" rtlCol="0">
              <a:spAutoFit/>
            </a:bodyPr>
            <a:lstStyle/>
            <a:p>
              <a:pPr algn="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0,0</a:t>
              </a:r>
            </a:p>
          </p:txBody>
        </p:sp>
        <p:sp>
          <p:nvSpPr>
            <p:cNvPr id="115" name="ZoneTexte 114">
              <a:extLst>
                <a:ext uri="{FF2B5EF4-FFF2-40B4-BE49-F238E27FC236}">
                  <a16:creationId xmlns:a16="http://schemas.microsoft.com/office/drawing/2014/main" id="{AB4DE8B7-5409-42A5-A381-4A9307BBF01B}"/>
                </a:ext>
              </a:extLst>
            </p:cNvPr>
            <p:cNvSpPr txBox="1"/>
            <p:nvPr/>
          </p:nvSpPr>
          <p:spPr>
            <a:xfrm rot="16200000">
              <a:off x="4059019" y="3191649"/>
              <a:ext cx="1181976" cy="420788"/>
            </a:xfrm>
            <a:prstGeom prst="rect">
              <a:avLst/>
            </a:prstGeom>
            <a:noFill/>
          </p:spPr>
          <p:txBody>
            <a:bodyPr wrap="none" rtlCol="0">
              <a:spAutoFit/>
            </a:bodyPr>
            <a:lstStyle/>
            <a:p>
              <a:pPr algn="ctr" fontAlgn="base">
                <a:spcBef>
                  <a:spcPct val="0"/>
                </a:spcBef>
                <a:spcAft>
                  <a:spcPct val="0"/>
                </a:spcAft>
              </a:pPr>
              <a:r>
                <a:rPr lang="fr-FR" sz="1050" b="1" dirty="0" err="1">
                  <a:solidFill>
                    <a:srgbClr val="333399"/>
                  </a:solidFill>
                  <a:latin typeface="Calibri" panose="020F0502020204030204" pitchFamily="34" charset="0"/>
                  <a:ea typeface="ＭＳ Ｐゴシック" pitchFamily="34" charset="-128"/>
                  <a:cs typeface="Arial" charset="0"/>
                </a:rPr>
                <a:t>Survival</a:t>
              </a:r>
              <a:endParaRPr lang="fr-FR" sz="1200" b="1" dirty="0">
                <a:solidFill>
                  <a:srgbClr val="333399"/>
                </a:solidFill>
                <a:latin typeface="Calibri" panose="020F0502020204030204" pitchFamily="34" charset="0"/>
                <a:ea typeface="ＭＳ Ｐゴシック" pitchFamily="34" charset="-128"/>
                <a:cs typeface="Arial" charset="0"/>
              </a:endParaRPr>
            </a:p>
          </p:txBody>
        </p:sp>
        <p:sp>
          <p:nvSpPr>
            <p:cNvPr id="116" name="ZoneTexte 115">
              <a:extLst>
                <a:ext uri="{FF2B5EF4-FFF2-40B4-BE49-F238E27FC236}">
                  <a16:creationId xmlns:a16="http://schemas.microsoft.com/office/drawing/2014/main" id="{488E5516-5DD3-4E67-8232-7B98D26E96FA}"/>
                </a:ext>
              </a:extLst>
            </p:cNvPr>
            <p:cNvSpPr txBox="1"/>
            <p:nvPr/>
          </p:nvSpPr>
          <p:spPr>
            <a:xfrm>
              <a:off x="5628128" y="4779054"/>
              <a:ext cx="2697927" cy="519443"/>
            </a:xfrm>
            <a:prstGeom prst="rect">
              <a:avLst/>
            </a:prstGeom>
            <a:noFill/>
          </p:spPr>
          <p:txBody>
            <a:bodyPr wrap="none" rtlCol="0">
              <a:spAutoFit/>
            </a:bodyPr>
            <a:lstStyle/>
            <a:p>
              <a:pPr algn="ctr" fontAlgn="base">
                <a:spcBef>
                  <a:spcPct val="0"/>
                </a:spcBef>
                <a:spcAft>
                  <a:spcPct val="0"/>
                </a:spcAft>
              </a:pPr>
              <a:r>
                <a:rPr lang="fr-FR" sz="1200" b="1" dirty="0">
                  <a:solidFill>
                    <a:srgbClr val="333399"/>
                  </a:solidFill>
                  <a:latin typeface="Calibri" panose="020F0502020204030204" pitchFamily="34" charset="0"/>
                  <a:ea typeface="ＭＳ Ｐゴシック" pitchFamily="34" charset="-128"/>
                  <a:cs typeface="Arial" charset="0"/>
                </a:rPr>
                <a:t>Time </a:t>
              </a:r>
              <a:r>
                <a:rPr lang="fr-FR" sz="1200" b="1" dirty="0" err="1">
                  <a:solidFill>
                    <a:srgbClr val="333399"/>
                  </a:solidFill>
                  <a:latin typeface="Calibri" panose="020F0502020204030204" pitchFamily="34" charset="0"/>
                  <a:ea typeface="ＭＳ Ｐゴシック" pitchFamily="34" charset="-128"/>
                  <a:cs typeface="Arial" charset="0"/>
                </a:rPr>
                <a:t>after</a:t>
              </a:r>
              <a:r>
                <a:rPr lang="fr-FR" sz="1200" b="1" dirty="0">
                  <a:solidFill>
                    <a:srgbClr val="333399"/>
                  </a:solidFill>
                  <a:latin typeface="Calibri" panose="020F0502020204030204" pitchFamily="34" charset="0"/>
                  <a:ea typeface="ＭＳ Ｐゴシック" pitchFamily="34" charset="-128"/>
                  <a:cs typeface="Arial" charset="0"/>
                </a:rPr>
                <a:t> LT (</a:t>
              </a:r>
              <a:r>
                <a:rPr lang="fr-FR" sz="1200" b="1" dirty="0" err="1">
                  <a:solidFill>
                    <a:srgbClr val="333399"/>
                  </a:solidFill>
                  <a:latin typeface="Calibri" panose="020F0502020204030204" pitchFamily="34" charset="0"/>
                  <a:ea typeface="ＭＳ Ｐゴシック" pitchFamily="34" charset="-128"/>
                  <a:cs typeface="Arial" charset="0"/>
                </a:rPr>
                <a:t>months</a:t>
              </a:r>
              <a:r>
                <a:rPr lang="fr-FR" sz="1200" b="1" dirty="0">
                  <a:solidFill>
                    <a:srgbClr val="333399"/>
                  </a:solidFill>
                  <a:latin typeface="Calibri" panose="020F0502020204030204" pitchFamily="34" charset="0"/>
                  <a:ea typeface="ＭＳ Ｐゴシック" pitchFamily="34" charset="-128"/>
                  <a:cs typeface="Arial" charset="0"/>
                </a:rPr>
                <a:t>)</a:t>
              </a:r>
            </a:p>
          </p:txBody>
        </p:sp>
        <p:sp>
          <p:nvSpPr>
            <p:cNvPr id="117" name="ZoneTexte 116">
              <a:extLst>
                <a:ext uri="{FF2B5EF4-FFF2-40B4-BE49-F238E27FC236}">
                  <a16:creationId xmlns:a16="http://schemas.microsoft.com/office/drawing/2014/main" id="{5BF954C0-2DF4-48B4-ABB7-1211BE453612}"/>
                </a:ext>
              </a:extLst>
            </p:cNvPr>
            <p:cNvSpPr txBox="1"/>
            <p:nvPr/>
          </p:nvSpPr>
          <p:spPr>
            <a:xfrm>
              <a:off x="5331378" y="4363724"/>
              <a:ext cx="250390"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0</a:t>
              </a:r>
            </a:p>
          </p:txBody>
        </p:sp>
        <p:sp>
          <p:nvSpPr>
            <p:cNvPr id="118" name="ZoneTexte 117">
              <a:extLst>
                <a:ext uri="{FF2B5EF4-FFF2-40B4-BE49-F238E27FC236}">
                  <a16:creationId xmlns:a16="http://schemas.microsoft.com/office/drawing/2014/main" id="{68910601-D940-4DB0-8EDF-4F6E78DCFF81}"/>
                </a:ext>
              </a:extLst>
            </p:cNvPr>
            <p:cNvSpPr txBox="1"/>
            <p:nvPr/>
          </p:nvSpPr>
          <p:spPr>
            <a:xfrm>
              <a:off x="5950114" y="4363724"/>
              <a:ext cx="250390"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5</a:t>
              </a:r>
            </a:p>
          </p:txBody>
        </p:sp>
        <p:sp>
          <p:nvSpPr>
            <p:cNvPr id="119" name="ZoneTexte 118">
              <a:extLst>
                <a:ext uri="{FF2B5EF4-FFF2-40B4-BE49-F238E27FC236}">
                  <a16:creationId xmlns:a16="http://schemas.microsoft.com/office/drawing/2014/main" id="{68E51CC2-35AF-4688-A31C-582475D5346B}"/>
                </a:ext>
              </a:extLst>
            </p:cNvPr>
            <p:cNvSpPr txBox="1"/>
            <p:nvPr/>
          </p:nvSpPr>
          <p:spPr>
            <a:xfrm>
              <a:off x="6525387" y="4363724"/>
              <a:ext cx="316112"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10</a:t>
              </a:r>
            </a:p>
          </p:txBody>
        </p:sp>
        <p:sp>
          <p:nvSpPr>
            <p:cNvPr id="120" name="ZoneTexte 119">
              <a:extLst>
                <a:ext uri="{FF2B5EF4-FFF2-40B4-BE49-F238E27FC236}">
                  <a16:creationId xmlns:a16="http://schemas.microsoft.com/office/drawing/2014/main" id="{77E65D7B-2312-4992-9FDC-15736DE1401C}"/>
                </a:ext>
              </a:extLst>
            </p:cNvPr>
            <p:cNvSpPr txBox="1"/>
            <p:nvPr/>
          </p:nvSpPr>
          <p:spPr>
            <a:xfrm>
              <a:off x="7127599" y="4363724"/>
              <a:ext cx="316112"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15</a:t>
              </a:r>
            </a:p>
          </p:txBody>
        </p:sp>
        <p:sp>
          <p:nvSpPr>
            <p:cNvPr id="121" name="ZoneTexte 120">
              <a:extLst>
                <a:ext uri="{FF2B5EF4-FFF2-40B4-BE49-F238E27FC236}">
                  <a16:creationId xmlns:a16="http://schemas.microsoft.com/office/drawing/2014/main" id="{FE34EF98-9C0E-482F-B343-AAE855A337A3}"/>
                </a:ext>
              </a:extLst>
            </p:cNvPr>
            <p:cNvSpPr txBox="1"/>
            <p:nvPr/>
          </p:nvSpPr>
          <p:spPr>
            <a:xfrm>
              <a:off x="7739902" y="4363724"/>
              <a:ext cx="316112"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20</a:t>
              </a:r>
            </a:p>
          </p:txBody>
        </p:sp>
        <p:sp>
          <p:nvSpPr>
            <p:cNvPr id="122" name="ZoneTexte 121">
              <a:extLst>
                <a:ext uri="{FF2B5EF4-FFF2-40B4-BE49-F238E27FC236}">
                  <a16:creationId xmlns:a16="http://schemas.microsoft.com/office/drawing/2014/main" id="{A52DD69C-5AA0-4AB5-A3D6-721CE4AEE03C}"/>
                </a:ext>
              </a:extLst>
            </p:cNvPr>
            <p:cNvSpPr txBox="1"/>
            <p:nvPr/>
          </p:nvSpPr>
          <p:spPr>
            <a:xfrm>
              <a:off x="8345848" y="4363724"/>
              <a:ext cx="316112" cy="246221"/>
            </a:xfrm>
            <a:prstGeom prst="rect">
              <a:avLst/>
            </a:prstGeom>
            <a:noFill/>
          </p:spPr>
          <p:txBody>
            <a:bodyPr wrap="none" rtlCol="0">
              <a:spAutoFit/>
            </a:bodyPr>
            <a:lstStyle/>
            <a:p>
              <a:pPr algn="ctr" fontAlgn="base">
                <a:spcBef>
                  <a:spcPct val="0"/>
                </a:spcBef>
                <a:spcAft>
                  <a:spcPct val="0"/>
                </a:spcAft>
              </a:pPr>
              <a:r>
                <a:rPr lang="fr-FR" sz="1000" dirty="0">
                  <a:solidFill>
                    <a:srgbClr val="333399"/>
                  </a:solidFill>
                  <a:latin typeface="Calibri" panose="020F0502020204030204" pitchFamily="34" charset="0"/>
                  <a:ea typeface="ＭＳ Ｐゴシック" pitchFamily="34" charset="-128"/>
                  <a:cs typeface="Arial" charset="0"/>
                </a:rPr>
                <a:t>25</a:t>
              </a:r>
            </a:p>
          </p:txBody>
        </p:sp>
      </p:grpSp>
      <p:sp>
        <p:nvSpPr>
          <p:cNvPr id="138" name="ZoneTexte 137"/>
          <p:cNvSpPr txBox="1"/>
          <p:nvPr/>
        </p:nvSpPr>
        <p:spPr>
          <a:xfrm>
            <a:off x="166255" y="56528"/>
            <a:ext cx="1479892" cy="369332"/>
          </a:xfrm>
          <a:prstGeom prst="rect">
            <a:avLst/>
          </a:prstGeom>
          <a:solidFill>
            <a:schemeClr val="bg2"/>
          </a:solidFill>
        </p:spPr>
        <p:txBody>
          <a:bodyPr wrap="none" rtlCol="0">
            <a:spAutoFit/>
          </a:bodyPr>
          <a:lstStyle/>
          <a:p>
            <a:r>
              <a:rPr lang="fr-FR" b="1" i="1" dirty="0">
                <a:solidFill>
                  <a:schemeClr val="bg2">
                    <a:lumMod val="50000"/>
                  </a:schemeClr>
                </a:solidFill>
                <a:latin typeface="Arial" panose="020B0604020202020204" pitchFamily="34" charset="0"/>
                <a:cs typeface="Arial" panose="020B0604020202020204" pitchFamily="34" charset="0"/>
              </a:rPr>
              <a:t>prospective</a:t>
            </a:r>
          </a:p>
        </p:txBody>
      </p:sp>
    </p:spTree>
    <p:extLst>
      <p:ext uri="{BB962C8B-B14F-4D97-AF65-F5344CB8AC3E}">
        <p14:creationId xmlns:p14="http://schemas.microsoft.com/office/powerpoint/2010/main" val="181695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42B4-69AC-B5C2-6C11-6FF6F328D213}"/>
              </a:ext>
            </a:extLst>
          </p:cNvPr>
          <p:cNvSpPr>
            <a:spLocks noGrp="1"/>
          </p:cNvSpPr>
          <p:nvPr>
            <p:ph type="title"/>
          </p:nvPr>
        </p:nvSpPr>
        <p:spPr/>
        <p:txBody>
          <a:bodyPr/>
          <a:lstStyle/>
          <a:p>
            <a:r>
              <a:rPr lang="en-US" dirty="0">
                <a:solidFill>
                  <a:srgbClr val="0070C0"/>
                </a:solidFill>
              </a:rPr>
              <a:t>Autoimmune liver disease</a:t>
            </a:r>
          </a:p>
        </p:txBody>
      </p:sp>
      <p:sp>
        <p:nvSpPr>
          <p:cNvPr id="3" name="Content Placeholder 2">
            <a:extLst>
              <a:ext uri="{FF2B5EF4-FFF2-40B4-BE49-F238E27FC236}">
                <a16:creationId xmlns:a16="http://schemas.microsoft.com/office/drawing/2014/main" id="{FDFF7280-980A-06E9-F0D7-D7D2CDFF59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904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016C56-2158-F101-80B8-712669E789F9}"/>
              </a:ext>
            </a:extLst>
          </p:cNvPr>
          <p:cNvPicPr>
            <a:picLocks noChangeAspect="1"/>
          </p:cNvPicPr>
          <p:nvPr/>
        </p:nvPicPr>
        <p:blipFill>
          <a:blip r:embed="rId3"/>
          <a:stretch>
            <a:fillRect/>
          </a:stretch>
        </p:blipFill>
        <p:spPr>
          <a:xfrm>
            <a:off x="1767913" y="1862564"/>
            <a:ext cx="4278838" cy="3354256"/>
          </a:xfrm>
          <a:prstGeom prst="rect">
            <a:avLst/>
          </a:prstGeom>
        </p:spPr>
      </p:pic>
      <p:pic>
        <p:nvPicPr>
          <p:cNvPr id="5" name="Afbeelding 4">
            <a:extLst>
              <a:ext uri="{FF2B5EF4-FFF2-40B4-BE49-F238E27FC236}">
                <a16:creationId xmlns:a16="http://schemas.microsoft.com/office/drawing/2014/main" id="{54E544DC-79EA-3744-CAE0-4F00B8797CE8}"/>
              </a:ext>
            </a:extLst>
          </p:cNvPr>
          <p:cNvPicPr>
            <a:picLocks noChangeAspect="1"/>
          </p:cNvPicPr>
          <p:nvPr/>
        </p:nvPicPr>
        <p:blipFill>
          <a:blip r:embed="rId4"/>
          <a:stretch>
            <a:fillRect/>
          </a:stretch>
        </p:blipFill>
        <p:spPr>
          <a:xfrm>
            <a:off x="5967424" y="2116040"/>
            <a:ext cx="4331460" cy="3100781"/>
          </a:xfrm>
          <a:prstGeom prst="rect">
            <a:avLst/>
          </a:prstGeom>
        </p:spPr>
      </p:pic>
      <p:sp>
        <p:nvSpPr>
          <p:cNvPr id="7" name="Tekstvak 6">
            <a:extLst>
              <a:ext uri="{FF2B5EF4-FFF2-40B4-BE49-F238E27FC236}">
                <a16:creationId xmlns:a16="http://schemas.microsoft.com/office/drawing/2014/main" id="{05795146-2884-FE6C-9527-94E982314D79}"/>
              </a:ext>
            </a:extLst>
          </p:cNvPr>
          <p:cNvSpPr txBox="1"/>
          <p:nvPr/>
        </p:nvSpPr>
        <p:spPr>
          <a:xfrm>
            <a:off x="8660841" y="6358622"/>
            <a:ext cx="327608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BE" sz="1400" dirty="0" err="1">
                <a:latin typeface="Arial" panose="020B0604020202020204" pitchFamily="34" charset="0"/>
                <a:cs typeface="Arial" panose="020B0604020202020204" pitchFamily="34" charset="0"/>
              </a:rPr>
              <a:t>Corpechot</a:t>
            </a:r>
            <a:r>
              <a:rPr lang="nl-BE" sz="1400" dirty="0">
                <a:latin typeface="Arial" panose="020B0604020202020204" pitchFamily="34" charset="0"/>
                <a:cs typeface="Arial" panose="020B0604020202020204" pitchFamily="34" charset="0"/>
              </a:rPr>
              <a:t> C, et al. </a:t>
            </a:r>
            <a:r>
              <a:rPr lang="nl-BE" sz="1400" i="1" dirty="0">
                <a:latin typeface="Arial" panose="020B0604020202020204" pitchFamily="34" charset="0"/>
                <a:cs typeface="Arial" panose="020B0604020202020204" pitchFamily="34" charset="0"/>
              </a:rPr>
              <a:t>J </a:t>
            </a:r>
            <a:r>
              <a:rPr lang="nl-BE" sz="1400" i="1" dirty="0" err="1">
                <a:latin typeface="Arial" panose="020B0604020202020204" pitchFamily="34" charset="0"/>
                <a:cs typeface="Arial" panose="020B0604020202020204" pitchFamily="34" charset="0"/>
              </a:rPr>
              <a:t>Hepatol</a:t>
            </a:r>
            <a:r>
              <a:rPr lang="nl-BE" sz="1400" i="1" dirty="0">
                <a:latin typeface="Arial" panose="020B0604020202020204" pitchFamily="34" charset="0"/>
                <a:cs typeface="Arial" panose="020B0604020202020204" pitchFamily="34" charset="0"/>
              </a:rPr>
              <a:t> </a:t>
            </a:r>
            <a:r>
              <a:rPr lang="nl-BE" sz="1400" dirty="0">
                <a:latin typeface="Arial" panose="020B0604020202020204" pitchFamily="34" charset="0"/>
                <a:cs typeface="Arial" panose="020B0604020202020204" pitchFamily="34" charset="0"/>
              </a:rPr>
              <a:t>2022</a:t>
            </a:r>
            <a:endParaRPr lang="nl-BE" sz="1400" dirty="0"/>
          </a:p>
        </p:txBody>
      </p:sp>
      <p:sp>
        <p:nvSpPr>
          <p:cNvPr id="11" name="Titel 10">
            <a:extLst>
              <a:ext uri="{FF2B5EF4-FFF2-40B4-BE49-F238E27FC236}">
                <a16:creationId xmlns:a16="http://schemas.microsoft.com/office/drawing/2014/main" id="{29EACCD7-72B2-5355-4FA5-D3BA86896CBF}"/>
              </a:ext>
            </a:extLst>
          </p:cNvPr>
          <p:cNvSpPr>
            <a:spLocks noGrp="1"/>
          </p:cNvSpPr>
          <p:nvPr>
            <p:ph type="title"/>
          </p:nvPr>
        </p:nvSpPr>
        <p:spPr>
          <a:xfrm>
            <a:off x="2457352" y="557599"/>
            <a:ext cx="7686065" cy="718484"/>
          </a:xfrm>
        </p:spPr>
        <p:txBody>
          <a:bodyPr>
            <a:noAutofit/>
          </a:bodyPr>
          <a:lstStyle/>
          <a:p>
            <a:pPr algn="ctr"/>
            <a:r>
              <a:rPr lang="en-GB" sz="2800" dirty="0"/>
              <a:t>Long-term survival of PBC patients with UDCA: predictors of  outcome</a:t>
            </a:r>
            <a:br>
              <a:rPr lang="en-GB" sz="2800" dirty="0"/>
            </a:br>
            <a:r>
              <a:rPr lang="en-GB" sz="2800" dirty="0"/>
              <a:t>NEVENS</a:t>
            </a:r>
            <a:r>
              <a:rPr lang="nl-BE" sz="2800" dirty="0"/>
              <a:t> </a:t>
            </a:r>
          </a:p>
        </p:txBody>
      </p:sp>
      <p:sp>
        <p:nvSpPr>
          <p:cNvPr id="3" name="Tekstvak 2">
            <a:extLst>
              <a:ext uri="{FF2B5EF4-FFF2-40B4-BE49-F238E27FC236}">
                <a16:creationId xmlns:a16="http://schemas.microsoft.com/office/drawing/2014/main" id="{DABCF636-593C-9670-93C7-4599AFBC508E}"/>
              </a:ext>
            </a:extLst>
          </p:cNvPr>
          <p:cNvSpPr txBox="1"/>
          <p:nvPr/>
        </p:nvSpPr>
        <p:spPr>
          <a:xfrm>
            <a:off x="2146041" y="1496006"/>
            <a:ext cx="7490113" cy="400110"/>
          </a:xfrm>
          <a:prstGeom prst="rect">
            <a:avLst/>
          </a:prstGeom>
          <a:noFill/>
        </p:spPr>
        <p:txBody>
          <a:bodyPr wrap="square">
            <a:spAutoFit/>
          </a:bodyPr>
          <a:lstStyle/>
          <a:p>
            <a:pPr>
              <a:spcBef>
                <a:spcPts val="675"/>
              </a:spcBef>
              <a:spcAft>
                <a:spcPts val="338"/>
              </a:spcAft>
            </a:pPr>
            <a:r>
              <a:rPr lang="en-GB" sz="2000" dirty="0"/>
              <a:t> Liver stiffness by </a:t>
            </a:r>
            <a:r>
              <a:rPr lang="en-GB" sz="2000" dirty="0" err="1"/>
              <a:t>Fibroscan</a:t>
            </a:r>
            <a:r>
              <a:rPr lang="en-GB" sz="2000" dirty="0"/>
              <a:t> predicts outcome</a:t>
            </a:r>
            <a:endParaRPr lang="nl-BE" sz="2400" dirty="0"/>
          </a:p>
        </p:txBody>
      </p:sp>
      <p:pic>
        <p:nvPicPr>
          <p:cNvPr id="6" name="Afbeelding 5">
            <a:extLst>
              <a:ext uri="{FF2B5EF4-FFF2-40B4-BE49-F238E27FC236}">
                <a16:creationId xmlns:a16="http://schemas.microsoft.com/office/drawing/2014/main" id="{60B71310-35C2-22F1-F9C8-12D2EC9197EF}"/>
              </a:ext>
            </a:extLst>
          </p:cNvPr>
          <p:cNvPicPr>
            <a:picLocks noChangeAspect="1"/>
          </p:cNvPicPr>
          <p:nvPr/>
        </p:nvPicPr>
        <p:blipFill>
          <a:blip r:embed="rId5"/>
          <a:stretch>
            <a:fillRect/>
          </a:stretch>
        </p:blipFill>
        <p:spPr>
          <a:xfrm>
            <a:off x="6382138" y="5266252"/>
            <a:ext cx="3916745" cy="1034149"/>
          </a:xfrm>
          <a:prstGeom prst="rect">
            <a:avLst/>
          </a:prstGeom>
        </p:spPr>
      </p:pic>
    </p:spTree>
    <p:extLst>
      <p:ext uri="{BB962C8B-B14F-4D97-AF65-F5344CB8AC3E}">
        <p14:creationId xmlns:p14="http://schemas.microsoft.com/office/powerpoint/2010/main" val="966809800"/>
      </p:ext>
    </p:extLst>
  </p:cSld>
  <p:clrMapOvr>
    <a:masterClrMapping/>
  </p:clrMapOvr>
  <p:transition spd="med"/>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A5E8-9FAD-760C-5107-03E4B3BD7EE3}"/>
              </a:ext>
            </a:extLst>
          </p:cNvPr>
          <p:cNvSpPr>
            <a:spLocks noGrp="1"/>
          </p:cNvSpPr>
          <p:nvPr>
            <p:ph type="title"/>
          </p:nvPr>
        </p:nvSpPr>
        <p:spPr/>
        <p:txBody>
          <a:bodyPr/>
          <a:lstStyle/>
          <a:p>
            <a:r>
              <a:rPr lang="en-US" dirty="0">
                <a:solidFill>
                  <a:srgbClr val="0070C0"/>
                </a:solidFill>
              </a:rPr>
              <a:t>Day 3 review</a:t>
            </a:r>
          </a:p>
        </p:txBody>
      </p:sp>
      <p:sp>
        <p:nvSpPr>
          <p:cNvPr id="3" name="Content Placeholder 2">
            <a:extLst>
              <a:ext uri="{FF2B5EF4-FFF2-40B4-BE49-F238E27FC236}">
                <a16:creationId xmlns:a16="http://schemas.microsoft.com/office/drawing/2014/main" id="{C2FDA9AC-AA9D-ACAF-F0A6-F79874FC646D}"/>
              </a:ext>
            </a:extLst>
          </p:cNvPr>
          <p:cNvSpPr>
            <a:spLocks noGrp="1"/>
          </p:cNvSpPr>
          <p:nvPr>
            <p:ph idx="1"/>
          </p:nvPr>
        </p:nvSpPr>
        <p:spPr/>
        <p:txBody>
          <a:bodyPr/>
          <a:lstStyle/>
          <a:p>
            <a:pPr marL="0" indent="0">
              <a:buNone/>
            </a:pPr>
            <a:r>
              <a:rPr lang="en-US" dirty="0"/>
              <a:t>Disclosures</a:t>
            </a:r>
          </a:p>
          <a:p>
            <a:endParaRPr lang="en-US" dirty="0"/>
          </a:p>
          <a:p>
            <a:r>
              <a:rPr lang="en-US" dirty="0"/>
              <a:t>I have received speaker and consultancy fees from </a:t>
            </a:r>
            <a:r>
              <a:rPr lang="en-US" dirty="0" err="1"/>
              <a:t>Abbvie</a:t>
            </a:r>
            <a:r>
              <a:rPr lang="en-US" dirty="0"/>
              <a:t>, Gilead, MSD, GSK, </a:t>
            </a:r>
            <a:r>
              <a:rPr lang="en-US" dirty="0" err="1"/>
              <a:t>Biomarin</a:t>
            </a:r>
            <a:r>
              <a:rPr lang="en-US" dirty="0"/>
              <a:t>, </a:t>
            </a:r>
            <a:r>
              <a:rPr lang="en-US" dirty="0" err="1"/>
              <a:t>UniCure</a:t>
            </a:r>
            <a:r>
              <a:rPr lang="en-US" dirty="0"/>
              <a:t>, CSI-Behring</a:t>
            </a:r>
          </a:p>
          <a:p>
            <a:endParaRPr lang="en-US" dirty="0"/>
          </a:p>
          <a:p>
            <a:endParaRPr lang="en-US" dirty="0"/>
          </a:p>
        </p:txBody>
      </p:sp>
    </p:spTree>
    <p:extLst>
      <p:ext uri="{BB962C8B-B14F-4D97-AF65-F5344CB8AC3E}">
        <p14:creationId xmlns:p14="http://schemas.microsoft.com/office/powerpoint/2010/main" val="88646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D4D8D-11F1-3FB4-3146-DC56349BBFD0}"/>
              </a:ext>
            </a:extLst>
          </p:cNvPr>
          <p:cNvSpPr>
            <a:spLocks noGrp="1"/>
          </p:cNvSpPr>
          <p:nvPr>
            <p:ph type="title"/>
          </p:nvPr>
        </p:nvSpPr>
        <p:spPr>
          <a:xfrm>
            <a:off x="381812" y="262574"/>
            <a:ext cx="10248086" cy="718484"/>
          </a:xfrm>
        </p:spPr>
        <p:txBody>
          <a:bodyPr/>
          <a:lstStyle/>
          <a:p>
            <a:pPr algn="ctr"/>
            <a:r>
              <a:rPr lang="nl-BE" sz="3200" dirty="0"/>
              <a:t>Long-term </a:t>
            </a:r>
            <a:r>
              <a:rPr lang="nl-BE" sz="3200" dirty="0" err="1"/>
              <a:t>outcome</a:t>
            </a:r>
            <a:r>
              <a:rPr lang="nl-BE" sz="3200" dirty="0"/>
              <a:t> of second line </a:t>
            </a:r>
            <a:r>
              <a:rPr lang="nl-BE" sz="3200" dirty="0" err="1"/>
              <a:t>therapy</a:t>
            </a:r>
            <a:endParaRPr lang="en-GB" sz="3200" dirty="0"/>
          </a:p>
        </p:txBody>
      </p:sp>
      <p:pic>
        <p:nvPicPr>
          <p:cNvPr id="5" name="Tijdelijke aanduiding voor inhoud 4">
            <a:extLst>
              <a:ext uri="{FF2B5EF4-FFF2-40B4-BE49-F238E27FC236}">
                <a16:creationId xmlns:a16="http://schemas.microsoft.com/office/drawing/2014/main" id="{C22BB6D6-5E9F-C7B2-D307-49F987C7F2B5}"/>
              </a:ext>
            </a:extLst>
          </p:cNvPr>
          <p:cNvPicPr>
            <a:picLocks noGrp="1" noChangeAspect="1"/>
          </p:cNvPicPr>
          <p:nvPr>
            <p:ph sz="half" idx="1"/>
          </p:nvPr>
        </p:nvPicPr>
        <p:blipFill>
          <a:blip r:embed="rId2"/>
          <a:stretch>
            <a:fillRect/>
          </a:stretch>
        </p:blipFill>
        <p:spPr>
          <a:xfrm>
            <a:off x="287164" y="2193376"/>
            <a:ext cx="5432501" cy="3406416"/>
          </a:xfrm>
          <a:prstGeom prst="rect">
            <a:avLst/>
          </a:prstGeom>
        </p:spPr>
      </p:pic>
      <p:sp>
        <p:nvSpPr>
          <p:cNvPr id="8" name="Tekstvak 7">
            <a:extLst>
              <a:ext uri="{FF2B5EF4-FFF2-40B4-BE49-F238E27FC236}">
                <a16:creationId xmlns:a16="http://schemas.microsoft.com/office/drawing/2014/main" id="{3A10C99D-FB2C-6B87-62EE-4F41F6C1AD48}"/>
              </a:ext>
            </a:extLst>
          </p:cNvPr>
          <p:cNvSpPr txBox="1"/>
          <p:nvPr/>
        </p:nvSpPr>
        <p:spPr>
          <a:xfrm>
            <a:off x="1329207" y="5938907"/>
            <a:ext cx="3951920" cy="307777"/>
          </a:xfrm>
          <a:prstGeom prst="rect">
            <a:avLst/>
          </a:prstGeom>
          <a:noFill/>
        </p:spPr>
        <p:txBody>
          <a:bodyPr wrap="square">
            <a:spAutoFit/>
          </a:bodyPr>
          <a:lstStyle/>
          <a:p>
            <a:r>
              <a:rPr lang="nl-BE" sz="1400" dirty="0" err="1">
                <a:solidFill>
                  <a:srgbClr val="212121"/>
                </a:solidFill>
                <a:latin typeface="Arial" panose="020B0604020202020204" pitchFamily="34" charset="0"/>
                <a:cs typeface="Arial" panose="020B0604020202020204" pitchFamily="34" charset="0"/>
              </a:rPr>
              <a:t>Murillo</a:t>
            </a:r>
            <a:r>
              <a:rPr lang="nl-BE" sz="1400" dirty="0">
                <a:solidFill>
                  <a:srgbClr val="212121"/>
                </a:solidFill>
                <a:latin typeface="Arial" panose="020B0604020202020204" pitchFamily="34" charset="0"/>
                <a:cs typeface="Arial" panose="020B0604020202020204" pitchFamily="34" charset="0"/>
              </a:rPr>
              <a:t> Perez CF, et al. </a:t>
            </a:r>
            <a:r>
              <a:rPr lang="nl-BE" sz="1400" i="1" dirty="0" err="1">
                <a:solidFill>
                  <a:srgbClr val="212121"/>
                </a:solidFill>
                <a:latin typeface="Arial" panose="020B0604020202020204" pitchFamily="34" charset="0"/>
                <a:cs typeface="Arial" panose="020B0604020202020204" pitchFamily="34" charset="0"/>
              </a:rPr>
              <a:t>Gastroenterology</a:t>
            </a:r>
            <a:r>
              <a:rPr lang="nl-BE" sz="1400" dirty="0">
                <a:solidFill>
                  <a:srgbClr val="212121"/>
                </a:solidFill>
                <a:latin typeface="Arial" panose="020B0604020202020204" pitchFamily="34" charset="0"/>
                <a:cs typeface="Arial" panose="020B0604020202020204" pitchFamily="34" charset="0"/>
              </a:rPr>
              <a:t> 2022</a:t>
            </a:r>
            <a:endParaRPr lang="nl-BE" sz="1800" dirty="0"/>
          </a:p>
        </p:txBody>
      </p:sp>
      <p:sp>
        <p:nvSpPr>
          <p:cNvPr id="10" name="Tekstvak 9">
            <a:extLst>
              <a:ext uri="{FF2B5EF4-FFF2-40B4-BE49-F238E27FC236}">
                <a16:creationId xmlns:a16="http://schemas.microsoft.com/office/drawing/2014/main" id="{84D76F5B-20FC-49FB-1DA2-542096155222}"/>
              </a:ext>
            </a:extLst>
          </p:cNvPr>
          <p:cNvSpPr txBox="1"/>
          <p:nvPr/>
        </p:nvSpPr>
        <p:spPr>
          <a:xfrm>
            <a:off x="7746369" y="5966874"/>
            <a:ext cx="2675926" cy="307777"/>
          </a:xfrm>
          <a:prstGeom prst="rect">
            <a:avLst/>
          </a:prstGeom>
          <a:noFill/>
        </p:spPr>
        <p:txBody>
          <a:bodyPr wrap="square">
            <a:spAutoFit/>
          </a:bodyPr>
          <a:lstStyle/>
          <a:p>
            <a:r>
              <a:rPr lang="nl-BE" sz="1400" dirty="0" err="1">
                <a:latin typeface="Arial" panose="020B0604020202020204" pitchFamily="34" charset="0"/>
                <a:cs typeface="Arial" panose="020B0604020202020204" pitchFamily="34" charset="0"/>
              </a:rPr>
              <a:t>Tanaka</a:t>
            </a:r>
            <a:r>
              <a:rPr lang="nl-BE" sz="1400" dirty="0">
                <a:latin typeface="Arial" panose="020B0604020202020204" pitchFamily="34" charset="0"/>
                <a:cs typeface="Arial" panose="020B0604020202020204" pitchFamily="34" charset="0"/>
              </a:rPr>
              <a:t> A, et al. </a:t>
            </a:r>
            <a:r>
              <a:rPr lang="nl-BE" sz="1400" i="1" dirty="0">
                <a:latin typeface="Arial" panose="020B0604020202020204" pitchFamily="34" charset="0"/>
                <a:cs typeface="Arial" panose="020B0604020202020204" pitchFamily="34" charset="0"/>
              </a:rPr>
              <a:t>J </a:t>
            </a:r>
            <a:r>
              <a:rPr lang="nl-BE" sz="1400" i="1" dirty="0" err="1">
                <a:latin typeface="Arial" panose="020B0604020202020204" pitchFamily="34" charset="0"/>
                <a:cs typeface="Arial" panose="020B0604020202020204" pitchFamily="34" charset="0"/>
              </a:rPr>
              <a:t>Hepatol</a:t>
            </a:r>
            <a:r>
              <a:rPr lang="nl-BE" sz="1400" i="1" dirty="0">
                <a:latin typeface="Arial" panose="020B0604020202020204" pitchFamily="34" charset="0"/>
                <a:cs typeface="Arial" panose="020B0604020202020204" pitchFamily="34" charset="0"/>
              </a:rPr>
              <a:t> </a:t>
            </a:r>
            <a:r>
              <a:rPr lang="nl-BE" sz="1400" dirty="0">
                <a:latin typeface="Arial" panose="020B0604020202020204" pitchFamily="34" charset="0"/>
                <a:cs typeface="Arial" panose="020B0604020202020204" pitchFamily="34" charset="0"/>
              </a:rPr>
              <a:t>2021 </a:t>
            </a:r>
            <a:endParaRPr lang="en-GB" sz="14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08AB344F-4E2B-0B25-5DCA-AA3FA5888D00}"/>
              </a:ext>
            </a:extLst>
          </p:cNvPr>
          <p:cNvSpPr txBox="1"/>
          <p:nvPr/>
        </p:nvSpPr>
        <p:spPr>
          <a:xfrm>
            <a:off x="1329207" y="1454151"/>
            <a:ext cx="3354760" cy="400110"/>
          </a:xfrm>
          <a:prstGeom prst="rect">
            <a:avLst/>
          </a:prstGeom>
          <a:noFill/>
        </p:spPr>
        <p:txBody>
          <a:bodyPr wrap="square">
            <a:spAutoFit/>
          </a:bodyPr>
          <a:lstStyle/>
          <a:p>
            <a:r>
              <a:rPr lang="nl-BE" sz="2000" dirty="0" err="1">
                <a:solidFill>
                  <a:srgbClr val="212121"/>
                </a:solidFill>
                <a:latin typeface="BlinkMacSystemFont"/>
              </a:rPr>
              <a:t>Obetichol</a:t>
            </a:r>
            <a:r>
              <a:rPr lang="nl-BE" sz="2000" dirty="0">
                <a:solidFill>
                  <a:srgbClr val="212121"/>
                </a:solidFill>
                <a:latin typeface="BlinkMacSystemFont"/>
              </a:rPr>
              <a:t> acid ( FXR agonist)</a:t>
            </a:r>
            <a:endParaRPr lang="en-GB" sz="2000" dirty="0"/>
          </a:p>
        </p:txBody>
      </p:sp>
      <p:sp>
        <p:nvSpPr>
          <p:cNvPr id="9" name="Tekstvak 8">
            <a:extLst>
              <a:ext uri="{FF2B5EF4-FFF2-40B4-BE49-F238E27FC236}">
                <a16:creationId xmlns:a16="http://schemas.microsoft.com/office/drawing/2014/main" id="{9042BDEB-7E21-098F-BE4F-8E1C73158C6F}"/>
              </a:ext>
            </a:extLst>
          </p:cNvPr>
          <p:cNvSpPr txBox="1"/>
          <p:nvPr/>
        </p:nvSpPr>
        <p:spPr>
          <a:xfrm>
            <a:off x="6858794" y="1411886"/>
            <a:ext cx="3115630" cy="369332"/>
          </a:xfrm>
          <a:prstGeom prst="rect">
            <a:avLst/>
          </a:prstGeom>
          <a:noFill/>
        </p:spPr>
        <p:txBody>
          <a:bodyPr wrap="square">
            <a:spAutoFit/>
          </a:bodyPr>
          <a:lstStyle/>
          <a:p>
            <a:r>
              <a:rPr lang="nl-BE" sz="1800" dirty="0" err="1">
                <a:solidFill>
                  <a:srgbClr val="212121"/>
                </a:solidFill>
                <a:latin typeface="BlinkMacSystemFont"/>
              </a:rPr>
              <a:t>Bezafibrate</a:t>
            </a:r>
            <a:r>
              <a:rPr lang="nl-BE" sz="1800" dirty="0">
                <a:solidFill>
                  <a:srgbClr val="212121"/>
                </a:solidFill>
                <a:latin typeface="BlinkMacSystemFont"/>
              </a:rPr>
              <a:t> ( PPAR agonist)</a:t>
            </a:r>
            <a:endParaRPr lang="nl-BE" sz="1800" dirty="0"/>
          </a:p>
        </p:txBody>
      </p:sp>
      <p:pic>
        <p:nvPicPr>
          <p:cNvPr id="13" name="Afbeelding 12">
            <a:extLst>
              <a:ext uri="{FF2B5EF4-FFF2-40B4-BE49-F238E27FC236}">
                <a16:creationId xmlns:a16="http://schemas.microsoft.com/office/drawing/2014/main" id="{8643D23E-AC05-74F9-DEFC-B080DA4CD5E2}"/>
              </a:ext>
            </a:extLst>
          </p:cNvPr>
          <p:cNvPicPr>
            <a:picLocks noChangeAspect="1"/>
          </p:cNvPicPr>
          <p:nvPr/>
        </p:nvPicPr>
        <p:blipFill>
          <a:blip r:embed="rId3"/>
          <a:stretch>
            <a:fillRect/>
          </a:stretch>
        </p:blipFill>
        <p:spPr>
          <a:xfrm>
            <a:off x="6096000" y="1854261"/>
            <a:ext cx="5432501" cy="3828082"/>
          </a:xfrm>
          <a:prstGeom prst="rect">
            <a:avLst/>
          </a:prstGeom>
        </p:spPr>
      </p:pic>
    </p:spTree>
    <p:extLst>
      <p:ext uri="{BB962C8B-B14F-4D97-AF65-F5344CB8AC3E}">
        <p14:creationId xmlns:p14="http://schemas.microsoft.com/office/powerpoint/2010/main" val="267601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A9969-36C9-3FED-C43C-345A75627820}"/>
              </a:ext>
            </a:extLst>
          </p:cNvPr>
          <p:cNvSpPr>
            <a:spLocks noGrp="1"/>
          </p:cNvSpPr>
          <p:nvPr>
            <p:ph type="title"/>
          </p:nvPr>
        </p:nvSpPr>
        <p:spPr/>
        <p:txBody>
          <a:bodyPr/>
          <a:lstStyle/>
          <a:p>
            <a:r>
              <a:rPr lang="en-US" dirty="0">
                <a:solidFill>
                  <a:srgbClr val="0070C0"/>
                </a:solidFill>
              </a:rPr>
              <a:t>PHC – another fine year</a:t>
            </a:r>
          </a:p>
        </p:txBody>
      </p:sp>
      <p:sp>
        <p:nvSpPr>
          <p:cNvPr id="6" name="Content Placeholder 5">
            <a:extLst>
              <a:ext uri="{FF2B5EF4-FFF2-40B4-BE49-F238E27FC236}">
                <a16:creationId xmlns:a16="http://schemas.microsoft.com/office/drawing/2014/main" id="{043B48AB-405D-9A4C-5489-ACAE957B690B}"/>
              </a:ext>
            </a:extLst>
          </p:cNvPr>
          <p:cNvSpPr>
            <a:spLocks noGrp="1"/>
          </p:cNvSpPr>
          <p:nvPr>
            <p:ph idx="1"/>
          </p:nvPr>
        </p:nvSpPr>
        <p:spPr/>
        <p:txBody>
          <a:bodyPr/>
          <a:lstStyle/>
          <a:p>
            <a:r>
              <a:rPr lang="en-US" dirty="0"/>
              <a:t>Thank you to the </a:t>
            </a:r>
            <a:r>
              <a:rPr lang="en-US" dirty="0" err="1"/>
              <a:t>organisers</a:t>
            </a:r>
            <a:endParaRPr lang="en-US" dirty="0"/>
          </a:p>
          <a:p>
            <a:endParaRPr lang="en-US" dirty="0"/>
          </a:p>
          <a:p>
            <a:r>
              <a:rPr lang="en-US" dirty="0"/>
              <a:t>See you next time!</a:t>
            </a:r>
          </a:p>
        </p:txBody>
      </p:sp>
    </p:spTree>
    <p:extLst>
      <p:ext uri="{BB962C8B-B14F-4D97-AF65-F5344CB8AC3E}">
        <p14:creationId xmlns:p14="http://schemas.microsoft.com/office/powerpoint/2010/main" val="152628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2709-3BC0-8C74-B073-2FAAC63B9414}"/>
              </a:ext>
            </a:extLst>
          </p:cNvPr>
          <p:cNvSpPr>
            <a:spLocks noGrp="1"/>
          </p:cNvSpPr>
          <p:nvPr>
            <p:ph type="title"/>
          </p:nvPr>
        </p:nvSpPr>
        <p:spPr/>
        <p:txBody>
          <a:bodyPr/>
          <a:lstStyle/>
          <a:p>
            <a:r>
              <a:rPr lang="en-US" dirty="0">
                <a:solidFill>
                  <a:srgbClr val="0070C0"/>
                </a:solidFill>
              </a:rPr>
              <a:t>The final day – common things are difficult</a:t>
            </a:r>
          </a:p>
        </p:txBody>
      </p:sp>
      <p:sp>
        <p:nvSpPr>
          <p:cNvPr id="3" name="Content Placeholder 2">
            <a:extLst>
              <a:ext uri="{FF2B5EF4-FFF2-40B4-BE49-F238E27FC236}">
                <a16:creationId xmlns:a16="http://schemas.microsoft.com/office/drawing/2014/main" id="{41A56C5A-4B86-F0C6-67E3-CFF0CE4395EA}"/>
              </a:ext>
            </a:extLst>
          </p:cNvPr>
          <p:cNvSpPr>
            <a:spLocks noGrp="1"/>
          </p:cNvSpPr>
          <p:nvPr>
            <p:ph idx="1"/>
          </p:nvPr>
        </p:nvSpPr>
        <p:spPr/>
        <p:txBody>
          <a:bodyPr/>
          <a:lstStyle/>
          <a:p>
            <a:r>
              <a:rPr lang="en-US" dirty="0"/>
              <a:t>Most of the patients we see have fatty liver disease or alcohol</a:t>
            </a:r>
          </a:p>
          <a:p>
            <a:endParaRPr lang="en-US" dirty="0"/>
          </a:p>
          <a:p>
            <a:r>
              <a:rPr lang="en-US" dirty="0"/>
              <a:t>So what is new?</a:t>
            </a:r>
          </a:p>
        </p:txBody>
      </p:sp>
    </p:spTree>
    <p:extLst>
      <p:ext uri="{BB962C8B-B14F-4D97-AF65-F5344CB8AC3E}">
        <p14:creationId xmlns:p14="http://schemas.microsoft.com/office/powerpoint/2010/main" val="1288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1E92-EF4B-95D6-C9A6-D0AF46291800}"/>
              </a:ext>
            </a:extLst>
          </p:cNvPr>
          <p:cNvSpPr>
            <a:spLocks noGrp="1"/>
          </p:cNvSpPr>
          <p:nvPr>
            <p:ph type="title"/>
          </p:nvPr>
        </p:nvSpPr>
        <p:spPr/>
        <p:txBody>
          <a:bodyPr/>
          <a:lstStyle/>
          <a:p>
            <a:r>
              <a:rPr lang="en-US" dirty="0">
                <a:solidFill>
                  <a:srgbClr val="0070C0"/>
                </a:solidFill>
              </a:rPr>
              <a:t>NAFLD – NASH - </a:t>
            </a:r>
            <a:r>
              <a:rPr lang="en-US" dirty="0" err="1">
                <a:solidFill>
                  <a:srgbClr val="0070C0"/>
                </a:solidFill>
              </a:rPr>
              <a:t>Pinzani</a:t>
            </a:r>
            <a:r>
              <a:rPr lang="en-US" dirty="0">
                <a:solidFill>
                  <a:srgbClr val="0070C0"/>
                </a:solidFill>
              </a:rPr>
              <a:t> </a:t>
            </a:r>
            <a:br>
              <a:rPr lang="en-US" dirty="0">
                <a:solidFill>
                  <a:srgbClr val="0070C0"/>
                </a:solidFill>
              </a:rPr>
            </a:br>
            <a:r>
              <a:rPr lang="en-US" dirty="0">
                <a:solidFill>
                  <a:srgbClr val="0070C0"/>
                </a:solidFill>
              </a:rPr>
              <a:t>Its complex!</a:t>
            </a:r>
          </a:p>
        </p:txBody>
      </p:sp>
      <p:sp>
        <p:nvSpPr>
          <p:cNvPr id="3" name="Content Placeholder 2">
            <a:extLst>
              <a:ext uri="{FF2B5EF4-FFF2-40B4-BE49-F238E27FC236}">
                <a16:creationId xmlns:a16="http://schemas.microsoft.com/office/drawing/2014/main" id="{66A958BC-79A7-1ED1-6997-4015EDFA5E2D}"/>
              </a:ext>
            </a:extLst>
          </p:cNvPr>
          <p:cNvSpPr>
            <a:spLocks noGrp="1"/>
          </p:cNvSpPr>
          <p:nvPr>
            <p:ph idx="1"/>
          </p:nvPr>
        </p:nvSpPr>
        <p:spPr/>
        <p:txBody>
          <a:bodyPr/>
          <a:lstStyle/>
          <a:p>
            <a:r>
              <a:rPr lang="en-US" dirty="0"/>
              <a:t>Development of liver disease occurs on a background of environmental and genetic factors</a:t>
            </a:r>
          </a:p>
          <a:p>
            <a:endParaRPr lang="en-US" dirty="0"/>
          </a:p>
          <a:p>
            <a:r>
              <a:rPr lang="en-US" dirty="0"/>
              <a:t>Some of the genetic factors are beginning to be understood</a:t>
            </a:r>
          </a:p>
        </p:txBody>
      </p:sp>
    </p:spTree>
    <p:extLst>
      <p:ext uri="{BB962C8B-B14F-4D97-AF65-F5344CB8AC3E}">
        <p14:creationId xmlns:p14="http://schemas.microsoft.com/office/powerpoint/2010/main" val="416394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A724-C5B2-38F6-02DB-280DF196C8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BE284F-9A4E-4CCF-A03A-569A3BF8E08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0D93003-D4CA-EC09-2C62-C1CBA955215E}"/>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B85CC00-A607-55A6-547A-E1711A1F1C41}"/>
              </a:ext>
            </a:extLst>
          </p:cNvPr>
          <p:cNvPicPr>
            <a:picLocks noChangeAspect="1"/>
          </p:cNvPicPr>
          <p:nvPr/>
        </p:nvPicPr>
        <p:blipFill>
          <a:blip r:embed="rId3"/>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20031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56D9932B-A9A5-FF7C-3F1E-8B215490F6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5469" y="1718139"/>
            <a:ext cx="6948317" cy="3700483"/>
          </a:xfrm>
          <a:prstGeom prst="rect">
            <a:avLst/>
          </a:prstGeom>
        </p:spPr>
      </p:pic>
      <p:sp>
        <p:nvSpPr>
          <p:cNvPr id="4" name="TextBox 3">
            <a:extLst>
              <a:ext uri="{FF2B5EF4-FFF2-40B4-BE49-F238E27FC236}">
                <a16:creationId xmlns:a16="http://schemas.microsoft.com/office/drawing/2014/main" id="{0A7F6BC9-4074-DE62-8485-23D5356975B9}"/>
              </a:ext>
            </a:extLst>
          </p:cNvPr>
          <p:cNvSpPr txBox="1"/>
          <p:nvPr/>
        </p:nvSpPr>
        <p:spPr>
          <a:xfrm>
            <a:off x="606669" y="422002"/>
            <a:ext cx="11377245" cy="646331"/>
          </a:xfrm>
          <a:prstGeom prst="rect">
            <a:avLst/>
          </a:prstGeom>
          <a:noFill/>
        </p:spPr>
        <p:txBody>
          <a:bodyPr wrap="square">
            <a:spAutoFit/>
          </a:bodyPr>
          <a:lstStyle/>
          <a:p>
            <a:r>
              <a:rPr lang="it-IT" sz="3600" dirty="0">
                <a:solidFill>
                  <a:srgbClr val="00B0F0"/>
                </a:solidFill>
                <a:latin typeface="Calibri" panose="020F0502020204030204" pitchFamily="34" charset="0"/>
                <a:ea typeface="MS Mincho" panose="02020609040205080304" pitchFamily="49" charset="-128"/>
                <a:cs typeface="Calibri" panose="020F0502020204030204" pitchFamily="34" charset="0"/>
              </a:rPr>
              <a:t>Impact</a:t>
            </a:r>
            <a:r>
              <a:rPr lang="it-IT" sz="3600" dirty="0">
                <a:solidFill>
                  <a:srgbClr val="00B0F0"/>
                </a:solidFill>
                <a:effectLst/>
                <a:latin typeface="Calibri" panose="020F0502020204030204" pitchFamily="34" charset="0"/>
                <a:ea typeface="MS Mincho" panose="02020609040205080304" pitchFamily="49" charset="-128"/>
                <a:cs typeface="Calibri" panose="020F0502020204030204" pitchFamily="34" charset="0"/>
              </a:rPr>
              <a:t> of PNPLA3 Mutation on Hepatic Stellate Cell Biology</a:t>
            </a:r>
            <a:endParaRPr lang="en-GB" sz="3600" dirty="0">
              <a:solidFill>
                <a:srgbClr val="00B0F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CD7D3CF-082D-A409-1F7F-09D8C9F78D3F}"/>
              </a:ext>
            </a:extLst>
          </p:cNvPr>
          <p:cNvSpPr/>
          <p:nvPr/>
        </p:nvSpPr>
        <p:spPr>
          <a:xfrm>
            <a:off x="6295291" y="4062046"/>
            <a:ext cx="3461240" cy="10111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32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a:extLst>
              <a:ext uri="{FF2B5EF4-FFF2-40B4-BE49-F238E27FC236}">
                <a16:creationId xmlns:a16="http://schemas.microsoft.com/office/drawing/2014/main" id="{9CF0E425-995E-7C09-BE7F-8AEBD2D5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18" y="1440754"/>
            <a:ext cx="10824564" cy="3822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404458-AE23-7C1C-F715-CE4B172BE3E9}"/>
              </a:ext>
            </a:extLst>
          </p:cNvPr>
          <p:cNvSpPr txBox="1"/>
          <p:nvPr/>
        </p:nvSpPr>
        <p:spPr>
          <a:xfrm>
            <a:off x="7609445" y="5457422"/>
            <a:ext cx="4141333" cy="307777"/>
          </a:xfrm>
          <a:prstGeom prst="rect">
            <a:avLst/>
          </a:prstGeom>
          <a:noFill/>
        </p:spPr>
        <p:txBody>
          <a:bodyPr wrap="square">
            <a:spAutoFit/>
          </a:bodyPr>
          <a:lstStyle/>
          <a:p>
            <a:r>
              <a:rPr lang="en-GB" sz="1400" b="0" i="0" dirty="0" err="1">
                <a:solidFill>
                  <a:srgbClr val="002060"/>
                </a:solidFill>
                <a:effectLst/>
                <a:latin typeface="-apple-system"/>
              </a:rPr>
              <a:t>Caussy</a:t>
            </a:r>
            <a:r>
              <a:rPr lang="en-GB" sz="1400" b="0" i="0" dirty="0">
                <a:solidFill>
                  <a:srgbClr val="002060"/>
                </a:solidFill>
                <a:effectLst/>
                <a:latin typeface="-apple-system"/>
              </a:rPr>
              <a:t> C and Loomba R.; Nature Rev Gastro Hep 2018 </a:t>
            </a:r>
            <a:endParaRPr lang="en-GB" sz="1400" dirty="0">
              <a:solidFill>
                <a:srgbClr val="002060"/>
              </a:solidFill>
            </a:endParaRPr>
          </a:p>
        </p:txBody>
      </p:sp>
      <p:sp>
        <p:nvSpPr>
          <p:cNvPr id="5" name="TextBox 4">
            <a:extLst>
              <a:ext uri="{FF2B5EF4-FFF2-40B4-BE49-F238E27FC236}">
                <a16:creationId xmlns:a16="http://schemas.microsoft.com/office/drawing/2014/main" id="{F7082E02-7E83-ABA6-9D13-F47E10A5231C}"/>
              </a:ext>
            </a:extLst>
          </p:cNvPr>
          <p:cNvSpPr txBox="1"/>
          <p:nvPr/>
        </p:nvSpPr>
        <p:spPr>
          <a:xfrm>
            <a:off x="84482" y="287320"/>
            <a:ext cx="12023035" cy="584775"/>
          </a:xfrm>
          <a:prstGeom prst="rect">
            <a:avLst/>
          </a:prstGeom>
          <a:noFill/>
        </p:spPr>
        <p:txBody>
          <a:bodyPr wrap="square">
            <a:spAutoFit/>
          </a:bodyPr>
          <a:lstStyle/>
          <a:p>
            <a:pPr algn="ctr"/>
            <a:r>
              <a:rPr lang="en-GB" sz="3200" dirty="0">
                <a:solidFill>
                  <a:srgbClr val="00B0F0"/>
                </a:solidFill>
              </a:rPr>
              <a:t>Potential of Gut M</a:t>
            </a:r>
            <a:r>
              <a:rPr lang="en-GB" sz="3200" b="0" i="0" dirty="0">
                <a:solidFill>
                  <a:srgbClr val="00B0F0"/>
                </a:solidFill>
                <a:effectLst/>
              </a:rPr>
              <a:t>icrobiome </a:t>
            </a:r>
            <a:r>
              <a:rPr lang="en-GB" sz="3200" dirty="0">
                <a:solidFill>
                  <a:srgbClr val="00B0F0"/>
                </a:solidFill>
              </a:rPr>
              <a:t>S</a:t>
            </a:r>
            <a:r>
              <a:rPr lang="en-GB" sz="3200" b="0" i="0" dirty="0">
                <a:solidFill>
                  <a:srgbClr val="00B0F0"/>
                </a:solidFill>
                <a:effectLst/>
              </a:rPr>
              <a:t>ignatures </a:t>
            </a:r>
            <a:r>
              <a:rPr lang="en-GB" sz="3200" dirty="0">
                <a:solidFill>
                  <a:srgbClr val="00B0F0"/>
                </a:solidFill>
              </a:rPr>
              <a:t>D</a:t>
            </a:r>
            <a:r>
              <a:rPr lang="en-GB" sz="3200" b="0" i="0" dirty="0">
                <a:solidFill>
                  <a:srgbClr val="00B0F0"/>
                </a:solidFill>
                <a:effectLst/>
              </a:rPr>
              <a:t>erived from Metagenomic</a:t>
            </a:r>
            <a:endParaRPr lang="en-GB" sz="3200" dirty="0">
              <a:solidFill>
                <a:srgbClr val="00B0F0"/>
              </a:solidFill>
            </a:endParaRPr>
          </a:p>
        </p:txBody>
      </p:sp>
    </p:spTree>
    <p:extLst>
      <p:ext uri="{BB962C8B-B14F-4D97-AF65-F5344CB8AC3E}">
        <p14:creationId xmlns:p14="http://schemas.microsoft.com/office/powerpoint/2010/main" val="110952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a:extLst>
              <a:ext uri="{FF2B5EF4-FFF2-40B4-BE49-F238E27FC236}">
                <a16:creationId xmlns:a16="http://schemas.microsoft.com/office/drawing/2014/main" id="{0A83840F-3532-8648-9ABF-F2BE7D917F0C}"/>
              </a:ext>
            </a:extLst>
          </p:cNvPr>
          <p:cNvSpPr>
            <a:spLocks noGrp="1" noChangeArrowheads="1"/>
          </p:cNvSpPr>
          <p:nvPr>
            <p:ph type="title"/>
          </p:nvPr>
        </p:nvSpPr>
        <p:spPr>
          <a:xfrm>
            <a:off x="1682750" y="304801"/>
            <a:ext cx="8826500" cy="534811"/>
          </a:xfrm>
        </p:spPr>
        <p:txBody>
          <a:bodyPr/>
          <a:lstStyle/>
          <a:p>
            <a:pPr algn="ctr" eaLnBrk="1" hangingPunct="1"/>
            <a:r>
              <a:rPr lang="en-US" altLang="en-US" sz="2400" b="1" dirty="0">
                <a:solidFill>
                  <a:schemeClr val="bg1"/>
                </a:solidFill>
              </a:rPr>
              <a:t>Type 2 diabetes as a risk factor for NAFLD: A call to action </a:t>
            </a:r>
          </a:p>
        </p:txBody>
      </p:sp>
      <p:sp>
        <p:nvSpPr>
          <p:cNvPr id="3" name="Content Placeholder 2">
            <a:extLst>
              <a:ext uri="{FF2B5EF4-FFF2-40B4-BE49-F238E27FC236}">
                <a16:creationId xmlns:a16="http://schemas.microsoft.com/office/drawing/2014/main" id="{1DBC2E0C-373B-0341-BE03-3D1FE09C2AF9}"/>
              </a:ext>
            </a:extLst>
          </p:cNvPr>
          <p:cNvSpPr>
            <a:spLocks noGrp="1"/>
          </p:cNvSpPr>
          <p:nvPr>
            <p:ph idx="1"/>
          </p:nvPr>
        </p:nvSpPr>
        <p:spPr>
          <a:xfrm>
            <a:off x="1524000" y="1143000"/>
            <a:ext cx="8985250" cy="5061950"/>
          </a:xfrm>
        </p:spPr>
        <p:txBody>
          <a:bodyPr>
            <a:normAutofit fontScale="85000" lnSpcReduction="20000"/>
          </a:bodyPr>
          <a:lstStyle/>
          <a:p>
            <a:pPr marL="406405" indent="-406405">
              <a:lnSpc>
                <a:spcPct val="100000"/>
              </a:lnSpc>
              <a:spcBef>
                <a:spcPts val="750"/>
              </a:spcBef>
              <a:spcAft>
                <a:spcPts val="525"/>
              </a:spcAft>
              <a:buClr>
                <a:srgbClr val="C00000"/>
              </a:buClr>
              <a:buFont typeface="Arial" panose="020B0604020202020204" pitchFamily="34" charset="0"/>
              <a:buAutoNum type="arabicPeriod"/>
              <a:defRPr/>
            </a:pPr>
            <a:r>
              <a:rPr lang="en-US" b="1" dirty="0">
                <a:solidFill>
                  <a:srgbClr val="C00000"/>
                </a:solidFill>
              </a:rPr>
              <a:t>The links between type 2 diabetes (T2D) and NAFLD</a:t>
            </a:r>
          </a:p>
          <a:p>
            <a:pPr marL="1096764" lvl="2" indent="-304804">
              <a:lnSpc>
                <a:spcPct val="100000"/>
              </a:lnSpc>
              <a:spcBef>
                <a:spcPts val="750"/>
              </a:spcBef>
              <a:spcAft>
                <a:spcPts val="525"/>
              </a:spcAft>
              <a:buFont typeface="Wingdings" pitchFamily="2" charset="2"/>
              <a:buChar char="Ø"/>
              <a:defRPr/>
            </a:pPr>
            <a:r>
              <a:rPr lang="en-US" dirty="0"/>
              <a:t>NAFLD occurs in 70%, steatohepatitis in 30-40% and fibrosis (≥F2) in 12-20%</a:t>
            </a:r>
          </a:p>
          <a:p>
            <a:pPr marL="1096764" lvl="2" indent="-304804">
              <a:lnSpc>
                <a:spcPct val="100000"/>
              </a:lnSpc>
              <a:spcBef>
                <a:spcPts val="750"/>
              </a:spcBef>
              <a:spcAft>
                <a:spcPts val="525"/>
              </a:spcAft>
              <a:buFont typeface="Wingdings" pitchFamily="2" charset="2"/>
              <a:buChar char="Ø"/>
              <a:defRPr/>
            </a:pPr>
            <a:r>
              <a:rPr lang="en-US" dirty="0"/>
              <a:t>Closely linked to  adipose tissue and hepatic insulin resistance (i.e., liver as the mirror of metabolic health)</a:t>
            </a:r>
          </a:p>
          <a:p>
            <a:pPr marL="0" indent="0">
              <a:lnSpc>
                <a:spcPct val="100000"/>
              </a:lnSpc>
              <a:spcBef>
                <a:spcPts val="750"/>
              </a:spcBef>
              <a:spcAft>
                <a:spcPts val="525"/>
              </a:spcAft>
              <a:buClr>
                <a:srgbClr val="C00000"/>
              </a:buClr>
              <a:buNone/>
              <a:defRPr/>
            </a:pPr>
            <a:r>
              <a:rPr lang="en-US" b="1" dirty="0">
                <a:solidFill>
                  <a:srgbClr val="C00000"/>
                </a:solidFill>
              </a:rPr>
              <a:t>2. Whom to screen/risk stratify (FIB-4 +/- elastography +/- ELF)</a:t>
            </a:r>
          </a:p>
          <a:p>
            <a:pPr marL="757776" lvl="1" indent="-304804">
              <a:lnSpc>
                <a:spcPct val="100000"/>
              </a:lnSpc>
              <a:spcBef>
                <a:spcPts val="750"/>
              </a:spcBef>
              <a:spcAft>
                <a:spcPts val="525"/>
              </a:spcAft>
              <a:buFont typeface="Wingdings" pitchFamily="2" charset="2"/>
              <a:buChar char="Ø"/>
              <a:defRPr/>
            </a:pPr>
            <a:r>
              <a:rPr lang="en-US" sz="1600" dirty="0"/>
              <a:t>3 high risk groups, : </a:t>
            </a:r>
          </a:p>
          <a:p>
            <a:pPr marL="1096764" lvl="2" indent="-304804">
              <a:lnSpc>
                <a:spcPct val="100000"/>
              </a:lnSpc>
              <a:spcBef>
                <a:spcPts val="750"/>
              </a:spcBef>
              <a:spcAft>
                <a:spcPts val="525"/>
              </a:spcAft>
              <a:defRPr/>
            </a:pPr>
            <a:r>
              <a:rPr lang="en-US" dirty="0"/>
              <a:t>T2D (highest risk), prediabetes (less than T2D but higher than obesity alone)</a:t>
            </a:r>
          </a:p>
          <a:p>
            <a:pPr marL="1096764" lvl="2" indent="-304804">
              <a:lnSpc>
                <a:spcPct val="100000"/>
              </a:lnSpc>
              <a:spcBef>
                <a:spcPts val="750"/>
              </a:spcBef>
              <a:spcAft>
                <a:spcPts val="525"/>
              </a:spcAft>
              <a:defRPr/>
            </a:pPr>
            <a:r>
              <a:rPr lang="en-US" dirty="0"/>
              <a:t>Obesity with cardiometabolic risk factors</a:t>
            </a:r>
          </a:p>
          <a:p>
            <a:pPr marL="1096764" lvl="2" indent="-304804">
              <a:lnSpc>
                <a:spcPct val="100000"/>
              </a:lnSpc>
              <a:spcBef>
                <a:spcPts val="750"/>
              </a:spcBef>
              <a:spcAft>
                <a:spcPts val="525"/>
              </a:spcAft>
              <a:defRPr/>
            </a:pPr>
            <a:r>
              <a:rPr lang="en-US" dirty="0"/>
              <a:t>Elevated plasma aminotransferases or incidental steatosis on imaging</a:t>
            </a:r>
          </a:p>
          <a:p>
            <a:pPr marL="0" indent="0">
              <a:lnSpc>
                <a:spcPct val="100000"/>
              </a:lnSpc>
              <a:spcBef>
                <a:spcPts val="750"/>
              </a:spcBef>
              <a:spcAft>
                <a:spcPts val="525"/>
              </a:spcAft>
              <a:buClr>
                <a:srgbClr val="C00000"/>
              </a:buClr>
              <a:buNone/>
              <a:defRPr/>
            </a:pPr>
            <a:r>
              <a:rPr lang="en-US" b="1" dirty="0">
                <a:solidFill>
                  <a:srgbClr val="C00000"/>
                </a:solidFill>
              </a:rPr>
              <a:t>3. How to manage main comorbidities (primary care, hepatologists) </a:t>
            </a:r>
          </a:p>
          <a:p>
            <a:pPr marL="757776" lvl="1" indent="-304804">
              <a:lnSpc>
                <a:spcPct val="100000"/>
              </a:lnSpc>
              <a:spcBef>
                <a:spcPts val="750"/>
              </a:spcBef>
              <a:spcAft>
                <a:spcPts val="525"/>
              </a:spcAft>
              <a:buFont typeface="Wingdings" pitchFamily="2" charset="2"/>
              <a:buChar char="Ø"/>
              <a:defRPr/>
            </a:pPr>
            <a:r>
              <a:rPr lang="en-US" sz="1600" dirty="0"/>
              <a:t>T2D: lifestyle, pioglitazone, GLP-1RA (</a:t>
            </a:r>
            <a:r>
              <a:rPr lang="en-US" sz="1600" dirty="0" err="1"/>
              <a:t>semaglutide</a:t>
            </a:r>
            <a:r>
              <a:rPr lang="en-US" sz="1600" dirty="0"/>
              <a:t>), GLP-1/GIP RA (</a:t>
            </a:r>
            <a:r>
              <a:rPr lang="en-US" sz="1600" dirty="0" err="1"/>
              <a:t>tirzepatide</a:t>
            </a:r>
            <a:r>
              <a:rPr lang="en-US" sz="1600" dirty="0"/>
              <a:t>)</a:t>
            </a:r>
          </a:p>
          <a:p>
            <a:pPr marL="757776" lvl="1" indent="-304804">
              <a:lnSpc>
                <a:spcPct val="100000"/>
              </a:lnSpc>
              <a:spcBef>
                <a:spcPts val="750"/>
              </a:spcBef>
              <a:spcAft>
                <a:spcPts val="525"/>
              </a:spcAft>
              <a:buFont typeface="Wingdings" pitchFamily="2" charset="2"/>
              <a:buChar char="Ø"/>
              <a:defRPr/>
            </a:pPr>
            <a:r>
              <a:rPr lang="en-US" sz="1600" dirty="0"/>
              <a:t>Obesity: lifestyle, bariatric surgery, GLP-1RA, GLP-1/GIP RA (not approved yet)</a:t>
            </a:r>
          </a:p>
          <a:p>
            <a:pPr marL="757776" lvl="1" indent="-304804">
              <a:lnSpc>
                <a:spcPct val="100000"/>
              </a:lnSpc>
              <a:spcBef>
                <a:spcPts val="750"/>
              </a:spcBef>
              <a:spcAft>
                <a:spcPts val="525"/>
              </a:spcAft>
              <a:buFont typeface="Wingdings" pitchFamily="2" charset="2"/>
              <a:buChar char="Ø"/>
              <a:defRPr/>
            </a:pPr>
            <a:r>
              <a:rPr lang="en-US" sz="1600" dirty="0"/>
              <a:t>Soon approved NASH drugs in combination with the above</a:t>
            </a:r>
          </a:p>
          <a:p>
            <a:pPr marL="0" indent="0">
              <a:spcBef>
                <a:spcPts val="750"/>
              </a:spcBef>
              <a:spcAft>
                <a:spcPts val="525"/>
              </a:spcAft>
              <a:buNone/>
              <a:defRPr/>
            </a:pPr>
            <a:endParaRPr lang="en-US" dirty="0">
              <a:latin typeface="Arial" charset="0"/>
              <a:ea typeface="Arial" charset="0"/>
              <a:cs typeface="Arial" charset="0"/>
            </a:endParaRPr>
          </a:p>
          <a:p>
            <a:pPr>
              <a:spcBef>
                <a:spcPts val="750"/>
              </a:spcBef>
              <a:spcAft>
                <a:spcPts val="525"/>
              </a:spcAft>
              <a:defRPr/>
            </a:pPr>
            <a:endParaRPr lang="en-US" dirty="0">
              <a:latin typeface="Arial"/>
              <a:cs typeface="Arial"/>
            </a:endParaRPr>
          </a:p>
          <a:p>
            <a:pPr marL="0" indent="0">
              <a:spcBef>
                <a:spcPts val="750"/>
              </a:spcBef>
              <a:spcAft>
                <a:spcPts val="525"/>
              </a:spcAft>
              <a:buNone/>
              <a:defRPr/>
            </a:pPr>
            <a:endParaRPr lang="en-US" dirty="0">
              <a:latin typeface="Arial"/>
              <a:cs typeface="Arial"/>
            </a:endParaRPr>
          </a:p>
        </p:txBody>
      </p:sp>
      <p:sp>
        <p:nvSpPr>
          <p:cNvPr id="2" name="Title 1">
            <a:extLst>
              <a:ext uri="{FF2B5EF4-FFF2-40B4-BE49-F238E27FC236}">
                <a16:creationId xmlns:a16="http://schemas.microsoft.com/office/drawing/2014/main" id="{013D5862-91B3-4F64-1284-ED72B32A45C7}"/>
              </a:ext>
            </a:extLst>
          </p:cNvPr>
          <p:cNvSpPr txBox="1">
            <a:spLocks noChangeArrowheads="1"/>
          </p:cNvSpPr>
          <p:nvPr/>
        </p:nvSpPr>
        <p:spPr bwMode="auto">
          <a:xfrm>
            <a:off x="5410200" y="6378370"/>
            <a:ext cx="4724400" cy="34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rgbClr val="02307A"/>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rgbClr val="02307A"/>
                </a:solidFill>
                <a:latin typeface="Calibri" panose="020F0502020204030204" pitchFamily="34" charset="0"/>
              </a:defRPr>
            </a:lvl2pPr>
            <a:lvl3pPr algn="l" rtl="0" eaLnBrk="0" fontAlgn="base" hangingPunct="0">
              <a:spcBef>
                <a:spcPct val="0"/>
              </a:spcBef>
              <a:spcAft>
                <a:spcPct val="0"/>
              </a:spcAft>
              <a:defRPr sz="3000">
                <a:solidFill>
                  <a:srgbClr val="02307A"/>
                </a:solidFill>
                <a:latin typeface="Calibri" panose="020F0502020204030204" pitchFamily="34" charset="0"/>
              </a:defRPr>
            </a:lvl3pPr>
            <a:lvl4pPr algn="l" rtl="0" eaLnBrk="0" fontAlgn="base" hangingPunct="0">
              <a:spcBef>
                <a:spcPct val="0"/>
              </a:spcBef>
              <a:spcAft>
                <a:spcPct val="0"/>
              </a:spcAft>
              <a:defRPr sz="3000">
                <a:solidFill>
                  <a:srgbClr val="02307A"/>
                </a:solidFill>
                <a:latin typeface="Calibri" panose="020F0502020204030204" pitchFamily="34" charset="0"/>
              </a:defRPr>
            </a:lvl4pPr>
            <a:lvl5pPr algn="l" rtl="0" eaLnBrk="0" fontAlgn="base" hangingPunct="0">
              <a:spcBef>
                <a:spcPct val="0"/>
              </a:spcBef>
              <a:spcAft>
                <a:spcPct val="0"/>
              </a:spcAft>
              <a:defRPr sz="3000">
                <a:solidFill>
                  <a:srgbClr val="02307A"/>
                </a:solidFill>
                <a:latin typeface="Calibri" panose="020F0502020204030204" pitchFamily="34" charset="0"/>
              </a:defRPr>
            </a:lvl5pPr>
            <a:lvl6pPr marL="385785" algn="l" rtl="0" eaLnBrk="1" fontAlgn="base" hangingPunct="1">
              <a:spcBef>
                <a:spcPct val="0"/>
              </a:spcBef>
              <a:spcAft>
                <a:spcPct val="0"/>
              </a:spcAft>
              <a:defRPr sz="2953" b="1">
                <a:solidFill>
                  <a:schemeClr val="tx2"/>
                </a:solidFill>
                <a:latin typeface="Arial" charset="0"/>
              </a:defRPr>
            </a:lvl6pPr>
            <a:lvl7pPr marL="771571" algn="l" rtl="0" eaLnBrk="1" fontAlgn="base" hangingPunct="1">
              <a:spcBef>
                <a:spcPct val="0"/>
              </a:spcBef>
              <a:spcAft>
                <a:spcPct val="0"/>
              </a:spcAft>
              <a:defRPr sz="2953" b="1">
                <a:solidFill>
                  <a:schemeClr val="tx2"/>
                </a:solidFill>
                <a:latin typeface="Arial" charset="0"/>
              </a:defRPr>
            </a:lvl7pPr>
            <a:lvl8pPr marL="1157356" algn="l" rtl="0" eaLnBrk="1" fontAlgn="base" hangingPunct="1">
              <a:spcBef>
                <a:spcPct val="0"/>
              </a:spcBef>
              <a:spcAft>
                <a:spcPct val="0"/>
              </a:spcAft>
              <a:defRPr sz="2953" b="1">
                <a:solidFill>
                  <a:schemeClr val="tx2"/>
                </a:solidFill>
                <a:latin typeface="Arial" charset="0"/>
              </a:defRPr>
            </a:lvl8pPr>
            <a:lvl9pPr marL="1543141" algn="l" rtl="0" eaLnBrk="1" fontAlgn="base" hangingPunct="1">
              <a:spcBef>
                <a:spcPct val="0"/>
              </a:spcBef>
              <a:spcAft>
                <a:spcPct val="0"/>
              </a:spcAft>
              <a:defRPr sz="2953" b="1">
                <a:solidFill>
                  <a:schemeClr val="tx2"/>
                </a:solidFill>
                <a:latin typeface="Arial" charset="0"/>
              </a:defRPr>
            </a:lvl9pPr>
          </a:lstStyle>
          <a:p>
            <a:pPr algn="ctr" eaLnBrk="1" hangingPunct="1"/>
            <a:r>
              <a:rPr lang="en-US" altLang="en-US" sz="1400" kern="0" dirty="0">
                <a:solidFill>
                  <a:schemeClr val="bg1"/>
                </a:solidFill>
              </a:rPr>
              <a:t>By Kenneth Cusi, MD, FACP (University of Florida)</a:t>
            </a:r>
          </a:p>
        </p:txBody>
      </p:sp>
      <p:sp>
        <p:nvSpPr>
          <p:cNvPr id="4" name="TextBox 3">
            <a:extLst>
              <a:ext uri="{FF2B5EF4-FFF2-40B4-BE49-F238E27FC236}">
                <a16:creationId xmlns:a16="http://schemas.microsoft.com/office/drawing/2014/main" id="{308FA9D5-A580-6F8E-5D77-76A9E10A2CA2}"/>
              </a:ext>
            </a:extLst>
          </p:cNvPr>
          <p:cNvSpPr txBox="1"/>
          <p:nvPr/>
        </p:nvSpPr>
        <p:spPr>
          <a:xfrm>
            <a:off x="815546" y="444843"/>
            <a:ext cx="3880229" cy="523220"/>
          </a:xfrm>
          <a:prstGeom prst="rect">
            <a:avLst/>
          </a:prstGeom>
          <a:noFill/>
        </p:spPr>
        <p:txBody>
          <a:bodyPr wrap="none" rtlCol="0">
            <a:spAutoFit/>
          </a:bodyPr>
          <a:lstStyle/>
          <a:p>
            <a:r>
              <a:rPr lang="en-US" sz="2800" dirty="0">
                <a:solidFill>
                  <a:srgbClr val="0070C0"/>
                </a:solidFill>
              </a:rPr>
              <a:t>Diabetes and NASH - </a:t>
            </a:r>
            <a:r>
              <a:rPr lang="en-US" sz="2800" dirty="0" err="1">
                <a:solidFill>
                  <a:srgbClr val="0070C0"/>
                </a:solidFill>
              </a:rPr>
              <a:t>Cusi</a:t>
            </a:r>
            <a:endParaRPr lang="en-US" sz="2800" dirty="0">
              <a:solidFill>
                <a:srgbClr val="0070C0"/>
              </a:solidFill>
            </a:endParaRPr>
          </a:p>
        </p:txBody>
      </p:sp>
    </p:spTree>
    <p:extLst>
      <p:ext uri="{BB962C8B-B14F-4D97-AF65-F5344CB8AC3E}">
        <p14:creationId xmlns:p14="http://schemas.microsoft.com/office/powerpoint/2010/main" val="17681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dissolv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45921" y="63121"/>
            <a:ext cx="10515600" cy="1325563"/>
          </a:xfrm>
        </p:spPr>
        <p:txBody>
          <a:bodyPr>
            <a:normAutofit/>
          </a:bodyPr>
          <a:lstStyle/>
          <a:p>
            <a:r>
              <a:rPr lang="it-IT" sz="3600" dirty="0">
                <a:solidFill>
                  <a:srgbClr val="C00000"/>
                </a:solidFill>
                <a:effectLst>
                  <a:outerShdw blurRad="38100" dist="38100" dir="2700000" algn="tl">
                    <a:srgbClr val="000000">
                      <a:alpha val="43137"/>
                    </a:srgbClr>
                  </a:outerShdw>
                </a:effectLst>
                <a:latin typeface="+mn-lt"/>
              </a:rPr>
              <a:t>NAFLD and </a:t>
            </a:r>
            <a:r>
              <a:rPr lang="it-IT" sz="3600" dirty="0" err="1">
                <a:solidFill>
                  <a:srgbClr val="C00000"/>
                </a:solidFill>
                <a:effectLst>
                  <a:outerShdw blurRad="38100" dist="38100" dir="2700000" algn="tl">
                    <a:srgbClr val="000000">
                      <a:alpha val="43137"/>
                    </a:srgbClr>
                  </a:outerShdw>
                </a:effectLst>
                <a:latin typeface="+mn-lt"/>
              </a:rPr>
              <a:t>comorbidities</a:t>
            </a:r>
            <a:r>
              <a:rPr lang="it-IT" sz="3600" dirty="0">
                <a:solidFill>
                  <a:srgbClr val="C00000"/>
                </a:solidFill>
                <a:effectLst>
                  <a:outerShdw blurRad="38100" dist="38100" dir="2700000" algn="tl">
                    <a:srgbClr val="000000">
                      <a:alpha val="43137"/>
                    </a:srgbClr>
                  </a:outerShdw>
                </a:effectLst>
                <a:latin typeface="+mn-lt"/>
              </a:rPr>
              <a:t>: </a:t>
            </a:r>
            <a:br>
              <a:rPr lang="it-IT" sz="3600" dirty="0">
                <a:solidFill>
                  <a:srgbClr val="C00000"/>
                </a:solidFill>
                <a:effectLst>
                  <a:outerShdw blurRad="38100" dist="38100" dir="2700000" algn="tl">
                    <a:srgbClr val="000000">
                      <a:alpha val="43137"/>
                    </a:srgbClr>
                  </a:outerShdw>
                </a:effectLst>
                <a:latin typeface="+mn-lt"/>
              </a:rPr>
            </a:br>
            <a:r>
              <a:rPr lang="it-IT" sz="3600" dirty="0" err="1">
                <a:solidFill>
                  <a:srgbClr val="C00000"/>
                </a:solidFill>
                <a:effectLst>
                  <a:outerShdw blurRad="38100" dist="38100" dir="2700000" algn="tl">
                    <a:srgbClr val="000000">
                      <a:alpha val="43137"/>
                    </a:srgbClr>
                  </a:outerShdw>
                </a:effectLst>
                <a:latin typeface="+mn-lt"/>
              </a:rPr>
              <a:t>we</a:t>
            </a:r>
            <a:r>
              <a:rPr lang="it-IT" sz="3600" dirty="0">
                <a:solidFill>
                  <a:srgbClr val="C00000"/>
                </a:solidFill>
                <a:effectLst>
                  <a:outerShdw blurRad="38100" dist="38100" dir="2700000" algn="tl">
                    <a:srgbClr val="000000">
                      <a:alpha val="43137"/>
                    </a:srgbClr>
                  </a:outerShdw>
                </a:effectLst>
                <a:latin typeface="+mn-lt"/>
              </a:rPr>
              <a:t> </a:t>
            </a:r>
            <a:r>
              <a:rPr lang="it-IT" sz="3600" dirty="0" err="1">
                <a:solidFill>
                  <a:srgbClr val="C00000"/>
                </a:solidFill>
                <a:effectLst>
                  <a:outerShdw blurRad="38100" dist="38100" dir="2700000" algn="tl">
                    <a:srgbClr val="000000">
                      <a:alpha val="43137"/>
                    </a:srgbClr>
                  </a:outerShdw>
                </a:effectLst>
                <a:latin typeface="+mn-lt"/>
              </a:rPr>
              <a:t>need</a:t>
            </a:r>
            <a:r>
              <a:rPr lang="it-IT" sz="3600" dirty="0">
                <a:solidFill>
                  <a:srgbClr val="C00000"/>
                </a:solidFill>
                <a:effectLst>
                  <a:outerShdw blurRad="38100" dist="38100" dir="2700000" algn="tl">
                    <a:srgbClr val="000000">
                      <a:alpha val="43137"/>
                    </a:srgbClr>
                  </a:outerShdw>
                </a:effectLst>
                <a:latin typeface="+mn-lt"/>
              </a:rPr>
              <a:t> a </a:t>
            </a:r>
            <a:r>
              <a:rPr lang="it-IT" sz="3600" dirty="0" err="1">
                <a:solidFill>
                  <a:srgbClr val="C00000"/>
                </a:solidFill>
                <a:effectLst>
                  <a:outerShdw blurRad="38100" dist="38100" dir="2700000" algn="tl">
                    <a:srgbClr val="000000">
                      <a:alpha val="43137"/>
                    </a:srgbClr>
                  </a:outerShdw>
                </a:effectLst>
                <a:latin typeface="+mn-lt"/>
              </a:rPr>
              <a:t>multidisciplinary</a:t>
            </a:r>
            <a:r>
              <a:rPr lang="it-IT" sz="3600" dirty="0">
                <a:solidFill>
                  <a:srgbClr val="C00000"/>
                </a:solidFill>
                <a:effectLst>
                  <a:outerShdw blurRad="38100" dist="38100" dir="2700000" algn="tl">
                    <a:srgbClr val="000000">
                      <a:alpha val="43137"/>
                    </a:srgbClr>
                  </a:outerShdw>
                </a:effectLst>
                <a:latin typeface="+mn-lt"/>
              </a:rPr>
              <a:t> management - </a:t>
            </a:r>
            <a:r>
              <a:rPr lang="it-IT" sz="3600" dirty="0" err="1">
                <a:solidFill>
                  <a:srgbClr val="C00000"/>
                </a:solidFill>
                <a:effectLst>
                  <a:outerShdw blurRad="38100" dist="38100" dir="2700000" algn="tl">
                    <a:srgbClr val="000000">
                      <a:alpha val="43137"/>
                    </a:srgbClr>
                  </a:outerShdw>
                </a:effectLst>
                <a:latin typeface="+mn-lt"/>
              </a:rPr>
              <a:t>Bugianessi</a:t>
            </a:r>
            <a:endParaRPr lang="it-IT" sz="3600" dirty="0">
              <a:latin typeface="+mn-lt"/>
            </a:endParaRPr>
          </a:p>
        </p:txBody>
      </p:sp>
      <p:pic>
        <p:nvPicPr>
          <p:cNvPr id="8" name="Immagine 7"/>
          <p:cNvPicPr/>
          <p:nvPr/>
        </p:nvPicPr>
        <p:blipFill>
          <a:blip r:embed="rId2" cstate="print">
            <a:extLst>
              <a:ext uri="{28A0092B-C50C-407E-A947-70E740481C1C}">
                <a14:useLocalDpi xmlns:a14="http://schemas.microsoft.com/office/drawing/2010/main" val="0"/>
              </a:ext>
            </a:extLst>
          </a:blip>
          <a:stretch>
            <a:fillRect/>
          </a:stretch>
        </p:blipFill>
        <p:spPr>
          <a:xfrm>
            <a:off x="1166070" y="1442907"/>
            <a:ext cx="9924176" cy="5016616"/>
          </a:xfrm>
          <a:prstGeom prst="rect">
            <a:avLst/>
          </a:prstGeom>
        </p:spPr>
      </p:pic>
    </p:spTree>
    <p:extLst>
      <p:ext uri="{BB962C8B-B14F-4D97-AF65-F5344CB8AC3E}">
        <p14:creationId xmlns:p14="http://schemas.microsoft.com/office/powerpoint/2010/main" val="1931939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1878</Words>
  <Application>Microsoft Macintosh PowerPoint</Application>
  <PresentationFormat>Widescreen</PresentationFormat>
  <Paragraphs>277</Paragraphs>
  <Slides>21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-apple-system</vt:lpstr>
      <vt:lpstr>ApisForOffice-Italic</vt:lpstr>
      <vt:lpstr>ApisForOffice-Regular</vt:lpstr>
      <vt:lpstr>Arial</vt:lpstr>
      <vt:lpstr>BlinkMacSystemFont</vt:lpstr>
      <vt:lpstr>Calibri</vt:lpstr>
      <vt:lpstr>Calibri Light</vt:lpstr>
      <vt:lpstr>Times</vt:lpstr>
      <vt:lpstr>Verdana</vt:lpstr>
      <vt:lpstr>Wingdings</vt:lpstr>
      <vt:lpstr>Office Theme</vt:lpstr>
      <vt:lpstr>Day 3 Review</vt:lpstr>
      <vt:lpstr>Day 3 review</vt:lpstr>
      <vt:lpstr>The final day – common things are difficult</vt:lpstr>
      <vt:lpstr>NAFLD – NASH - Pinzani  Its complex!</vt:lpstr>
      <vt:lpstr>PowerPoint Presentation</vt:lpstr>
      <vt:lpstr>PowerPoint Presentation</vt:lpstr>
      <vt:lpstr>PowerPoint Presentation</vt:lpstr>
      <vt:lpstr>Type 2 diabetes as a risk factor for NAFLD: A call to action </vt:lpstr>
      <vt:lpstr>NAFLD and comorbidities:  we need a multidisciplinary management - Bugianessi</vt:lpstr>
      <vt:lpstr>PowerPoint Presentation</vt:lpstr>
      <vt:lpstr>Caussy cinical case Management of patients with NAFLD and comorbidities are important  </vt:lpstr>
      <vt:lpstr>In clinical trials, semaglutide treatment was shown to improve NASH resolution but not liver fibrosis when assessed by histology in patients with NASH</vt:lpstr>
      <vt:lpstr>In clinical trials, semaglutide treatment was shown to halt progression of fibrosis in patients with NASH</vt:lpstr>
      <vt:lpstr>PowerPoint Presentation</vt:lpstr>
      <vt:lpstr>PowerPoint Presentation</vt:lpstr>
      <vt:lpstr>PowerPoint Presentation</vt:lpstr>
      <vt:lpstr>PowerPoint Presentation</vt:lpstr>
      <vt:lpstr>Autoimmune liver disease</vt:lpstr>
      <vt:lpstr>Long-term survival of PBC patients with UDCA: predictors of  outcome NEVENS </vt:lpstr>
      <vt:lpstr>Long-term outcome of second line therapy</vt:lpstr>
      <vt:lpstr>PHC – another fine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2023-03-20T11:16:46Z</dcterms:created>
  <dcterms:modified xsi:type="dcterms:W3CDTF">2023-03-23T09:14:42Z</dcterms:modified>
</cp:coreProperties>
</file>