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3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798" r:id="rId2"/>
    <p:sldMasterId id="2147483812" r:id="rId3"/>
    <p:sldMasterId id="2147483960" r:id="rId4"/>
  </p:sldMasterIdLst>
  <p:notesMasterIdLst>
    <p:notesMasterId r:id="rId32"/>
  </p:notesMasterIdLst>
  <p:sldIdLst>
    <p:sldId id="256" r:id="rId5"/>
    <p:sldId id="363" r:id="rId6"/>
    <p:sldId id="929" r:id="rId7"/>
    <p:sldId id="915" r:id="rId8"/>
    <p:sldId id="914" r:id="rId9"/>
    <p:sldId id="918" r:id="rId10"/>
    <p:sldId id="925" r:id="rId11"/>
    <p:sldId id="924" r:id="rId12"/>
    <p:sldId id="930" r:id="rId13"/>
    <p:sldId id="912" r:id="rId14"/>
    <p:sldId id="931" r:id="rId15"/>
    <p:sldId id="916" r:id="rId16"/>
    <p:sldId id="917" r:id="rId17"/>
    <p:sldId id="258" r:id="rId18"/>
    <p:sldId id="921" r:id="rId19"/>
    <p:sldId id="922" r:id="rId20"/>
    <p:sldId id="932" r:id="rId21"/>
    <p:sldId id="808" r:id="rId22"/>
    <p:sldId id="926" r:id="rId23"/>
    <p:sldId id="927" r:id="rId24"/>
    <p:sldId id="928" r:id="rId25"/>
    <p:sldId id="923" r:id="rId26"/>
    <p:sldId id="913" r:id="rId27"/>
    <p:sldId id="933" r:id="rId28"/>
    <p:sldId id="919" r:id="rId29"/>
    <p:sldId id="920" r:id="rId30"/>
    <p:sldId id="898" r:id="rId31"/>
  </p:sldIdLst>
  <p:sldSz cx="9144000" cy="6858000" type="screen4x3"/>
  <p:notesSz cx="6858000" cy="9144000"/>
  <p:defaultTextStyle>
    <a:defPPr>
      <a:defRPr lang="en-US"/>
    </a:defPPr>
    <a:lvl1pPr marL="0" algn="l" defTabSz="45714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46" algn="l" defTabSz="45714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93" algn="l" defTabSz="45714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40" algn="l" defTabSz="45714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586" algn="l" defTabSz="45714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33" algn="l" defTabSz="45714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879" algn="l" defTabSz="45714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26" algn="l" defTabSz="45714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172" algn="l" defTabSz="45714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ichael W. Fried, M.D." initials="MWF" lastIdx="2" clrIdx="0"/>
  <p:cmAuthor id="1" name="Michael Fried" initials="" lastIdx="0" clrIdx="1"/>
  <p:cmAuthor id="2" name="Author" initials="A" lastIdx="2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579"/>
    <a:srgbClr val="EEECC5"/>
    <a:srgbClr val="EEDB8B"/>
    <a:srgbClr val="2A3EF4"/>
    <a:srgbClr val="3E7A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9441" autoAdjust="0"/>
    <p:restoredTop sz="77298" autoAdjust="0"/>
  </p:normalViewPr>
  <p:slideViewPr>
    <p:cSldViewPr snapToGrid="0" snapToObjects="1">
      <p:cViewPr varScale="1">
        <p:scale>
          <a:sx n="83" d="100"/>
          <a:sy n="83" d="100"/>
        </p:scale>
        <p:origin x="84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ED5E50-DB5C-5F4F-B519-24EEAF1FBE93}" type="datetimeFigureOut">
              <a:rPr lang="en-US" smtClean="0"/>
              <a:t>3/24/2023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65A234-3D28-8049-AB83-4FF2A027B5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898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14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46" algn="l" defTabSz="45714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93" algn="l" defTabSz="45714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40" algn="l" defTabSz="45714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586" algn="l" defTabSz="45714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733" algn="l" defTabSz="45714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879" algn="l" defTabSz="45714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26" algn="l" defTabSz="45714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172" algn="l" defTabSz="45714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65A234-3D28-8049-AB83-4FF2A027B52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5127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9.png"/><Relationship Id="rId5" Type="http://schemas.openxmlformats.org/officeDocument/2006/relationships/image" Target="../media/image4.emf"/><Relationship Id="rId4" Type="http://schemas.openxmlformats.org/officeDocument/2006/relationships/image" Target="../media/image8.png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>
            <a:lvl1pPr>
              <a:defRPr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defRPr>
            </a:lvl1pPr>
            <a:lvl2pPr marL="4571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8040610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83BD6E-2681-4ECF-AF51-4895EFD3648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659624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760E1E-E6EF-4DF0-A922-74662CEDCDB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332626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and Content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760E1E-E6EF-4DF0-A922-74662CEDCDB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984685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" y="4406901"/>
            <a:ext cx="8494713" cy="1362075"/>
          </a:xfrm>
        </p:spPr>
        <p:txBody>
          <a:bodyPr lIns="457146" anchor="t"/>
          <a:lstStyle>
            <a:lvl1pPr algn="l">
              <a:defRPr sz="4000" b="1" cap="none" baseline="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" y="2906713"/>
            <a:ext cx="8494713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9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3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87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0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17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8D25C5-1BA6-425E-AD6A-70E8D76C77C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404497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B3A953-C86B-46FA-9380-477A6EAEA57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542792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6" indent="0">
              <a:buNone/>
              <a:defRPr sz="2000" b="1"/>
            </a:lvl2pPr>
            <a:lvl3pPr marL="914293" indent="0">
              <a:buNone/>
              <a:defRPr sz="1800" b="1"/>
            </a:lvl3pPr>
            <a:lvl4pPr marL="1371440" indent="0">
              <a:buNone/>
              <a:defRPr sz="1600" b="1"/>
            </a:lvl4pPr>
            <a:lvl5pPr marL="1828586" indent="0">
              <a:buNone/>
              <a:defRPr sz="1600" b="1"/>
            </a:lvl5pPr>
            <a:lvl6pPr marL="2285733" indent="0">
              <a:buNone/>
              <a:defRPr sz="1600" b="1"/>
            </a:lvl6pPr>
            <a:lvl7pPr marL="2742879" indent="0">
              <a:buNone/>
              <a:defRPr sz="1600" b="1"/>
            </a:lvl7pPr>
            <a:lvl8pPr marL="3200026" indent="0">
              <a:buNone/>
              <a:defRPr sz="1600" b="1"/>
            </a:lvl8pPr>
            <a:lvl9pPr marL="3657172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6" indent="0">
              <a:buNone/>
              <a:defRPr sz="2000" b="1"/>
            </a:lvl2pPr>
            <a:lvl3pPr marL="914293" indent="0">
              <a:buNone/>
              <a:defRPr sz="1800" b="1"/>
            </a:lvl3pPr>
            <a:lvl4pPr marL="1371440" indent="0">
              <a:buNone/>
              <a:defRPr sz="1600" b="1"/>
            </a:lvl4pPr>
            <a:lvl5pPr marL="1828586" indent="0">
              <a:buNone/>
              <a:defRPr sz="1600" b="1"/>
            </a:lvl5pPr>
            <a:lvl6pPr marL="2285733" indent="0">
              <a:buNone/>
              <a:defRPr sz="1600" b="1"/>
            </a:lvl6pPr>
            <a:lvl7pPr marL="2742879" indent="0">
              <a:buNone/>
              <a:defRPr sz="1600" b="1"/>
            </a:lvl7pPr>
            <a:lvl8pPr marL="3200026" indent="0">
              <a:buNone/>
              <a:defRPr sz="1600" b="1"/>
            </a:lvl8pPr>
            <a:lvl9pPr marL="3657172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1B709AC-04BC-4CEA-8454-B6F5F075056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728271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44F436-5A4A-4F45-8547-69EA56F24F4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568812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986859-96AE-4F8A-953D-BA93A95C3B8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853454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73051"/>
            <a:ext cx="3008313" cy="9461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447801"/>
            <a:ext cx="5111750" cy="46783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524001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 marL="457146" indent="0">
              <a:buNone/>
              <a:defRPr sz="1200"/>
            </a:lvl2pPr>
            <a:lvl3pPr marL="914293" indent="0">
              <a:buNone/>
              <a:defRPr sz="1000"/>
            </a:lvl3pPr>
            <a:lvl4pPr marL="1371440" indent="0">
              <a:buNone/>
              <a:defRPr sz="900"/>
            </a:lvl4pPr>
            <a:lvl5pPr marL="1828586" indent="0">
              <a:buNone/>
              <a:defRPr sz="900"/>
            </a:lvl5pPr>
            <a:lvl6pPr marL="2285733" indent="0">
              <a:buNone/>
              <a:defRPr sz="900"/>
            </a:lvl6pPr>
            <a:lvl7pPr marL="2742879" indent="0">
              <a:buNone/>
              <a:defRPr sz="900"/>
            </a:lvl7pPr>
            <a:lvl8pPr marL="3200026" indent="0">
              <a:buNone/>
              <a:defRPr sz="900"/>
            </a:lvl8pPr>
            <a:lvl9pPr marL="365717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lIns="91429" tIns="45714" rIns="91429" bIns="45714"/>
          <a:lstStyle/>
          <a:p>
            <a:pPr defTabSz="914293"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889E07-20CA-4EE9-8B82-4B514809C96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289339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800600"/>
            <a:ext cx="7696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62000" y="1600202"/>
            <a:ext cx="7696200" cy="3127375"/>
          </a:xfrm>
        </p:spPr>
        <p:txBody>
          <a:bodyPr/>
          <a:lstStyle>
            <a:lvl1pPr marL="0" indent="0">
              <a:buNone/>
              <a:defRPr sz="3200"/>
            </a:lvl1pPr>
            <a:lvl2pPr marL="457146" indent="0">
              <a:buNone/>
              <a:defRPr sz="2800"/>
            </a:lvl2pPr>
            <a:lvl3pPr marL="914293" indent="0">
              <a:buNone/>
              <a:defRPr sz="2400"/>
            </a:lvl3pPr>
            <a:lvl4pPr marL="1371440" indent="0">
              <a:buNone/>
              <a:defRPr sz="2000"/>
            </a:lvl4pPr>
            <a:lvl5pPr marL="1828586" indent="0">
              <a:buNone/>
              <a:defRPr sz="2000"/>
            </a:lvl5pPr>
            <a:lvl6pPr marL="2285733" indent="0">
              <a:buNone/>
              <a:defRPr sz="2000"/>
            </a:lvl6pPr>
            <a:lvl7pPr marL="2742879" indent="0">
              <a:buNone/>
              <a:defRPr sz="2000"/>
            </a:lvl7pPr>
            <a:lvl8pPr marL="3200026" indent="0">
              <a:buNone/>
              <a:defRPr sz="2000"/>
            </a:lvl8pPr>
            <a:lvl9pPr marL="3657172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0" y="5367338"/>
            <a:ext cx="7696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46" indent="0">
              <a:buNone/>
              <a:defRPr sz="1200"/>
            </a:lvl2pPr>
            <a:lvl3pPr marL="914293" indent="0">
              <a:buNone/>
              <a:defRPr sz="1000"/>
            </a:lvl3pPr>
            <a:lvl4pPr marL="1371440" indent="0">
              <a:buNone/>
              <a:defRPr sz="900"/>
            </a:lvl4pPr>
            <a:lvl5pPr marL="1828586" indent="0">
              <a:buNone/>
              <a:defRPr sz="900"/>
            </a:lvl5pPr>
            <a:lvl6pPr marL="2285733" indent="0">
              <a:buNone/>
              <a:defRPr sz="900"/>
            </a:lvl6pPr>
            <a:lvl7pPr marL="2742879" indent="0">
              <a:buNone/>
              <a:defRPr sz="900"/>
            </a:lvl7pPr>
            <a:lvl8pPr marL="3200026" indent="0">
              <a:buNone/>
              <a:defRPr sz="900"/>
            </a:lvl8pPr>
            <a:lvl9pPr marL="365717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3F445C-9CE2-461A-9F1C-A53E74D5FCD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98202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defRPr>
            </a:lvl1pPr>
            <a:lvl2pPr>
              <a:defRPr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defRPr>
            </a:lvl2pPr>
            <a:lvl3pPr>
              <a:defRPr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defRPr>
            </a:lvl3pPr>
            <a:lvl4pPr>
              <a:defRPr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defRPr>
            </a:lvl4pPr>
            <a:lvl5pPr>
              <a:defRPr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6019800" y="6356351"/>
            <a:ext cx="2895600" cy="365125"/>
          </a:xfrm>
          <a:prstGeom prst="rect">
            <a:avLst/>
          </a:prstGeom>
        </p:spPr>
        <p:txBody>
          <a:bodyPr vert="horz" lIns="91429" tIns="45714" rIns="91429" bIns="45714" rtlCol="0" anchor="ctr"/>
          <a:lstStyle>
            <a:lvl1pPr algn="ctr">
              <a:defRPr sz="1400">
                <a:solidFill>
                  <a:schemeClr val="tx1"/>
                </a:solidFill>
                <a:latin typeface="Arial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17792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.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54369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lIns="91429" tIns="45714" rIns="91429" bIns="45714"/>
          <a:lstStyle>
            <a:lvl1pPr>
              <a:defRPr/>
            </a:lvl1pPr>
          </a:lstStyle>
          <a:p>
            <a:pPr defTabSz="914293">
              <a:defRPr/>
            </a:pPr>
            <a:fld id="{01817311-CD0C-447C-8F56-4CD3DB33E697}" type="datetimeFigureOut">
              <a:rPr lang="en-US" smtClean="0">
                <a:solidFill>
                  <a:prstClr val="black"/>
                </a:solidFill>
                <a:latin typeface="Arial"/>
              </a:rPr>
              <a:pPr defTabSz="914293">
                <a:defRPr/>
              </a:pPr>
              <a:t>3/24/2023</a:t>
            </a:fld>
            <a:endParaRPr lang="en-US">
              <a:solidFill>
                <a:prstClr val="black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08AE77-8B75-4D0D-8171-3EB81D183B74}" type="slidenum">
              <a:rPr lang="en-US">
                <a:solidFill>
                  <a:prstClr val="black">
                    <a:tint val="75000"/>
                  </a:prstClr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51762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 flipH="1">
            <a:off x="0" y="4495800"/>
            <a:ext cx="9144000" cy="23622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 defTabSz="914293" fontAlgn="base">
              <a:spcBef>
                <a:spcPct val="0"/>
              </a:spcBef>
              <a:spcAft>
                <a:spcPct val="0"/>
              </a:spcAft>
            </a:pPr>
            <a:endParaRPr lang="en-US" sz="2200" b="1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 flipH="1">
            <a:off x="1295400" y="4191000"/>
            <a:ext cx="7848600" cy="3048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 defTabSz="914293" fontAlgn="base">
              <a:spcBef>
                <a:spcPct val="0"/>
              </a:spcBef>
              <a:spcAft>
                <a:spcPct val="0"/>
              </a:spcAft>
            </a:pPr>
            <a:endParaRPr lang="en-US" sz="2200" b="1">
              <a:solidFill>
                <a:prstClr val="white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 flipH="1">
            <a:off x="2" y="4191000"/>
            <a:ext cx="1262063" cy="304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 defTabSz="914293" fontAlgn="base">
              <a:spcBef>
                <a:spcPct val="0"/>
              </a:spcBef>
              <a:spcAft>
                <a:spcPct val="0"/>
              </a:spcAft>
            </a:pPr>
            <a:endParaRPr lang="en-US" sz="2200" b="1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86772" y="1981200"/>
            <a:ext cx="6561831" cy="1905000"/>
          </a:xfrm>
        </p:spPr>
        <p:txBody>
          <a:bodyPr/>
          <a:lstStyle>
            <a:lvl1pPr>
              <a:defRPr sz="3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81116" y="4724400"/>
            <a:ext cx="6567487" cy="990600"/>
          </a:xfr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1pPr>
            <a:lvl2pPr marL="4571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8932857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648200" y="6537327"/>
            <a:ext cx="609600" cy="168275"/>
          </a:xfrm>
        </p:spPr>
        <p:txBody>
          <a:bodyPr/>
          <a:lstStyle/>
          <a:p>
            <a:fld id="{803C76F9-943D-46A6-916B-805400714C93}" type="datetime1">
              <a:rPr lang="en-US" smtClean="0">
                <a:solidFill>
                  <a:prstClr val="black"/>
                </a:solidFill>
              </a:rPr>
              <a:pPr/>
              <a:t>3/24/2023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334000" y="6537325"/>
            <a:ext cx="3048000" cy="164592"/>
          </a:xfrm>
        </p:spPr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Author’s Last Name, Conference Name, Year, Presentation #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552098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udy Name,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8E361-5C7E-47E4-A5A9-ED90CF731150}" type="datetime1">
              <a:rPr lang="en-US" smtClean="0">
                <a:solidFill>
                  <a:prstClr val="black"/>
                </a:solidFill>
              </a:rPr>
              <a:pPr/>
              <a:t>3/24/2023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Author’s Last Name, Conference Name, Year, Presentation #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57200" y="154546"/>
            <a:ext cx="8229600" cy="302655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buNone/>
              <a:defRPr sz="1800"/>
            </a:lvl2pPr>
            <a:lvl3pPr marL="0" indent="0">
              <a:spcBef>
                <a:spcPts val="0"/>
              </a:spcBef>
              <a:buNone/>
              <a:defRPr sz="1800"/>
            </a:lvl3pPr>
            <a:lvl4pPr marL="0" indent="0">
              <a:spcBef>
                <a:spcPts val="0"/>
              </a:spcBef>
              <a:buNone/>
              <a:defRPr sz="1800"/>
            </a:lvl4pPr>
            <a:lvl5pPr marL="0" indent="0">
              <a:spcBef>
                <a:spcPts val="0"/>
              </a:spcBef>
              <a:buNone/>
              <a:defRPr sz="1800"/>
            </a:lvl5pPr>
            <a:lvl6pPr marL="0" indent="0">
              <a:spcBef>
                <a:spcPts val="0"/>
              </a:spcBef>
              <a:buNone/>
              <a:defRPr sz="1800"/>
            </a:lvl6pPr>
            <a:lvl7pPr marL="0" indent="0">
              <a:spcBef>
                <a:spcPts val="0"/>
              </a:spcBef>
              <a:buNone/>
              <a:defRPr sz="1800"/>
            </a:lvl7pPr>
            <a:lvl8pPr marL="0" indent="0">
              <a:spcBef>
                <a:spcPts val="0"/>
              </a:spcBef>
              <a:buNone/>
              <a:defRPr sz="1800"/>
            </a:lvl8pPr>
            <a:lvl9pPr marL="0" indent="0">
              <a:spcBef>
                <a:spcPts val="0"/>
              </a:spcBef>
              <a:buNone/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7002415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8229600" cy="4191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371600"/>
            <a:ext cx="8229600" cy="30480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</a:defRPr>
            </a:lvl5pPr>
            <a:lvl6pPr marL="0" indent="0">
              <a:lnSpc>
                <a:spcPct val="9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</a:defRPr>
            </a:lvl6pPr>
            <a:lvl7pPr marL="0" indent="0">
              <a:lnSpc>
                <a:spcPct val="9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</a:defRPr>
            </a:lvl7pPr>
            <a:lvl8pPr marL="0" indent="0">
              <a:lnSpc>
                <a:spcPct val="9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</a:defRPr>
            </a:lvl8pPr>
            <a:lvl9pPr marL="0" indent="0">
              <a:lnSpc>
                <a:spcPct val="9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</a:defRPr>
            </a:lvl9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C87FF330-3CE5-4C6C-94AD-F1535220CDC3}" type="datetime1">
              <a:rPr lang="en-US" smtClean="0">
                <a:solidFill>
                  <a:prstClr val="black"/>
                </a:solidFill>
              </a:rPr>
              <a:pPr/>
              <a:t>3/24/2023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Author’s Last Name, Conference Name, Year, Presentation #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299405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udy Name, 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457200" y="154546"/>
            <a:ext cx="8229600" cy="302655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buNone/>
              <a:defRPr sz="1800"/>
            </a:lvl2pPr>
            <a:lvl3pPr marL="0" indent="0">
              <a:spcBef>
                <a:spcPts val="0"/>
              </a:spcBef>
              <a:buNone/>
              <a:defRPr sz="1800"/>
            </a:lvl3pPr>
            <a:lvl4pPr marL="0" indent="0">
              <a:spcBef>
                <a:spcPts val="0"/>
              </a:spcBef>
              <a:buNone/>
              <a:defRPr sz="1800"/>
            </a:lvl4pPr>
            <a:lvl5pPr marL="0" indent="0">
              <a:spcBef>
                <a:spcPts val="0"/>
              </a:spcBef>
              <a:buNone/>
              <a:defRPr sz="1800"/>
            </a:lvl5pPr>
            <a:lvl6pPr marL="0" indent="0">
              <a:spcBef>
                <a:spcPts val="0"/>
              </a:spcBef>
              <a:buNone/>
              <a:defRPr sz="1800"/>
            </a:lvl6pPr>
            <a:lvl7pPr marL="0" indent="0">
              <a:spcBef>
                <a:spcPts val="0"/>
              </a:spcBef>
              <a:buNone/>
              <a:defRPr sz="1800"/>
            </a:lvl7pPr>
            <a:lvl8pPr marL="0" indent="0">
              <a:spcBef>
                <a:spcPts val="0"/>
              </a:spcBef>
              <a:buNone/>
              <a:defRPr sz="1800"/>
            </a:lvl8pPr>
            <a:lvl9pPr marL="0" indent="0">
              <a:spcBef>
                <a:spcPts val="0"/>
              </a:spcBef>
              <a:buNone/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8229600" cy="4191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371600"/>
            <a:ext cx="8229600" cy="30480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</a:defRPr>
            </a:lvl5pPr>
            <a:lvl6pPr marL="0" indent="0">
              <a:lnSpc>
                <a:spcPct val="9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</a:defRPr>
            </a:lvl6pPr>
            <a:lvl7pPr marL="0" indent="0">
              <a:lnSpc>
                <a:spcPct val="9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</a:defRPr>
            </a:lvl7pPr>
            <a:lvl8pPr marL="0" indent="0">
              <a:lnSpc>
                <a:spcPct val="9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</a:defRPr>
            </a:lvl8pPr>
            <a:lvl9pPr marL="0" indent="0">
              <a:lnSpc>
                <a:spcPct val="9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</a:defRPr>
            </a:lvl9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E76B27D3-16AB-415F-9A78-F12BFD90219C}" type="datetime1">
              <a:rPr lang="en-US" smtClean="0">
                <a:solidFill>
                  <a:prstClr val="black"/>
                </a:solidFill>
              </a:rPr>
              <a:pPr/>
              <a:t>3/24/2023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Author’s Last Name, Conference Name, Year, Presentation #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00413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 flipH="1">
            <a:off x="0" y="3877573"/>
            <a:ext cx="9144000" cy="298042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 defTabSz="914293" fontAlgn="base">
              <a:spcBef>
                <a:spcPct val="0"/>
              </a:spcBef>
              <a:spcAft>
                <a:spcPct val="0"/>
              </a:spcAft>
            </a:pPr>
            <a:endParaRPr lang="en-US" sz="2200" b="1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 flipH="1">
            <a:off x="1295400" y="3801375"/>
            <a:ext cx="7848600" cy="762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 defTabSz="914293" fontAlgn="base">
              <a:spcBef>
                <a:spcPct val="0"/>
              </a:spcBef>
              <a:spcAft>
                <a:spcPct val="0"/>
              </a:spcAft>
            </a:pPr>
            <a:endParaRPr lang="en-US" sz="2200" b="1">
              <a:solidFill>
                <a:prstClr val="white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 flipH="1">
            <a:off x="-2" y="3801375"/>
            <a:ext cx="1262063" cy="76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 defTabSz="914293" fontAlgn="base">
              <a:spcBef>
                <a:spcPct val="0"/>
              </a:spcBef>
              <a:spcAft>
                <a:spcPct val="0"/>
              </a:spcAft>
            </a:pPr>
            <a:endParaRPr lang="en-US" sz="2200" b="1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6772" y="2057400"/>
            <a:ext cx="6561831" cy="1371600"/>
          </a:xfrm>
        </p:spPr>
        <p:txBody>
          <a:bodyPr anchor="b"/>
          <a:lstStyle>
            <a:lvl1pPr algn="l">
              <a:defRPr sz="3200" b="0" cap="none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1113" y="4106175"/>
            <a:ext cx="6567486" cy="990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0" indent="0">
              <a:buNone/>
              <a:defRPr sz="2000">
                <a:solidFill>
                  <a:schemeClr val="accent4"/>
                </a:solidFill>
              </a:defRPr>
            </a:lvl2pPr>
            <a:lvl3pPr marL="0" indent="0">
              <a:buNone/>
              <a:defRPr sz="2000">
                <a:solidFill>
                  <a:schemeClr val="accent4"/>
                </a:solidFill>
              </a:defRPr>
            </a:lvl3pPr>
            <a:lvl4pPr marL="0" indent="0">
              <a:buNone/>
              <a:defRPr sz="2000">
                <a:solidFill>
                  <a:schemeClr val="accent4"/>
                </a:solidFill>
              </a:defRPr>
            </a:lvl4pPr>
            <a:lvl5pPr marL="0" indent="0">
              <a:buNone/>
              <a:defRPr sz="2000">
                <a:solidFill>
                  <a:schemeClr val="accent4"/>
                </a:solidFill>
              </a:defRPr>
            </a:lvl5pPr>
            <a:lvl6pPr marL="0" indent="0">
              <a:buNone/>
              <a:defRPr sz="2000">
                <a:solidFill>
                  <a:schemeClr val="accent4"/>
                </a:solidFill>
              </a:defRPr>
            </a:lvl6pPr>
            <a:lvl7pPr marL="0" indent="0">
              <a:buNone/>
              <a:defRPr sz="2000">
                <a:solidFill>
                  <a:schemeClr val="accent4"/>
                </a:solidFill>
              </a:defRPr>
            </a:lvl7pPr>
            <a:lvl8pPr marL="0" indent="0">
              <a:buNone/>
              <a:defRPr sz="2000">
                <a:solidFill>
                  <a:schemeClr val="accent4"/>
                </a:solidFill>
              </a:defRPr>
            </a:lvl8pPr>
            <a:lvl9pPr marL="0" indent="0">
              <a:buNone/>
              <a:defRPr sz="2000">
                <a:solidFill>
                  <a:schemeClr val="accent4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8053243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 with #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 flipH="1">
            <a:off x="0" y="3877573"/>
            <a:ext cx="9144000" cy="298042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 defTabSz="914293" fontAlgn="base">
              <a:spcBef>
                <a:spcPct val="0"/>
              </a:spcBef>
              <a:spcAft>
                <a:spcPct val="0"/>
              </a:spcAft>
            </a:pPr>
            <a:endParaRPr lang="en-US" sz="2200" b="1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 flipH="1">
            <a:off x="1295400" y="3801375"/>
            <a:ext cx="7848600" cy="762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 defTabSz="914293" fontAlgn="base">
              <a:spcBef>
                <a:spcPct val="0"/>
              </a:spcBef>
              <a:spcAft>
                <a:spcPct val="0"/>
              </a:spcAft>
            </a:pPr>
            <a:endParaRPr lang="en-US" sz="2200" b="1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86772" y="2514600"/>
            <a:ext cx="6561831" cy="914400"/>
          </a:xfrm>
        </p:spPr>
        <p:txBody>
          <a:bodyPr anchor="b"/>
          <a:lstStyle>
            <a:lvl1pPr algn="l">
              <a:defRPr sz="3200" b="0" cap="none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1113" y="4106175"/>
            <a:ext cx="6567486" cy="990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0" indent="0">
              <a:buNone/>
              <a:defRPr sz="2000">
                <a:solidFill>
                  <a:schemeClr val="accent4"/>
                </a:solidFill>
              </a:defRPr>
            </a:lvl2pPr>
            <a:lvl3pPr marL="0" indent="0">
              <a:buNone/>
              <a:defRPr sz="2000">
                <a:solidFill>
                  <a:schemeClr val="accent4"/>
                </a:solidFill>
              </a:defRPr>
            </a:lvl3pPr>
            <a:lvl4pPr marL="0" indent="0">
              <a:buNone/>
              <a:defRPr sz="2000">
                <a:solidFill>
                  <a:schemeClr val="accent4"/>
                </a:solidFill>
              </a:defRPr>
            </a:lvl4pPr>
            <a:lvl5pPr marL="0" indent="0">
              <a:buNone/>
              <a:defRPr sz="2000">
                <a:solidFill>
                  <a:schemeClr val="accent4"/>
                </a:solidFill>
              </a:defRPr>
            </a:lvl5pPr>
            <a:lvl6pPr marL="0" indent="0">
              <a:buNone/>
              <a:defRPr sz="2000">
                <a:solidFill>
                  <a:schemeClr val="accent4"/>
                </a:solidFill>
              </a:defRPr>
            </a:lvl6pPr>
            <a:lvl7pPr marL="0" indent="0">
              <a:buNone/>
              <a:defRPr sz="2000">
                <a:solidFill>
                  <a:schemeClr val="accent4"/>
                </a:solidFill>
              </a:defRPr>
            </a:lvl7pPr>
            <a:lvl8pPr marL="0" indent="0">
              <a:buNone/>
              <a:defRPr sz="2000">
                <a:solidFill>
                  <a:schemeClr val="accent4"/>
                </a:solidFill>
              </a:defRPr>
            </a:lvl8pPr>
            <a:lvl9pPr marL="0" indent="0">
              <a:buNone/>
              <a:defRPr sz="2000">
                <a:solidFill>
                  <a:schemeClr val="accent4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1295400" y="1752600"/>
            <a:ext cx="6553200" cy="685800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800">
                <a:solidFill>
                  <a:schemeClr val="tx2"/>
                </a:solidFill>
              </a:defRPr>
            </a:lvl1pPr>
            <a:lvl2pPr marL="0" indent="0">
              <a:spcBef>
                <a:spcPts val="0"/>
              </a:spcBef>
              <a:buNone/>
              <a:defRPr sz="1800"/>
            </a:lvl2pPr>
            <a:lvl3pPr marL="0" indent="0">
              <a:spcBef>
                <a:spcPts val="0"/>
              </a:spcBef>
              <a:buNone/>
              <a:defRPr sz="1800"/>
            </a:lvl3pPr>
            <a:lvl4pPr marL="0" indent="0">
              <a:spcBef>
                <a:spcPts val="0"/>
              </a:spcBef>
              <a:buNone/>
              <a:defRPr sz="1800"/>
            </a:lvl4pPr>
            <a:lvl5pPr marL="0" indent="0">
              <a:spcBef>
                <a:spcPts val="0"/>
              </a:spcBef>
              <a:buNone/>
              <a:defRPr sz="1800"/>
            </a:lvl5pPr>
            <a:lvl6pPr marL="0" indent="0">
              <a:spcBef>
                <a:spcPts val="0"/>
              </a:spcBef>
              <a:buNone/>
              <a:defRPr sz="1800"/>
            </a:lvl6pPr>
            <a:lvl7pPr marL="0" indent="0">
              <a:spcBef>
                <a:spcPts val="0"/>
              </a:spcBef>
              <a:buNone/>
              <a:defRPr sz="1800"/>
            </a:lvl7pPr>
            <a:lvl8pPr marL="0" indent="0">
              <a:spcBef>
                <a:spcPts val="0"/>
              </a:spcBef>
              <a:buNone/>
              <a:defRPr sz="1800"/>
            </a:lvl8pPr>
            <a:lvl9pPr marL="0" indent="0">
              <a:spcBef>
                <a:spcPts val="0"/>
              </a:spcBef>
              <a:buNone/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Rectangle 11"/>
          <p:cNvSpPr/>
          <p:nvPr/>
        </p:nvSpPr>
        <p:spPr>
          <a:xfrm flipH="1">
            <a:off x="-2" y="3801375"/>
            <a:ext cx="1262063" cy="76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 defTabSz="914293" fontAlgn="base">
              <a:spcBef>
                <a:spcPct val="0"/>
              </a:spcBef>
              <a:spcAft>
                <a:spcPct val="0"/>
              </a:spcAft>
            </a:pPr>
            <a:endParaRPr lang="en-US" sz="2200" b="1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507660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3931920" cy="46482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4880" y="1524000"/>
            <a:ext cx="3931920" cy="46482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F46AC-1284-4C64-A236-D92053DABD71}" type="datetime1">
              <a:rPr lang="en-US" smtClean="0">
                <a:solidFill>
                  <a:prstClr val="black"/>
                </a:solidFill>
              </a:rPr>
              <a:pPr/>
              <a:t>3/24/2023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Author’s Last Name, Conference Name, Year, Presentation #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77544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>
            <a:normAutofit/>
          </a:bodyPr>
          <a:lstStyle>
            <a:lvl1pPr>
              <a:defRPr sz="200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defRPr>
            </a:lvl1pPr>
            <a:lvl2pPr>
              <a:defRPr sz="200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defRPr>
            </a:lvl2pPr>
            <a:lvl3pPr>
              <a:defRPr sz="200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defRPr>
            </a:lvl3pPr>
            <a:lvl4pPr>
              <a:defRPr sz="200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defRPr>
            </a:lvl4pPr>
            <a:lvl5pPr>
              <a:defRPr sz="200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>
            <a:normAutofit/>
          </a:bodyPr>
          <a:lstStyle>
            <a:lvl1pPr>
              <a:defRPr sz="200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defRPr>
            </a:lvl1pPr>
            <a:lvl2pPr>
              <a:defRPr sz="200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defRPr>
            </a:lvl2pPr>
            <a:lvl3pPr>
              <a:defRPr sz="200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defRPr>
            </a:lvl3pPr>
            <a:lvl4pPr>
              <a:defRPr sz="200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defRPr>
            </a:lvl4pPr>
            <a:lvl5pPr>
              <a:defRPr sz="200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6019800" y="6356351"/>
            <a:ext cx="2895600" cy="365125"/>
          </a:xfrm>
          <a:prstGeom prst="rect">
            <a:avLst/>
          </a:prstGeom>
        </p:spPr>
        <p:txBody>
          <a:bodyPr vert="horz" lIns="91429" tIns="45714" rIns="91429" bIns="45714" rtlCol="0" anchor="ctr"/>
          <a:lstStyle>
            <a:lvl1pPr algn="ctr">
              <a:defRPr sz="1400">
                <a:solidFill>
                  <a:schemeClr val="tx1"/>
                </a:solidFill>
                <a:latin typeface="Arial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72097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2606040" cy="4648200"/>
          </a:xfrm>
          <a:ln w="19050">
            <a:noFill/>
            <a:miter lim="800000"/>
          </a:ln>
        </p:spPr>
        <p:txBody>
          <a:bodyPr lIns="0" tIns="0" rIns="0" bIns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D64D4-44E5-4CAA-B2F3-4CBF605ED41A}" type="datetime1">
              <a:rPr lang="en-US" smtClean="0">
                <a:solidFill>
                  <a:prstClr val="black"/>
                </a:solidFill>
              </a:rPr>
              <a:pPr/>
              <a:t>3/24/2023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Author’s Last Name, Conference Name, Year, Presentation #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6" name="Content Placeholder 2"/>
          <p:cNvSpPr>
            <a:spLocks noGrp="1"/>
          </p:cNvSpPr>
          <p:nvPr>
            <p:ph sz="half" idx="15"/>
          </p:nvPr>
        </p:nvSpPr>
        <p:spPr>
          <a:xfrm>
            <a:off x="3268980" y="1524000"/>
            <a:ext cx="2606040" cy="4648200"/>
          </a:xfrm>
          <a:ln w="19050">
            <a:noFill/>
            <a:miter lim="800000"/>
          </a:ln>
        </p:spPr>
        <p:txBody>
          <a:bodyPr lIns="0" tIns="0" rIns="0" bIns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Content Placeholder 2"/>
          <p:cNvSpPr>
            <a:spLocks noGrp="1"/>
          </p:cNvSpPr>
          <p:nvPr>
            <p:ph sz="half" idx="17"/>
          </p:nvPr>
        </p:nvSpPr>
        <p:spPr>
          <a:xfrm>
            <a:off x="6080760" y="1524000"/>
            <a:ext cx="2606040" cy="4648200"/>
          </a:xfrm>
          <a:ln w="19050">
            <a:noFill/>
            <a:miter lim="800000"/>
          </a:ln>
        </p:spPr>
        <p:txBody>
          <a:bodyPr lIns="0" tIns="0" rIns="0" bIns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08166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3931920" cy="22098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960C1-4DF6-4B0B-BC68-6A0C8F7D0A25}" type="datetime1">
              <a:rPr lang="en-US" smtClean="0">
                <a:solidFill>
                  <a:prstClr val="black"/>
                </a:solidFill>
              </a:rPr>
              <a:pPr/>
              <a:t>3/24/2023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Author’s Last Name, Conference Name, Year, Presentation #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4880" y="1524000"/>
            <a:ext cx="3931920" cy="22098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3"/>
          </p:nvPr>
        </p:nvSpPr>
        <p:spPr>
          <a:xfrm>
            <a:off x="457200" y="3962400"/>
            <a:ext cx="3931920" cy="22098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3"/>
          <p:cNvSpPr>
            <a:spLocks noGrp="1"/>
          </p:cNvSpPr>
          <p:nvPr>
            <p:ph sz="half" idx="14"/>
          </p:nvPr>
        </p:nvSpPr>
        <p:spPr>
          <a:xfrm>
            <a:off x="4754880" y="3962400"/>
            <a:ext cx="3931920" cy="22098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975079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24000"/>
            <a:ext cx="3931920" cy="609600"/>
          </a:xfrm>
        </p:spPr>
        <p:txBody>
          <a:bodyPr anchor="ctr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chemeClr val="bg2">
                    <a:lumMod val="50000"/>
                  </a:schemeClr>
                </a:solidFill>
              </a:defRPr>
            </a:lvl1pPr>
            <a:lvl2pPr marL="457146" indent="0">
              <a:buNone/>
              <a:defRPr sz="2000" b="1"/>
            </a:lvl2pPr>
            <a:lvl3pPr marL="914293" indent="0">
              <a:buNone/>
              <a:defRPr sz="1800" b="1"/>
            </a:lvl3pPr>
            <a:lvl4pPr marL="1371440" indent="0">
              <a:buNone/>
              <a:defRPr sz="1600" b="1"/>
            </a:lvl4pPr>
            <a:lvl5pPr marL="1828586" indent="0">
              <a:buNone/>
              <a:defRPr sz="1600" b="1"/>
            </a:lvl5pPr>
            <a:lvl6pPr marL="2285733" indent="0">
              <a:buNone/>
              <a:defRPr sz="1600" b="1"/>
            </a:lvl6pPr>
            <a:lvl7pPr marL="2742879" indent="0">
              <a:buNone/>
              <a:defRPr sz="1600" b="1"/>
            </a:lvl7pPr>
            <a:lvl8pPr marL="3200026" indent="0">
              <a:buNone/>
              <a:defRPr sz="1600" b="1"/>
            </a:lvl8pPr>
            <a:lvl9pPr marL="3657172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209800"/>
            <a:ext cx="3931920" cy="39624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524000"/>
            <a:ext cx="3931920" cy="609600"/>
          </a:xfrm>
        </p:spPr>
        <p:txBody>
          <a:bodyPr anchor="ctr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chemeClr val="bg2">
                    <a:lumMod val="50000"/>
                  </a:schemeClr>
                </a:solidFill>
              </a:defRPr>
            </a:lvl1pPr>
            <a:lvl2pPr marL="457146" indent="0">
              <a:buNone/>
              <a:defRPr sz="2000" b="1"/>
            </a:lvl2pPr>
            <a:lvl3pPr marL="914293" indent="0">
              <a:buNone/>
              <a:defRPr sz="1800" b="1"/>
            </a:lvl3pPr>
            <a:lvl4pPr marL="1371440" indent="0">
              <a:buNone/>
              <a:defRPr sz="1600" b="1"/>
            </a:lvl4pPr>
            <a:lvl5pPr marL="1828586" indent="0">
              <a:buNone/>
              <a:defRPr sz="1600" b="1"/>
            </a:lvl5pPr>
            <a:lvl6pPr marL="2285733" indent="0">
              <a:buNone/>
              <a:defRPr sz="1600" b="1"/>
            </a:lvl6pPr>
            <a:lvl7pPr marL="2742879" indent="0">
              <a:buNone/>
              <a:defRPr sz="1600" b="1"/>
            </a:lvl7pPr>
            <a:lvl8pPr marL="3200026" indent="0">
              <a:buNone/>
              <a:defRPr sz="1600" b="1"/>
            </a:lvl8pPr>
            <a:lvl9pPr marL="3657172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209800"/>
            <a:ext cx="3931920" cy="39624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54BF9-E061-4993-B0B4-96D57970A8DC}" type="datetime1">
              <a:rPr lang="en-US" smtClean="0">
                <a:solidFill>
                  <a:prstClr val="black"/>
                </a:solidFill>
              </a:rPr>
              <a:pPr/>
              <a:t>3/24/2023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Author’s Last Name, Conference Name, Year, Presentation #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795699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43EE5-600E-4D8A-B144-C77E21D64C72}" type="datetime1">
              <a:rPr lang="en-US" smtClean="0">
                <a:solidFill>
                  <a:prstClr val="black"/>
                </a:solidFill>
              </a:rPr>
              <a:pPr/>
              <a:t>3/24/2023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Author’s Last Name, Conference Name, Year, Presentation #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56274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371600"/>
            <a:ext cx="8229600" cy="30480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</a:defRPr>
            </a:lvl5pPr>
            <a:lvl6pPr marL="0" indent="0">
              <a:lnSpc>
                <a:spcPct val="9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</a:defRPr>
            </a:lvl6pPr>
            <a:lvl7pPr marL="0" indent="0">
              <a:lnSpc>
                <a:spcPct val="9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</a:defRPr>
            </a:lvl7pPr>
            <a:lvl8pPr marL="0" indent="0">
              <a:lnSpc>
                <a:spcPct val="9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</a:defRPr>
            </a:lvl8pPr>
            <a:lvl9pPr marL="0" indent="0">
              <a:lnSpc>
                <a:spcPct val="9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</a:defRPr>
            </a:lvl9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FCF35843-3A41-49AA-8959-56EE1A31B5E2}" type="datetime1">
              <a:rPr lang="en-US" smtClean="0">
                <a:solidFill>
                  <a:prstClr val="black"/>
                </a:solidFill>
              </a:rPr>
              <a:pPr/>
              <a:t>3/24/2023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Author’s Last Name, Conference Name, Year, Presentation #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420249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81877-BEF6-4945-A8E2-C7505FF67B52}" type="datetime1">
              <a:rPr lang="en-US" smtClean="0">
                <a:solidFill>
                  <a:prstClr val="black"/>
                </a:solidFill>
              </a:rPr>
              <a:pPr/>
              <a:t>3/24/2023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Author’s Last Name, Conference Name, Year, Presentation #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837520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1"/>
            <a:ext cx="5943600" cy="46482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53200" y="1524000"/>
            <a:ext cx="2133600" cy="4648200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1800">
                <a:solidFill>
                  <a:schemeClr val="tx1"/>
                </a:solidFill>
              </a:defRPr>
            </a:lvl1pPr>
            <a:lvl2pPr marL="0" indent="0">
              <a:buNone/>
              <a:defRPr sz="1800">
                <a:solidFill>
                  <a:schemeClr val="accent4"/>
                </a:solidFill>
              </a:defRPr>
            </a:lvl2pPr>
            <a:lvl3pPr marL="0" indent="0">
              <a:buNone/>
              <a:defRPr sz="1800">
                <a:solidFill>
                  <a:schemeClr val="accent4"/>
                </a:solidFill>
              </a:defRPr>
            </a:lvl3pPr>
            <a:lvl4pPr marL="0" indent="0">
              <a:buNone/>
              <a:defRPr sz="1800">
                <a:solidFill>
                  <a:schemeClr val="accent4"/>
                </a:solidFill>
              </a:defRPr>
            </a:lvl4pPr>
            <a:lvl5pPr marL="0" indent="0">
              <a:buNone/>
              <a:defRPr sz="1800">
                <a:solidFill>
                  <a:schemeClr val="accent4"/>
                </a:solidFill>
              </a:defRPr>
            </a:lvl5pPr>
            <a:lvl6pPr marL="0" indent="0">
              <a:buNone/>
              <a:defRPr sz="1800">
                <a:solidFill>
                  <a:schemeClr val="accent4"/>
                </a:solidFill>
              </a:defRPr>
            </a:lvl6pPr>
            <a:lvl7pPr marL="0" indent="0">
              <a:buNone/>
              <a:defRPr sz="1800">
                <a:solidFill>
                  <a:schemeClr val="accent4"/>
                </a:solidFill>
              </a:defRPr>
            </a:lvl7pPr>
            <a:lvl8pPr marL="0" indent="0">
              <a:buNone/>
              <a:defRPr sz="1800">
                <a:solidFill>
                  <a:schemeClr val="accent4"/>
                </a:solidFill>
              </a:defRPr>
            </a:lvl8pPr>
            <a:lvl9pPr marL="0" indent="0">
              <a:buNone/>
              <a:defRPr sz="1800">
                <a:solidFill>
                  <a:schemeClr val="accent4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3A87A-9427-4522-B125-0DAFD01EA466}" type="datetime1">
              <a:rPr lang="en-US" smtClean="0">
                <a:solidFill>
                  <a:prstClr val="black"/>
                </a:solidFill>
              </a:rPr>
              <a:pPr/>
              <a:t>3/24/2023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Author’s Last Name, Conference Name, Year, Presentation #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031148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1524002"/>
            <a:ext cx="5943600" cy="4652513"/>
          </a:xfrm>
        </p:spPr>
        <p:txBody>
          <a:bodyPr tIns="365717"/>
          <a:lstStyle>
            <a:lvl1pPr marL="0" indent="0" algn="ctr">
              <a:buNone/>
              <a:defRPr sz="2000"/>
            </a:lvl1pPr>
            <a:lvl2pPr marL="457146" indent="0">
              <a:buNone/>
              <a:defRPr sz="2800"/>
            </a:lvl2pPr>
            <a:lvl3pPr marL="914293" indent="0">
              <a:buNone/>
              <a:defRPr sz="2400"/>
            </a:lvl3pPr>
            <a:lvl4pPr marL="1371440" indent="0">
              <a:buNone/>
              <a:defRPr sz="2000"/>
            </a:lvl4pPr>
            <a:lvl5pPr marL="1828586" indent="0">
              <a:buNone/>
              <a:defRPr sz="2000"/>
            </a:lvl5pPr>
            <a:lvl6pPr marL="2285733" indent="0">
              <a:buNone/>
              <a:defRPr sz="2000"/>
            </a:lvl6pPr>
            <a:lvl7pPr marL="2742879" indent="0">
              <a:buNone/>
              <a:defRPr sz="2000"/>
            </a:lvl7pPr>
            <a:lvl8pPr marL="3200026" indent="0">
              <a:buNone/>
              <a:defRPr sz="2000"/>
            </a:lvl8pPr>
            <a:lvl9pPr marL="3657172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53200" y="1524000"/>
            <a:ext cx="2133600" cy="464820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1pPr>
            <a:lvl2pPr marL="0" indent="0">
              <a:buNone/>
              <a:defRPr sz="1800">
                <a:solidFill>
                  <a:schemeClr val="accent4"/>
                </a:solidFill>
              </a:defRPr>
            </a:lvl2pPr>
            <a:lvl3pPr marL="0" indent="0">
              <a:buNone/>
              <a:defRPr sz="1800">
                <a:solidFill>
                  <a:schemeClr val="accent4"/>
                </a:solidFill>
              </a:defRPr>
            </a:lvl3pPr>
            <a:lvl4pPr marL="0" indent="0">
              <a:buNone/>
              <a:defRPr sz="1800">
                <a:solidFill>
                  <a:schemeClr val="accent4"/>
                </a:solidFill>
              </a:defRPr>
            </a:lvl4pPr>
            <a:lvl5pPr marL="0" indent="0">
              <a:buNone/>
              <a:defRPr sz="1800">
                <a:solidFill>
                  <a:schemeClr val="accent4"/>
                </a:solidFill>
              </a:defRPr>
            </a:lvl5pPr>
            <a:lvl6pPr marL="0" indent="0">
              <a:buNone/>
              <a:defRPr sz="1800">
                <a:solidFill>
                  <a:schemeClr val="accent4"/>
                </a:solidFill>
              </a:defRPr>
            </a:lvl6pPr>
            <a:lvl7pPr marL="0" indent="0">
              <a:buNone/>
              <a:defRPr sz="1800">
                <a:solidFill>
                  <a:schemeClr val="accent4"/>
                </a:solidFill>
              </a:defRPr>
            </a:lvl7pPr>
            <a:lvl8pPr marL="0" indent="0">
              <a:buNone/>
              <a:defRPr sz="1800">
                <a:solidFill>
                  <a:schemeClr val="accent4"/>
                </a:solidFill>
              </a:defRPr>
            </a:lvl8pPr>
            <a:lvl9pPr marL="0" indent="0">
              <a:buNone/>
              <a:defRPr sz="1800">
                <a:solidFill>
                  <a:schemeClr val="accent4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34307-8C89-4F9B-A283-F5E22798B9FB}" type="datetime1">
              <a:rPr lang="en-US" smtClean="0">
                <a:solidFill>
                  <a:prstClr val="black"/>
                </a:solidFill>
              </a:rPr>
              <a:pPr/>
              <a:t>3/24/2023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Author’s Last Name, Conference Name, Year, Presentation #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344793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Topics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286000"/>
            <a:ext cx="3959352" cy="3886200"/>
          </a:xfrm>
          <a:ln w="19050">
            <a:solidFill>
              <a:schemeClr val="bg1">
                <a:lumMod val="50000"/>
              </a:schemeClr>
            </a:solidFill>
            <a:miter lim="800000"/>
          </a:ln>
        </p:spPr>
        <p:txBody>
          <a:bodyPr lIns="182859" tIns="182859" rIns="182859" bIns="91429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6F25A-A208-4EC0-9958-2D79F00A9487}" type="datetime1">
              <a:rPr lang="en-US" smtClean="0">
                <a:solidFill>
                  <a:prstClr val="black"/>
                </a:solidFill>
              </a:rPr>
              <a:pPr/>
              <a:t>3/24/2023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Author’s Last Name, Conference Name, Year, Presentation #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457200" y="1524000"/>
            <a:ext cx="3959352" cy="762000"/>
          </a:xfrm>
          <a:solidFill>
            <a:schemeClr val="bg1">
              <a:lumMod val="50000"/>
            </a:schemeClr>
          </a:solidFill>
          <a:ln w="19050">
            <a:solidFill>
              <a:schemeClr val="bg1">
                <a:lumMod val="50000"/>
              </a:schemeClr>
            </a:solidFill>
            <a:miter lim="800000"/>
          </a:ln>
        </p:spPr>
        <p:txBody>
          <a:bodyPr lIns="91429" tIns="91429" rIns="91429" bIns="91429" anchor="ctr"/>
          <a:lstStyle>
            <a:lvl1pPr marL="0" indent="0" algn="ctr">
              <a:spcBef>
                <a:spcPts val="0"/>
              </a:spcBef>
              <a:buNone/>
              <a:defRPr sz="20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1800"/>
            </a:lvl2pPr>
            <a:lvl3pPr marL="0" indent="0">
              <a:spcBef>
                <a:spcPts val="0"/>
              </a:spcBef>
              <a:buNone/>
              <a:defRPr sz="1800"/>
            </a:lvl3pPr>
            <a:lvl4pPr marL="0" indent="0">
              <a:spcBef>
                <a:spcPts val="0"/>
              </a:spcBef>
              <a:buNone/>
              <a:defRPr sz="1800"/>
            </a:lvl4pPr>
            <a:lvl5pPr marL="0" indent="0">
              <a:spcBef>
                <a:spcPts val="0"/>
              </a:spcBef>
              <a:buNone/>
              <a:defRPr sz="1800"/>
            </a:lvl5pPr>
            <a:lvl6pPr marL="0" indent="0">
              <a:spcBef>
                <a:spcPts val="0"/>
              </a:spcBef>
              <a:buNone/>
              <a:defRPr sz="1800"/>
            </a:lvl6pPr>
            <a:lvl7pPr marL="0" indent="0">
              <a:spcBef>
                <a:spcPts val="0"/>
              </a:spcBef>
              <a:buNone/>
              <a:defRPr sz="1800"/>
            </a:lvl7pPr>
            <a:lvl8pPr marL="0" indent="0">
              <a:spcBef>
                <a:spcPts val="0"/>
              </a:spcBef>
              <a:buNone/>
              <a:defRPr sz="1800"/>
            </a:lvl8pPr>
            <a:lvl9pPr marL="0" indent="0">
              <a:spcBef>
                <a:spcPts val="0"/>
              </a:spcBef>
              <a:buNone/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sz="half" idx="15"/>
          </p:nvPr>
        </p:nvSpPr>
        <p:spPr>
          <a:xfrm>
            <a:off x="4727449" y="2286000"/>
            <a:ext cx="3959352" cy="3886200"/>
          </a:xfrm>
          <a:ln w="19050">
            <a:solidFill>
              <a:schemeClr val="bg1">
                <a:lumMod val="50000"/>
              </a:schemeClr>
            </a:solidFill>
            <a:miter lim="800000"/>
          </a:ln>
        </p:spPr>
        <p:txBody>
          <a:bodyPr lIns="182859" tIns="182859" rIns="182859" bIns="91429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4727449" y="1524000"/>
            <a:ext cx="3959352" cy="762000"/>
          </a:xfrm>
          <a:solidFill>
            <a:schemeClr val="bg1">
              <a:lumMod val="50000"/>
            </a:schemeClr>
          </a:solidFill>
          <a:ln w="19050">
            <a:solidFill>
              <a:schemeClr val="bg1">
                <a:lumMod val="50000"/>
              </a:schemeClr>
            </a:solidFill>
            <a:miter lim="800000"/>
          </a:ln>
        </p:spPr>
        <p:txBody>
          <a:bodyPr lIns="91429" tIns="91429" rIns="91429" bIns="91429" anchor="ctr"/>
          <a:lstStyle>
            <a:lvl1pPr marL="0" indent="0" algn="ctr">
              <a:spcBef>
                <a:spcPts val="0"/>
              </a:spcBef>
              <a:buNone/>
              <a:defRPr sz="20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1800"/>
            </a:lvl2pPr>
            <a:lvl3pPr marL="0" indent="0">
              <a:spcBef>
                <a:spcPts val="0"/>
              </a:spcBef>
              <a:buNone/>
              <a:defRPr sz="1800"/>
            </a:lvl3pPr>
            <a:lvl4pPr marL="0" indent="0">
              <a:spcBef>
                <a:spcPts val="0"/>
              </a:spcBef>
              <a:buNone/>
              <a:defRPr sz="1800"/>
            </a:lvl4pPr>
            <a:lvl5pPr marL="0" indent="0">
              <a:spcBef>
                <a:spcPts val="0"/>
              </a:spcBef>
              <a:buNone/>
              <a:defRPr sz="1800"/>
            </a:lvl5pPr>
            <a:lvl6pPr marL="0" indent="0">
              <a:spcBef>
                <a:spcPts val="0"/>
              </a:spcBef>
              <a:buNone/>
              <a:defRPr sz="1800"/>
            </a:lvl6pPr>
            <a:lvl7pPr marL="0" indent="0">
              <a:spcBef>
                <a:spcPts val="0"/>
              </a:spcBef>
              <a:buNone/>
              <a:defRPr sz="1800"/>
            </a:lvl7pPr>
            <a:lvl8pPr marL="0" indent="0">
              <a:spcBef>
                <a:spcPts val="0"/>
              </a:spcBef>
              <a:buNone/>
              <a:defRPr sz="1800"/>
            </a:lvl8pPr>
            <a:lvl9pPr marL="0" indent="0">
              <a:spcBef>
                <a:spcPts val="0"/>
              </a:spcBef>
              <a:buNone/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1181599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Topics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286000"/>
            <a:ext cx="2606040" cy="3886200"/>
          </a:xfrm>
          <a:ln w="19050">
            <a:solidFill>
              <a:schemeClr val="bg1">
                <a:lumMod val="50000"/>
              </a:schemeClr>
            </a:solidFill>
            <a:miter lim="800000"/>
          </a:ln>
        </p:spPr>
        <p:txBody>
          <a:bodyPr lIns="182859" tIns="182859" rIns="182859" bIns="91429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6F25A-A208-4EC0-9958-2D79F00A9487}" type="datetime1">
              <a:rPr lang="en-US" smtClean="0">
                <a:solidFill>
                  <a:prstClr val="black"/>
                </a:solidFill>
              </a:rPr>
              <a:pPr/>
              <a:t>3/24/2023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Author’s Last Name, Conference Name, Year, Presentation #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457200" y="1524000"/>
            <a:ext cx="2606040" cy="762000"/>
          </a:xfrm>
          <a:solidFill>
            <a:schemeClr val="bg1">
              <a:lumMod val="50000"/>
            </a:schemeClr>
          </a:solidFill>
          <a:ln w="19050">
            <a:solidFill>
              <a:schemeClr val="bg1">
                <a:lumMod val="50000"/>
              </a:schemeClr>
            </a:solidFill>
            <a:miter lim="800000"/>
          </a:ln>
        </p:spPr>
        <p:txBody>
          <a:bodyPr lIns="91429" tIns="91429" rIns="91429" bIns="91429" anchor="ctr"/>
          <a:lstStyle>
            <a:lvl1pPr marL="0" indent="0" algn="ctr">
              <a:spcBef>
                <a:spcPts val="0"/>
              </a:spcBef>
              <a:buNone/>
              <a:defRPr sz="20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1800"/>
            </a:lvl2pPr>
            <a:lvl3pPr marL="0" indent="0">
              <a:spcBef>
                <a:spcPts val="0"/>
              </a:spcBef>
              <a:buNone/>
              <a:defRPr sz="1800"/>
            </a:lvl3pPr>
            <a:lvl4pPr marL="0" indent="0">
              <a:spcBef>
                <a:spcPts val="0"/>
              </a:spcBef>
              <a:buNone/>
              <a:defRPr sz="1800"/>
            </a:lvl4pPr>
            <a:lvl5pPr marL="0" indent="0">
              <a:spcBef>
                <a:spcPts val="0"/>
              </a:spcBef>
              <a:buNone/>
              <a:defRPr sz="1800"/>
            </a:lvl5pPr>
            <a:lvl6pPr marL="0" indent="0">
              <a:spcBef>
                <a:spcPts val="0"/>
              </a:spcBef>
              <a:buNone/>
              <a:defRPr sz="1800"/>
            </a:lvl6pPr>
            <a:lvl7pPr marL="0" indent="0">
              <a:spcBef>
                <a:spcPts val="0"/>
              </a:spcBef>
              <a:buNone/>
              <a:defRPr sz="1800"/>
            </a:lvl7pPr>
            <a:lvl8pPr marL="0" indent="0">
              <a:spcBef>
                <a:spcPts val="0"/>
              </a:spcBef>
              <a:buNone/>
              <a:defRPr sz="1800"/>
            </a:lvl8pPr>
            <a:lvl9pPr marL="0" indent="0">
              <a:spcBef>
                <a:spcPts val="0"/>
              </a:spcBef>
              <a:buNone/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sz="half" idx="15"/>
          </p:nvPr>
        </p:nvSpPr>
        <p:spPr>
          <a:xfrm>
            <a:off x="3268980" y="2286000"/>
            <a:ext cx="2606040" cy="3886200"/>
          </a:xfrm>
          <a:ln w="19050">
            <a:solidFill>
              <a:schemeClr val="bg1">
                <a:lumMod val="50000"/>
              </a:schemeClr>
            </a:solidFill>
            <a:miter lim="800000"/>
          </a:ln>
        </p:spPr>
        <p:txBody>
          <a:bodyPr lIns="182859" tIns="182859" rIns="182859" bIns="91429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3268980" y="1524000"/>
            <a:ext cx="2606040" cy="762000"/>
          </a:xfrm>
          <a:solidFill>
            <a:schemeClr val="bg1">
              <a:lumMod val="50000"/>
            </a:schemeClr>
          </a:solidFill>
          <a:ln w="19050">
            <a:solidFill>
              <a:schemeClr val="bg1">
                <a:lumMod val="50000"/>
              </a:schemeClr>
            </a:solidFill>
            <a:miter lim="800000"/>
          </a:ln>
        </p:spPr>
        <p:txBody>
          <a:bodyPr lIns="91429" tIns="91429" rIns="91429" bIns="91429" anchor="ctr"/>
          <a:lstStyle>
            <a:lvl1pPr marL="0" indent="0" algn="ctr">
              <a:spcBef>
                <a:spcPts val="0"/>
              </a:spcBef>
              <a:buNone/>
              <a:defRPr sz="20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1800"/>
            </a:lvl2pPr>
            <a:lvl3pPr marL="0" indent="0">
              <a:spcBef>
                <a:spcPts val="0"/>
              </a:spcBef>
              <a:buNone/>
              <a:defRPr sz="1800"/>
            </a:lvl3pPr>
            <a:lvl4pPr marL="0" indent="0">
              <a:spcBef>
                <a:spcPts val="0"/>
              </a:spcBef>
              <a:buNone/>
              <a:defRPr sz="1800"/>
            </a:lvl4pPr>
            <a:lvl5pPr marL="0" indent="0">
              <a:spcBef>
                <a:spcPts val="0"/>
              </a:spcBef>
              <a:buNone/>
              <a:defRPr sz="1800"/>
            </a:lvl5pPr>
            <a:lvl6pPr marL="0" indent="0">
              <a:spcBef>
                <a:spcPts val="0"/>
              </a:spcBef>
              <a:buNone/>
              <a:defRPr sz="1800"/>
            </a:lvl6pPr>
            <a:lvl7pPr marL="0" indent="0">
              <a:spcBef>
                <a:spcPts val="0"/>
              </a:spcBef>
              <a:buNone/>
              <a:defRPr sz="1800"/>
            </a:lvl7pPr>
            <a:lvl8pPr marL="0" indent="0">
              <a:spcBef>
                <a:spcPts val="0"/>
              </a:spcBef>
              <a:buNone/>
              <a:defRPr sz="1800"/>
            </a:lvl8pPr>
            <a:lvl9pPr marL="0" indent="0">
              <a:spcBef>
                <a:spcPts val="0"/>
              </a:spcBef>
              <a:buNone/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2"/>
          <p:cNvSpPr>
            <a:spLocks noGrp="1"/>
          </p:cNvSpPr>
          <p:nvPr>
            <p:ph sz="half" idx="17"/>
          </p:nvPr>
        </p:nvSpPr>
        <p:spPr>
          <a:xfrm>
            <a:off x="6080760" y="2286000"/>
            <a:ext cx="2606040" cy="3886200"/>
          </a:xfrm>
          <a:ln w="19050">
            <a:solidFill>
              <a:schemeClr val="bg1">
                <a:lumMod val="50000"/>
              </a:schemeClr>
            </a:solidFill>
            <a:miter lim="800000"/>
          </a:ln>
        </p:spPr>
        <p:txBody>
          <a:bodyPr lIns="182859" tIns="182859" rIns="182859" bIns="91429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6080760" y="1524000"/>
            <a:ext cx="2606040" cy="762000"/>
          </a:xfrm>
          <a:solidFill>
            <a:schemeClr val="bg1">
              <a:lumMod val="50000"/>
            </a:schemeClr>
          </a:solidFill>
          <a:ln w="19050">
            <a:solidFill>
              <a:schemeClr val="bg1">
                <a:lumMod val="50000"/>
              </a:schemeClr>
            </a:solidFill>
            <a:miter lim="800000"/>
          </a:ln>
        </p:spPr>
        <p:txBody>
          <a:bodyPr lIns="91429" tIns="91429" rIns="91429" bIns="91429" anchor="ctr"/>
          <a:lstStyle>
            <a:lvl1pPr marL="0" indent="0" algn="ctr">
              <a:spcBef>
                <a:spcPts val="0"/>
              </a:spcBef>
              <a:buNone/>
              <a:defRPr sz="20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1800"/>
            </a:lvl2pPr>
            <a:lvl3pPr marL="0" indent="0">
              <a:spcBef>
                <a:spcPts val="0"/>
              </a:spcBef>
              <a:buNone/>
              <a:defRPr sz="1800"/>
            </a:lvl3pPr>
            <a:lvl4pPr marL="0" indent="0">
              <a:spcBef>
                <a:spcPts val="0"/>
              </a:spcBef>
              <a:buNone/>
              <a:defRPr sz="1800"/>
            </a:lvl4pPr>
            <a:lvl5pPr marL="0" indent="0">
              <a:spcBef>
                <a:spcPts val="0"/>
              </a:spcBef>
              <a:buNone/>
              <a:defRPr sz="1800"/>
            </a:lvl5pPr>
            <a:lvl6pPr marL="0" indent="0">
              <a:spcBef>
                <a:spcPts val="0"/>
              </a:spcBef>
              <a:buNone/>
              <a:defRPr sz="1800"/>
            </a:lvl6pPr>
            <a:lvl7pPr marL="0" indent="0">
              <a:spcBef>
                <a:spcPts val="0"/>
              </a:spcBef>
              <a:buNone/>
              <a:defRPr sz="1800"/>
            </a:lvl7pPr>
            <a:lvl8pPr marL="0" indent="0">
              <a:spcBef>
                <a:spcPts val="0"/>
              </a:spcBef>
              <a:buNone/>
              <a:defRPr sz="1800"/>
            </a:lvl8pPr>
            <a:lvl9pPr marL="0" indent="0">
              <a:spcBef>
                <a:spcPts val="0"/>
              </a:spcBef>
              <a:buNone/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249181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6" indent="0">
              <a:buNone/>
              <a:defRPr sz="2000" b="1"/>
            </a:lvl2pPr>
            <a:lvl3pPr marL="914293" indent="0">
              <a:buNone/>
              <a:defRPr sz="1800" b="1"/>
            </a:lvl3pPr>
            <a:lvl4pPr marL="1371440" indent="0">
              <a:buNone/>
              <a:defRPr sz="1600" b="1"/>
            </a:lvl4pPr>
            <a:lvl5pPr marL="1828586" indent="0">
              <a:buNone/>
              <a:defRPr sz="1600" b="1"/>
            </a:lvl5pPr>
            <a:lvl6pPr marL="2285733" indent="0">
              <a:buNone/>
              <a:defRPr sz="1600" b="1"/>
            </a:lvl6pPr>
            <a:lvl7pPr marL="2742879" indent="0">
              <a:buNone/>
              <a:defRPr sz="1600" b="1"/>
            </a:lvl7pPr>
            <a:lvl8pPr marL="3200026" indent="0">
              <a:buNone/>
              <a:defRPr sz="1600" b="1"/>
            </a:lvl8pPr>
            <a:lvl9pPr marL="3657172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6" indent="0">
              <a:buNone/>
              <a:defRPr sz="2000" b="1"/>
            </a:lvl2pPr>
            <a:lvl3pPr marL="914293" indent="0">
              <a:buNone/>
              <a:defRPr sz="1800" b="1"/>
            </a:lvl3pPr>
            <a:lvl4pPr marL="1371440" indent="0">
              <a:buNone/>
              <a:defRPr sz="1600" b="1"/>
            </a:lvl4pPr>
            <a:lvl5pPr marL="1828586" indent="0">
              <a:buNone/>
              <a:defRPr sz="1600" b="1"/>
            </a:lvl5pPr>
            <a:lvl6pPr marL="2285733" indent="0">
              <a:buNone/>
              <a:defRPr sz="1600" b="1"/>
            </a:lvl6pPr>
            <a:lvl7pPr marL="2742879" indent="0">
              <a:buNone/>
              <a:defRPr sz="1600" b="1"/>
            </a:lvl7pPr>
            <a:lvl8pPr marL="3200026" indent="0">
              <a:buNone/>
              <a:defRPr sz="1600" b="1"/>
            </a:lvl8pPr>
            <a:lvl9pPr marL="3657172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6019800" y="6356351"/>
            <a:ext cx="2895600" cy="365125"/>
          </a:xfrm>
          <a:prstGeom prst="rect">
            <a:avLst/>
          </a:prstGeom>
        </p:spPr>
        <p:txBody>
          <a:bodyPr vert="horz" lIns="91429" tIns="45714" rIns="91429" bIns="45714" rtlCol="0" anchor="ctr"/>
          <a:lstStyle>
            <a:lvl1pPr algn="ctr">
              <a:defRPr sz="1400">
                <a:solidFill>
                  <a:schemeClr val="tx1"/>
                </a:solidFill>
                <a:latin typeface="Arial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434576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6D236-753B-421D-A123-0F2BCD70700B}" type="datetime1">
              <a:rPr lang="en-US" smtClean="0">
                <a:solidFill>
                  <a:prstClr val="black"/>
                </a:solidFill>
              </a:rPr>
              <a:pPr/>
              <a:t>3/24/2023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Author’s Last Name, Conference Name, Year, Presentation #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611277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7889139" y="0"/>
            <a:ext cx="77359" cy="6172200"/>
            <a:chOff x="7889136" y="0"/>
            <a:chExt cx="77359" cy="6172200"/>
          </a:xfrm>
        </p:grpSpPr>
        <p:sp>
          <p:nvSpPr>
            <p:cNvPr id="11" name="Rectangle 10"/>
            <p:cNvSpPr/>
            <p:nvPr/>
          </p:nvSpPr>
          <p:spPr>
            <a:xfrm rot="5400000">
              <a:off x="4835040" y="3054097"/>
              <a:ext cx="6172199" cy="64007"/>
            </a:xfrm>
            <a:prstGeom prst="rect">
              <a:avLst/>
            </a:prstGeom>
            <a:solidFill>
              <a:srgbClr val="9695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93" fontAlgn="base">
                <a:spcBef>
                  <a:spcPct val="0"/>
                </a:spcBef>
                <a:spcAft>
                  <a:spcPct val="0"/>
                </a:spcAft>
              </a:pPr>
              <a:endParaRPr lang="en-US" sz="2200" b="1">
                <a:solidFill>
                  <a:prstClr val="white"/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 rot="5400000">
              <a:off x="7692545" y="196597"/>
              <a:ext cx="457200" cy="64007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93" fontAlgn="base">
                <a:spcBef>
                  <a:spcPct val="0"/>
                </a:spcBef>
                <a:spcAft>
                  <a:spcPct val="0"/>
                </a:spcAft>
              </a:pPr>
              <a:endParaRPr lang="en-US" sz="2200" b="1">
                <a:solidFill>
                  <a:prstClr val="white"/>
                </a:solidFill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 rot="5400000">
              <a:off x="7927818" y="418523"/>
              <a:ext cx="0" cy="77354"/>
            </a:xfrm>
            <a:prstGeom prst="line">
              <a:avLst/>
            </a:prstGeom>
            <a:ln w="28575">
              <a:solidFill>
                <a:schemeClr val="bg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" name="Group 13"/>
            <p:cNvGrpSpPr/>
            <p:nvPr/>
          </p:nvGrpSpPr>
          <p:grpSpPr>
            <a:xfrm rot="5400000">
              <a:off x="7699218" y="189923"/>
              <a:ext cx="457200" cy="77354"/>
              <a:chOff x="0" y="139700"/>
              <a:chExt cx="457200" cy="77354"/>
            </a:xfrm>
          </p:grpSpPr>
          <p:sp>
            <p:nvSpPr>
              <p:cNvPr id="15" name="Rectangle 14"/>
              <p:cNvSpPr/>
              <p:nvPr/>
            </p:nvSpPr>
            <p:spPr>
              <a:xfrm>
                <a:off x="0" y="153047"/>
                <a:ext cx="457200" cy="64007"/>
              </a:xfrm>
              <a:prstGeom prst="rect">
                <a:avLst/>
              </a:prstGeom>
              <a:solidFill>
                <a:srgbClr val="CC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293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200" b="1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16" name="Straight Connector 15"/>
              <p:cNvCxnSpPr/>
              <p:nvPr/>
            </p:nvCxnSpPr>
            <p:spPr>
              <a:xfrm>
                <a:off x="457200" y="139700"/>
                <a:ext cx="0" cy="77354"/>
              </a:xfrm>
              <a:prstGeom prst="line">
                <a:avLst/>
              </a:prstGeom>
              <a:ln w="28575">
                <a:solidFill>
                  <a:schemeClr val="bg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001000" y="457202"/>
            <a:ext cx="685800" cy="571499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57202"/>
            <a:ext cx="7162800" cy="57149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499F0-7295-44DB-960D-276BD8CAF7C5}" type="datetime1">
              <a:rPr lang="en-US" smtClean="0">
                <a:solidFill>
                  <a:prstClr val="black"/>
                </a:solidFill>
              </a:rPr>
              <a:pPr/>
              <a:t>3/24/2023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Author’s Last Name, Conference Name, Year, Presentation #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40965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31800" y="358504"/>
            <a:ext cx="7924800" cy="787400"/>
          </a:xfrm>
        </p:spPr>
        <p:txBody>
          <a:bodyPr/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685800" y="1491045"/>
            <a:ext cx="7702550" cy="4419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85800" y="6426921"/>
            <a:ext cx="7670800" cy="381000"/>
          </a:xfr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8610603" y="6424615"/>
            <a:ext cx="511175" cy="382587"/>
          </a:xfrm>
          <a:prstGeom prst="rect">
            <a:avLst/>
          </a:prstGeom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>
            <a:lvl1pPr algn="ctr">
              <a:defRPr>
                <a:ea typeface="MS PGothic" panose="020B0600070205080204" pitchFamily="34" charset="-128"/>
              </a:defRPr>
            </a:lvl1pPr>
          </a:lstStyle>
          <a:p>
            <a:pPr defTabSz="914293" fontAlgn="base">
              <a:spcBef>
                <a:spcPct val="0"/>
              </a:spcBef>
              <a:spcAft>
                <a:spcPct val="0"/>
              </a:spcAft>
            </a:pPr>
            <a:fld id="{D48C932A-7DB1-4769-AB07-B1023D14CCF4}" type="slidenum">
              <a:rPr lang="en-US" sz="2200" b="1" smtClean="0">
                <a:solidFill>
                  <a:prstClr val="black"/>
                </a:solidFill>
                <a:cs typeface="Arial" panose="020B0604020202020204" pitchFamily="34" charset="0"/>
              </a:rPr>
              <a:pPr defTabSz="91429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2200" b="1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773937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8853"/>
            <a:ext cx="7924800" cy="7874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755650" y="1676400"/>
            <a:ext cx="7702550" cy="4419600"/>
          </a:xfrm>
        </p:spPr>
        <p:txBody>
          <a:bodyPr/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8146147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152400" y="6248400"/>
            <a:ext cx="4419600" cy="457200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2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2508585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139" y="350963"/>
            <a:ext cx="7924800" cy="7874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609601" y="6248400"/>
            <a:ext cx="7964488" cy="457200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2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3514787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42240"/>
            <a:ext cx="7924800" cy="787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609601" y="6248400"/>
            <a:ext cx="7964488" cy="457200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2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9832835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42240"/>
            <a:ext cx="7924800" cy="787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609601" y="6248400"/>
            <a:ext cx="7964488" cy="457200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2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292802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42240"/>
            <a:ext cx="7924800" cy="787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609601" y="6248400"/>
            <a:ext cx="7964488" cy="457200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2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0180276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42240"/>
            <a:ext cx="7924800" cy="787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609601" y="6248400"/>
            <a:ext cx="7964488" cy="457200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2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953112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6019800" y="6356351"/>
            <a:ext cx="2895600" cy="365125"/>
          </a:xfrm>
          <a:prstGeom prst="rect">
            <a:avLst/>
          </a:prstGeom>
        </p:spPr>
        <p:txBody>
          <a:bodyPr vert="horz" lIns="91429" tIns="45714" rIns="91429" bIns="45714" rtlCol="0" anchor="ctr"/>
          <a:lstStyle>
            <a:lvl1pPr algn="ctr">
              <a:defRPr sz="1400">
                <a:solidFill>
                  <a:schemeClr val="tx1"/>
                </a:solidFill>
                <a:latin typeface="Arial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782875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42240"/>
            <a:ext cx="7924800" cy="787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609601" y="6248400"/>
            <a:ext cx="7964488" cy="457200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2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0548525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42240"/>
            <a:ext cx="7924800" cy="787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609601" y="6248400"/>
            <a:ext cx="7964488" cy="457200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2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1318153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2013559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685800" y="229297"/>
            <a:ext cx="7924800" cy="787400"/>
          </a:xfrm>
        </p:spPr>
        <p:txBody>
          <a:bodyPr/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85800" y="6426921"/>
            <a:ext cx="7670800" cy="381000"/>
          </a:xfr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8205869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152400" y="6248400"/>
            <a:ext cx="4419600" cy="457200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2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9341301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4"/>
          <p:cNvSpPr>
            <a:spLocks noChangeShapeType="1"/>
          </p:cNvSpPr>
          <p:nvPr userDrawn="1"/>
        </p:nvSpPr>
        <p:spPr bwMode="auto">
          <a:xfrm>
            <a:off x="685800" y="1066800"/>
            <a:ext cx="7924800" cy="0"/>
          </a:xfrm>
          <a:prstGeom prst="line">
            <a:avLst/>
          </a:prstGeom>
          <a:noFill/>
          <a:ln w="53975">
            <a:solidFill>
              <a:srgbClr val="969696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lIns="91429" tIns="45714" rIns="91429" bIns="45714" anchor="ctr"/>
          <a:lstStyle/>
          <a:p>
            <a:pPr defTabSz="914293" fontAlgn="base">
              <a:spcBef>
                <a:spcPct val="0"/>
              </a:spcBef>
              <a:spcAft>
                <a:spcPct val="0"/>
              </a:spcAft>
            </a:pPr>
            <a:endParaRPr lang="en-US" sz="2200" b="1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6" name="Line 25"/>
          <p:cNvSpPr>
            <a:spLocks noChangeShapeType="1"/>
          </p:cNvSpPr>
          <p:nvPr userDrawn="1"/>
        </p:nvSpPr>
        <p:spPr bwMode="auto">
          <a:xfrm>
            <a:off x="685800" y="1143000"/>
            <a:ext cx="7924800" cy="0"/>
          </a:xfrm>
          <a:prstGeom prst="line">
            <a:avLst/>
          </a:prstGeom>
          <a:noFill/>
          <a:ln w="53975">
            <a:solidFill>
              <a:srgbClr val="A5002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lIns="91429" tIns="45714" rIns="91429" bIns="45714" anchor="ctr"/>
          <a:lstStyle/>
          <a:p>
            <a:pPr defTabSz="914293" fontAlgn="base">
              <a:spcBef>
                <a:spcPct val="0"/>
              </a:spcBef>
              <a:spcAft>
                <a:spcPct val="0"/>
              </a:spcAft>
            </a:pPr>
            <a:endParaRPr lang="en-US" sz="2200" b="1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762000" y="1676400"/>
            <a:ext cx="7696200" cy="4191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85800" y="279400"/>
            <a:ext cx="7924800" cy="787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8343527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4"/>
          <p:cNvSpPr>
            <a:spLocks noChangeShapeType="1"/>
          </p:cNvSpPr>
          <p:nvPr userDrawn="1"/>
        </p:nvSpPr>
        <p:spPr bwMode="auto">
          <a:xfrm>
            <a:off x="685800" y="1066800"/>
            <a:ext cx="7924800" cy="0"/>
          </a:xfrm>
          <a:prstGeom prst="line">
            <a:avLst/>
          </a:prstGeom>
          <a:noFill/>
          <a:ln w="53975">
            <a:solidFill>
              <a:srgbClr val="969696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lIns="91429" tIns="45714" rIns="91429" bIns="45714" anchor="ctr"/>
          <a:lstStyle/>
          <a:p>
            <a:pPr defTabSz="914293" fontAlgn="base">
              <a:spcBef>
                <a:spcPct val="0"/>
              </a:spcBef>
              <a:spcAft>
                <a:spcPct val="0"/>
              </a:spcAft>
            </a:pPr>
            <a:endParaRPr lang="en-US" sz="2200" b="1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6" name="Line 25"/>
          <p:cNvSpPr>
            <a:spLocks noChangeShapeType="1"/>
          </p:cNvSpPr>
          <p:nvPr userDrawn="1"/>
        </p:nvSpPr>
        <p:spPr bwMode="auto">
          <a:xfrm>
            <a:off x="685800" y="1143000"/>
            <a:ext cx="7924800" cy="0"/>
          </a:xfrm>
          <a:prstGeom prst="line">
            <a:avLst/>
          </a:prstGeom>
          <a:noFill/>
          <a:ln w="53975">
            <a:solidFill>
              <a:srgbClr val="A5002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lIns="91429" tIns="45714" rIns="91429" bIns="45714" anchor="ctr"/>
          <a:lstStyle/>
          <a:p>
            <a:pPr defTabSz="914293" fontAlgn="base">
              <a:spcBef>
                <a:spcPct val="0"/>
              </a:spcBef>
              <a:spcAft>
                <a:spcPct val="0"/>
              </a:spcAft>
            </a:pPr>
            <a:endParaRPr lang="en-US" sz="2200" b="1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762000" y="1676400"/>
            <a:ext cx="7696200" cy="4191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85800" y="279400"/>
            <a:ext cx="7924800" cy="787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7087019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4"/>
          <p:cNvSpPr>
            <a:spLocks noChangeShapeType="1"/>
          </p:cNvSpPr>
          <p:nvPr userDrawn="1"/>
        </p:nvSpPr>
        <p:spPr bwMode="auto">
          <a:xfrm>
            <a:off x="685800" y="1066800"/>
            <a:ext cx="7924800" cy="0"/>
          </a:xfrm>
          <a:prstGeom prst="line">
            <a:avLst/>
          </a:prstGeom>
          <a:noFill/>
          <a:ln w="53975">
            <a:solidFill>
              <a:srgbClr val="969696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lIns="91429" tIns="45714" rIns="91429" bIns="45714" anchor="ctr"/>
          <a:lstStyle/>
          <a:p>
            <a:pPr defTabSz="914293" fontAlgn="base">
              <a:spcBef>
                <a:spcPct val="0"/>
              </a:spcBef>
              <a:spcAft>
                <a:spcPct val="0"/>
              </a:spcAft>
            </a:pPr>
            <a:endParaRPr lang="en-US" sz="2200" b="1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6" name="Line 25"/>
          <p:cNvSpPr>
            <a:spLocks noChangeShapeType="1"/>
          </p:cNvSpPr>
          <p:nvPr userDrawn="1"/>
        </p:nvSpPr>
        <p:spPr bwMode="auto">
          <a:xfrm>
            <a:off x="685800" y="1143000"/>
            <a:ext cx="7924800" cy="0"/>
          </a:xfrm>
          <a:prstGeom prst="line">
            <a:avLst/>
          </a:prstGeom>
          <a:noFill/>
          <a:ln w="53975">
            <a:solidFill>
              <a:srgbClr val="A5002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lIns="91429" tIns="45714" rIns="91429" bIns="45714" anchor="ctr"/>
          <a:lstStyle/>
          <a:p>
            <a:pPr defTabSz="914293" fontAlgn="base">
              <a:spcBef>
                <a:spcPct val="0"/>
              </a:spcBef>
              <a:spcAft>
                <a:spcPct val="0"/>
              </a:spcAft>
            </a:pPr>
            <a:endParaRPr lang="en-US" sz="2200" b="1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762000" y="1676400"/>
            <a:ext cx="7696200" cy="4191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85800" y="279400"/>
            <a:ext cx="7924800" cy="787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0262547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685800" y="229297"/>
            <a:ext cx="7924800" cy="787400"/>
          </a:xfrm>
        </p:spPr>
        <p:txBody>
          <a:bodyPr/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685800" y="1491045"/>
            <a:ext cx="7702550" cy="4419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85800" y="6426921"/>
            <a:ext cx="7670800" cy="381000"/>
          </a:xfr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2743565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 Bottom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42448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6019800" y="6356351"/>
            <a:ext cx="2895600" cy="365125"/>
          </a:xfrm>
          <a:prstGeom prst="rect">
            <a:avLst/>
          </a:prstGeom>
        </p:spPr>
        <p:txBody>
          <a:bodyPr vert="horz" lIns="91429" tIns="45714" rIns="91429" bIns="45714" rtlCol="0" anchor="ctr"/>
          <a:lstStyle>
            <a:lvl1pPr algn="ctr">
              <a:defRPr sz="1400">
                <a:solidFill>
                  <a:schemeClr val="tx1"/>
                </a:solidFill>
                <a:latin typeface="Arial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516806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42240"/>
            <a:ext cx="7924800" cy="787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5650" y="1455180"/>
            <a:ext cx="7702550" cy="4419600"/>
          </a:xfrm>
        </p:spPr>
        <p:txBody>
          <a:bodyPr/>
          <a:lstStyle>
            <a:lvl1pPr marL="342860" indent="-342860">
              <a:buClr>
                <a:srgbClr val="990000"/>
              </a:buClr>
              <a:buFont typeface="Symbol" pitchFamily="18" charset="2"/>
              <a:buChar char=""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609601" y="6248400"/>
            <a:ext cx="7964488" cy="457200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2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985000" y="6492876"/>
            <a:ext cx="2133600" cy="365125"/>
          </a:xfrm>
          <a:prstGeom prst="rect">
            <a:avLst/>
          </a:prstGeom>
        </p:spPr>
        <p:txBody>
          <a:bodyPr lIns="91429" tIns="45714" rIns="91429" bIns="45714"/>
          <a:lstStyle>
            <a:lvl1pPr>
              <a:defRPr b="0" baseline="0">
                <a:ea typeface="MS PGothic" panose="020B0600070205080204" pitchFamily="34" charset="-128"/>
              </a:defRPr>
            </a:lvl1pPr>
          </a:lstStyle>
          <a:p>
            <a:pPr defTabSz="914293" fontAlgn="base">
              <a:spcBef>
                <a:spcPct val="0"/>
              </a:spcBef>
              <a:spcAft>
                <a:spcPct val="0"/>
              </a:spcAft>
            </a:pPr>
            <a:fld id="{6DF9950B-F0B2-490A-BED5-F303620B5D30}" type="slidenum">
              <a:rPr lang="en-US" sz="2200" smtClean="0">
                <a:solidFill>
                  <a:prstClr val="black"/>
                </a:solidFill>
                <a:cs typeface="Arial" panose="020B0604020202020204" pitchFamily="34" charset="0"/>
              </a:rPr>
              <a:pPr defTabSz="91429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220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862237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E355AF7-3F00-4B6D-9DE6-7E84209D6E6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2629" y="6209756"/>
            <a:ext cx="3781372" cy="50601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82D79E9-851D-435D-8380-3AB72FE075A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705228"/>
            <a:ext cx="9144000" cy="209702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5507CAC-424C-4779-B7E6-70AF1813B99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7384" y="4918084"/>
            <a:ext cx="1671875" cy="900878"/>
          </a:xfrm>
          <a:prstGeom prst="rect">
            <a:avLst/>
          </a:prstGeom>
        </p:spPr>
      </p:pic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E63CD991-CB2B-4F99-AE29-5368153C873F}"/>
              </a:ext>
            </a:extLst>
          </p:cNvPr>
          <p:cNvCxnSpPr>
            <a:cxnSpLocks/>
          </p:cNvCxnSpPr>
          <p:nvPr userDrawn="1"/>
        </p:nvCxnSpPr>
        <p:spPr>
          <a:xfrm>
            <a:off x="686943" y="2984965"/>
            <a:ext cx="7770114" cy="0"/>
          </a:xfrm>
          <a:prstGeom prst="line">
            <a:avLst/>
          </a:prstGeom>
          <a:ln w="12700">
            <a:solidFill>
              <a:srgbClr val="0068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Picture 40">
            <a:extLst>
              <a:ext uri="{FF2B5EF4-FFF2-40B4-BE49-F238E27FC236}">
                <a16:creationId xmlns:a16="http://schemas.microsoft.com/office/drawing/2014/main" id="{32BA0245-28D6-4783-872F-0072FCADEAC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47315" y="476416"/>
            <a:ext cx="2637836" cy="126585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E5F82D9-15A9-49FB-AE46-AEE5E827F7F9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45597"/>
            <a:ext cx="9144000" cy="749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67165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39036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73049"/>
            <a:ext cx="3008313" cy="1162051"/>
          </a:xfrm>
        </p:spPr>
        <p:txBody>
          <a:bodyPr anchor="b"/>
          <a:lstStyle>
            <a:lvl1pPr algn="l">
              <a:defRPr sz="2000" b="1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defRPr>
            </a:lvl1pPr>
            <a:lvl2pPr>
              <a:defRPr sz="280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defRPr>
            </a:lvl2pPr>
            <a:lvl3pPr>
              <a:defRPr sz="240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defRPr>
            </a:lvl3pPr>
            <a:lvl4pPr>
              <a:defRPr sz="200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defRPr>
            </a:lvl4pPr>
            <a:lvl5pPr>
              <a:defRPr sz="200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435102"/>
            <a:ext cx="3008313" cy="4691063"/>
          </a:xfrm>
        </p:spPr>
        <p:txBody>
          <a:bodyPr/>
          <a:lstStyle>
            <a:lvl1pPr marL="0" indent="0">
              <a:buNone/>
              <a:defRPr sz="140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defRPr>
            </a:lvl1pPr>
            <a:lvl2pPr marL="457146" indent="0">
              <a:buNone/>
              <a:defRPr sz="1200"/>
            </a:lvl2pPr>
            <a:lvl3pPr marL="914293" indent="0">
              <a:buNone/>
              <a:defRPr sz="1000"/>
            </a:lvl3pPr>
            <a:lvl4pPr marL="1371440" indent="0">
              <a:buNone/>
              <a:defRPr sz="900"/>
            </a:lvl4pPr>
            <a:lvl5pPr marL="1828586" indent="0">
              <a:buNone/>
              <a:defRPr sz="900"/>
            </a:lvl5pPr>
            <a:lvl6pPr marL="2285733" indent="0">
              <a:buNone/>
              <a:defRPr sz="900"/>
            </a:lvl6pPr>
            <a:lvl7pPr marL="2742879" indent="0">
              <a:buNone/>
              <a:defRPr sz="900"/>
            </a:lvl7pPr>
            <a:lvl8pPr marL="3200026" indent="0">
              <a:buNone/>
              <a:defRPr sz="900"/>
            </a:lvl8pPr>
            <a:lvl9pPr marL="365717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6019800" y="6356351"/>
            <a:ext cx="2895600" cy="365125"/>
          </a:xfrm>
          <a:prstGeom prst="rect">
            <a:avLst/>
          </a:prstGeom>
        </p:spPr>
        <p:txBody>
          <a:bodyPr vert="horz" lIns="91429" tIns="45714" rIns="91429" bIns="45714" rtlCol="0" anchor="ctr"/>
          <a:lstStyle>
            <a:lvl1pPr algn="ctr">
              <a:defRPr sz="1400">
                <a:solidFill>
                  <a:schemeClr val="tx1"/>
                </a:solidFill>
                <a:latin typeface="Arial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52806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udy Name, 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457200" y="154546"/>
            <a:ext cx="8229600" cy="302654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buNone/>
              <a:defRPr sz="1800"/>
            </a:lvl2pPr>
            <a:lvl3pPr marL="0" indent="0">
              <a:spcBef>
                <a:spcPts val="0"/>
              </a:spcBef>
              <a:buNone/>
              <a:defRPr sz="1800"/>
            </a:lvl3pPr>
            <a:lvl4pPr marL="0" indent="0">
              <a:spcBef>
                <a:spcPts val="0"/>
              </a:spcBef>
              <a:buNone/>
              <a:defRPr sz="1800"/>
            </a:lvl4pPr>
            <a:lvl5pPr marL="0" indent="0">
              <a:spcBef>
                <a:spcPts val="0"/>
              </a:spcBef>
              <a:buNone/>
              <a:defRPr sz="1800"/>
            </a:lvl5pPr>
            <a:lvl6pPr marL="0" indent="0">
              <a:spcBef>
                <a:spcPts val="0"/>
              </a:spcBef>
              <a:buNone/>
              <a:defRPr sz="1800"/>
            </a:lvl6pPr>
            <a:lvl7pPr marL="0" indent="0">
              <a:spcBef>
                <a:spcPts val="0"/>
              </a:spcBef>
              <a:buNone/>
              <a:defRPr sz="1800"/>
            </a:lvl7pPr>
            <a:lvl8pPr marL="0" indent="0">
              <a:spcBef>
                <a:spcPts val="0"/>
              </a:spcBef>
              <a:buNone/>
              <a:defRPr sz="1800"/>
            </a:lvl8pPr>
            <a:lvl9pPr marL="0" indent="0">
              <a:spcBef>
                <a:spcPts val="0"/>
              </a:spcBef>
              <a:buNone/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8229600" cy="4191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457200" y="1371600"/>
            <a:ext cx="8229600" cy="30480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</a:defRPr>
            </a:lvl5pPr>
            <a:lvl6pPr marL="0" indent="0">
              <a:lnSpc>
                <a:spcPct val="9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</a:defRPr>
            </a:lvl6pPr>
            <a:lvl7pPr marL="0" indent="0">
              <a:lnSpc>
                <a:spcPct val="9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</a:defRPr>
            </a:lvl7pPr>
            <a:lvl8pPr marL="0" indent="0">
              <a:lnSpc>
                <a:spcPct val="9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</a:defRPr>
            </a:lvl8pPr>
            <a:lvl9pPr marL="0" indent="0">
              <a:lnSpc>
                <a:spcPct val="9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6"/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9F358003-ECC7-4EEF-8512-15F08598FD47}" type="datetime1">
              <a:rPr lang="en-US"/>
              <a:pPr>
                <a:defRPr/>
              </a:pPr>
              <a:t>3/24/2023</a:t>
            </a:fld>
            <a:endParaRPr lang="en-US" dirty="0"/>
          </a:p>
        </p:txBody>
      </p:sp>
      <p:sp>
        <p:nvSpPr>
          <p:cNvPr id="7" name="Footer Placeholder 7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r>
              <a:rPr lang="en-US" dirty="0"/>
              <a:t>Author’s Last Name, Conference Name, Year, Presentation #</a:t>
            </a:r>
          </a:p>
        </p:txBody>
      </p:sp>
      <p:sp>
        <p:nvSpPr>
          <p:cNvPr id="8" name="Slide Number Placeholder 9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C076DAE1-FEA9-4986-BB03-B75D1B33A51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97702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130426"/>
            <a:ext cx="8458200" cy="1470025"/>
          </a:xfrm>
        </p:spPr>
        <p:txBody>
          <a:bodyPr wrap="square" lIns="457146" tIns="0" bIns="0">
            <a:noAutofit/>
          </a:bodyPr>
          <a:lstStyle>
            <a:lvl1pPr algn="l">
              <a:defRPr sz="44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3886200"/>
            <a:ext cx="7772400" cy="838200"/>
          </a:xfrm>
        </p:spPr>
        <p:txBody>
          <a:bodyPr rIns="0" bIns="0">
            <a:noAutofit/>
          </a:bodyPr>
          <a:lstStyle>
            <a:lvl1pPr marL="0" indent="0" algn="l">
              <a:buNone/>
              <a:defRPr sz="2800" b="1">
                <a:solidFill>
                  <a:schemeClr val="bg2"/>
                </a:solidFill>
              </a:defRPr>
            </a:lvl1pPr>
            <a:lvl2pPr marL="4571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0"/>
          </p:nvPr>
        </p:nvSpPr>
        <p:spPr>
          <a:xfrm>
            <a:off x="0" y="4800600"/>
            <a:ext cx="8534400" cy="990600"/>
          </a:xfrm>
        </p:spPr>
        <p:txBody>
          <a:bodyPr tIns="0" rIns="0" bIns="0">
            <a:noAutofit/>
          </a:bodyPr>
          <a:lstStyle>
            <a:lvl1pPr>
              <a:buFontTx/>
              <a:buNone/>
              <a:defRPr sz="2400"/>
            </a:lvl1pPr>
            <a:lvl2pPr>
              <a:buFontTx/>
              <a:buNone/>
              <a:defRPr sz="2400"/>
            </a:lvl2pPr>
            <a:lvl3pPr>
              <a:buFontTx/>
              <a:buNone/>
              <a:defRPr sz="2400"/>
            </a:lvl3pPr>
            <a:lvl4pPr>
              <a:buFontTx/>
              <a:buNone/>
              <a:defRPr sz="2400"/>
            </a:lvl4pPr>
            <a:lvl5pPr>
              <a:buFontTx/>
              <a:buNone/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88154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4.xml"/><Relationship Id="rId18" Type="http://schemas.openxmlformats.org/officeDocument/2006/relationships/slideLayout" Target="../slideLayouts/slideLayout39.xml"/><Relationship Id="rId26" Type="http://schemas.openxmlformats.org/officeDocument/2006/relationships/slideLayout" Target="../slideLayouts/slideLayout47.xml"/><Relationship Id="rId39" Type="http://schemas.openxmlformats.org/officeDocument/2006/relationships/slideLayout" Target="../slideLayouts/slideLayout60.xml"/><Relationship Id="rId21" Type="http://schemas.openxmlformats.org/officeDocument/2006/relationships/slideLayout" Target="../slideLayouts/slideLayout42.xml"/><Relationship Id="rId34" Type="http://schemas.openxmlformats.org/officeDocument/2006/relationships/slideLayout" Target="../slideLayouts/slideLayout55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17" Type="http://schemas.openxmlformats.org/officeDocument/2006/relationships/slideLayout" Target="../slideLayouts/slideLayout38.xml"/><Relationship Id="rId25" Type="http://schemas.openxmlformats.org/officeDocument/2006/relationships/slideLayout" Target="../slideLayouts/slideLayout46.xml"/><Relationship Id="rId33" Type="http://schemas.openxmlformats.org/officeDocument/2006/relationships/slideLayout" Target="../slideLayouts/slideLayout54.xml"/><Relationship Id="rId38" Type="http://schemas.openxmlformats.org/officeDocument/2006/relationships/slideLayout" Target="../slideLayouts/slideLayout59.xml"/><Relationship Id="rId2" Type="http://schemas.openxmlformats.org/officeDocument/2006/relationships/slideLayout" Target="../slideLayouts/slideLayout23.xml"/><Relationship Id="rId16" Type="http://schemas.openxmlformats.org/officeDocument/2006/relationships/slideLayout" Target="../slideLayouts/slideLayout37.xml"/><Relationship Id="rId20" Type="http://schemas.openxmlformats.org/officeDocument/2006/relationships/slideLayout" Target="../slideLayouts/slideLayout41.xml"/><Relationship Id="rId29" Type="http://schemas.openxmlformats.org/officeDocument/2006/relationships/slideLayout" Target="../slideLayouts/slideLayout50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24" Type="http://schemas.openxmlformats.org/officeDocument/2006/relationships/slideLayout" Target="../slideLayouts/slideLayout45.xml"/><Relationship Id="rId32" Type="http://schemas.openxmlformats.org/officeDocument/2006/relationships/slideLayout" Target="../slideLayouts/slideLayout53.xml"/><Relationship Id="rId37" Type="http://schemas.openxmlformats.org/officeDocument/2006/relationships/slideLayout" Target="../slideLayouts/slideLayout58.xml"/><Relationship Id="rId40" Type="http://schemas.openxmlformats.org/officeDocument/2006/relationships/theme" Target="../theme/theme3.xml"/><Relationship Id="rId5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36.xml"/><Relationship Id="rId23" Type="http://schemas.openxmlformats.org/officeDocument/2006/relationships/slideLayout" Target="../slideLayouts/slideLayout44.xml"/><Relationship Id="rId28" Type="http://schemas.openxmlformats.org/officeDocument/2006/relationships/slideLayout" Target="../slideLayouts/slideLayout49.xml"/><Relationship Id="rId36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31.xml"/><Relationship Id="rId19" Type="http://schemas.openxmlformats.org/officeDocument/2006/relationships/slideLayout" Target="../slideLayouts/slideLayout40.xml"/><Relationship Id="rId31" Type="http://schemas.openxmlformats.org/officeDocument/2006/relationships/slideLayout" Target="../slideLayouts/slideLayout52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5.xml"/><Relationship Id="rId22" Type="http://schemas.openxmlformats.org/officeDocument/2006/relationships/slideLayout" Target="../slideLayouts/slideLayout43.xml"/><Relationship Id="rId27" Type="http://schemas.openxmlformats.org/officeDocument/2006/relationships/slideLayout" Target="../slideLayouts/slideLayout48.xml"/><Relationship Id="rId30" Type="http://schemas.openxmlformats.org/officeDocument/2006/relationships/slideLayout" Target="../slideLayouts/slideLayout51.xml"/><Relationship Id="rId35" Type="http://schemas.openxmlformats.org/officeDocument/2006/relationships/slideLayout" Target="../slideLayouts/slideLayout56.xml"/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5" Type="http://schemas.openxmlformats.org/officeDocument/2006/relationships/image" Target="../media/image5.png"/><Relationship Id="rId4" Type="http://schemas.openxmlformats.org/officeDocument/2006/relationships/image" Target="../media/image4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82284" y="100293"/>
            <a:ext cx="8229600" cy="773112"/>
          </a:xfrm>
          <a:prstGeom prst="rect">
            <a:avLst/>
          </a:prstGeom>
        </p:spPr>
        <p:txBody>
          <a:bodyPr vert="horz" lIns="91429" tIns="45714" rIns="91429" bIns="45714" rtlCol="0" anchor="ctr">
            <a:normAutofit/>
          </a:bodyPr>
          <a:lstStyle/>
          <a:p>
            <a:r>
              <a:rPr lang="en-US" dirty="0"/>
              <a:t>XXXX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29" tIns="45714" rIns="91429" bIns="45714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0"/>
            <a:ext cx="9144000" cy="104588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6019800" y="6356351"/>
            <a:ext cx="2895600" cy="365125"/>
          </a:xfrm>
          <a:prstGeom prst="rect">
            <a:avLst/>
          </a:prstGeom>
        </p:spPr>
        <p:txBody>
          <a:bodyPr vert="horz" lIns="91429" tIns="45714" rIns="91429" bIns="45714" rtlCol="0" anchor="ctr"/>
          <a:lstStyle>
            <a:lvl1pPr algn="ctr">
              <a:defRPr sz="1400">
                <a:solidFill>
                  <a:schemeClr val="tx1"/>
                </a:solidFill>
                <a:latin typeface="Arial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0718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963" r:id="rId8"/>
  </p:sldLayoutIdLst>
  <p:txStyles>
    <p:titleStyle>
      <a:lvl1pPr algn="l" defTabSz="457146" rtl="0" eaLnBrk="1" latinLnBrk="0" hangingPunct="1">
        <a:spcBef>
          <a:spcPct val="0"/>
        </a:spcBef>
        <a:buNone/>
        <a:defRPr sz="3600" b="1" kern="1200">
          <a:solidFill>
            <a:schemeClr val="bg1"/>
          </a:solidFill>
          <a:effectLst/>
          <a:latin typeface="Arial"/>
          <a:ea typeface="+mj-ea"/>
          <a:cs typeface="Arial"/>
        </a:defRPr>
      </a:lvl1pPr>
    </p:titleStyle>
    <p:bodyStyle>
      <a:lvl1pPr marL="342860" indent="-342860" algn="l" defTabSz="457146" rtl="0" eaLnBrk="1" latinLnBrk="0" hangingPunct="1">
        <a:spcBef>
          <a:spcPct val="20000"/>
        </a:spcBef>
        <a:buFont typeface="Arial"/>
        <a:buChar char="•"/>
        <a:defRPr sz="2400" b="1" kern="1200">
          <a:solidFill>
            <a:srgbClr val="0D0D0D"/>
          </a:solidFill>
          <a:effectLst>
            <a:innerShdw blurRad="63500" dist="50800" dir="13500000">
              <a:prstClr val="black">
                <a:alpha val="50000"/>
              </a:prstClr>
            </a:innerShdw>
          </a:effectLst>
          <a:latin typeface="Arial"/>
          <a:ea typeface="+mn-ea"/>
          <a:cs typeface="Arial"/>
        </a:defRPr>
      </a:lvl1pPr>
      <a:lvl2pPr marL="742863" indent="-285717" algn="l" defTabSz="457146" rtl="0" eaLnBrk="1" latinLnBrk="0" hangingPunct="1">
        <a:spcBef>
          <a:spcPct val="20000"/>
        </a:spcBef>
        <a:buFont typeface="Arial"/>
        <a:buChar char="–"/>
        <a:defRPr sz="2400" b="1" kern="1200">
          <a:solidFill>
            <a:srgbClr val="0D0D0D"/>
          </a:solidFill>
          <a:effectLst>
            <a:innerShdw blurRad="63500" dist="50800" dir="13500000">
              <a:prstClr val="black">
                <a:alpha val="50000"/>
              </a:prstClr>
            </a:innerShdw>
          </a:effectLst>
          <a:latin typeface="Arial"/>
          <a:ea typeface="+mn-ea"/>
          <a:cs typeface="Arial"/>
        </a:defRPr>
      </a:lvl2pPr>
      <a:lvl3pPr marL="1142867" indent="-228573" algn="l" defTabSz="457146" rtl="0" eaLnBrk="1" latinLnBrk="0" hangingPunct="1">
        <a:spcBef>
          <a:spcPct val="20000"/>
        </a:spcBef>
        <a:buFont typeface="Arial"/>
        <a:buChar char="•"/>
        <a:defRPr sz="2400" b="1" kern="1200">
          <a:solidFill>
            <a:srgbClr val="0D0D0D"/>
          </a:solidFill>
          <a:effectLst>
            <a:innerShdw blurRad="63500" dist="50800" dir="13500000">
              <a:prstClr val="black">
                <a:alpha val="50000"/>
              </a:prstClr>
            </a:innerShdw>
          </a:effectLst>
          <a:latin typeface="Arial"/>
          <a:ea typeface="+mn-ea"/>
          <a:cs typeface="Arial"/>
        </a:defRPr>
      </a:lvl3pPr>
      <a:lvl4pPr marL="1600013" indent="-228573" algn="l" defTabSz="457146" rtl="0" eaLnBrk="1" latinLnBrk="0" hangingPunct="1">
        <a:spcBef>
          <a:spcPct val="20000"/>
        </a:spcBef>
        <a:buFont typeface="Arial"/>
        <a:buChar char="–"/>
        <a:defRPr sz="2400" b="1" kern="1200">
          <a:solidFill>
            <a:srgbClr val="0D0D0D"/>
          </a:solidFill>
          <a:effectLst>
            <a:innerShdw blurRad="63500" dist="50800" dir="13500000">
              <a:prstClr val="black">
                <a:alpha val="50000"/>
              </a:prstClr>
            </a:innerShdw>
          </a:effectLst>
          <a:latin typeface="Arial"/>
          <a:ea typeface="+mn-ea"/>
          <a:cs typeface="Arial"/>
        </a:defRPr>
      </a:lvl4pPr>
      <a:lvl5pPr marL="2057159" indent="-228573" algn="l" defTabSz="457146" rtl="0" eaLnBrk="1" latinLnBrk="0" hangingPunct="1">
        <a:spcBef>
          <a:spcPct val="20000"/>
        </a:spcBef>
        <a:buFont typeface="Arial"/>
        <a:buChar char="»"/>
        <a:defRPr sz="2400" b="1" kern="1200">
          <a:solidFill>
            <a:srgbClr val="0D0D0D"/>
          </a:solidFill>
          <a:effectLst>
            <a:innerShdw blurRad="63500" dist="50800" dir="13500000">
              <a:prstClr val="black">
                <a:alpha val="50000"/>
              </a:prstClr>
            </a:innerShdw>
          </a:effectLst>
          <a:latin typeface="Arial"/>
          <a:ea typeface="+mn-ea"/>
          <a:cs typeface="Arial"/>
        </a:defRPr>
      </a:lvl5pPr>
      <a:lvl6pPr marL="2514306" indent="-228573" algn="l" defTabSz="45714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53" indent="-228573" algn="l" defTabSz="45714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99" indent="-228573" algn="l" defTabSz="45714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46" indent="-228573" algn="l" defTabSz="45714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6" algn="l" defTabSz="4571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93" algn="l" defTabSz="4571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40" algn="l" defTabSz="4571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86" algn="l" defTabSz="4571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33" algn="l" defTabSz="4571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79" algn="l" defTabSz="4571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26" algn="l" defTabSz="4571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72" algn="l" defTabSz="4571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22237"/>
            <a:ext cx="8229600" cy="944563"/>
          </a:xfrm>
          <a:prstGeom prst="rect">
            <a:avLst/>
          </a:prstGeom>
        </p:spPr>
        <p:txBody>
          <a:bodyPr vert="horz" lIns="91429" tIns="45714" rIns="91429" bIns="45714" rtlCol="0" anchor="ctr">
            <a:normAutofit/>
          </a:bodyPr>
          <a:lstStyle/>
          <a:p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1600201"/>
            <a:ext cx="9144000" cy="4525963"/>
          </a:xfrm>
          <a:prstGeom prst="rect">
            <a:avLst/>
          </a:prstGeom>
        </p:spPr>
        <p:txBody>
          <a:bodyPr vert="horz" lIns="457146" tIns="365717" rIns="457146" bIns="365717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6356349"/>
            <a:ext cx="6019800" cy="501651"/>
          </a:xfrm>
          <a:prstGeom prst="rect">
            <a:avLst/>
          </a:prstGeom>
        </p:spPr>
        <p:txBody>
          <a:bodyPr vert="horz" lIns="274288" tIns="0" rIns="91429" bIns="182859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pPr defTabSz="914293"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29" tIns="45714" rIns="91429" bIns="4571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93">
              <a:defRPr/>
            </a:pPr>
            <a:fld id="{8D760E1E-E6EF-4DF0-A922-74662CEDCDB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293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32120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  <p:sldLayoutId id="2147483810" r:id="rId12"/>
    <p:sldLayoutId id="2147483811" r:id="rId13"/>
  </p:sldLayoutIdLst>
  <p:txStyles>
    <p:titleStyle>
      <a:lvl1pPr algn="ctr" defTabSz="914293" rtl="0" eaLnBrk="1" latinLnBrk="0" hangingPunct="1">
        <a:spcBef>
          <a:spcPct val="0"/>
        </a:spcBef>
        <a:buNone/>
        <a:defRPr sz="4000" b="1" kern="1200">
          <a:solidFill>
            <a:schemeClr val="tx2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860" indent="-342860" algn="l" defTabSz="914293" rtl="0" eaLnBrk="1" latinLnBrk="0" hangingPunct="1">
        <a:spcBef>
          <a:spcPts val="0"/>
        </a:spcBef>
        <a:spcAft>
          <a:spcPts val="600"/>
        </a:spcAft>
        <a:buClr>
          <a:schemeClr val="bg1"/>
        </a:buClr>
        <a:buSzPct val="90000"/>
        <a:buFont typeface="Arial" pitchFamily="34" charset="0"/>
        <a:buChar char="•"/>
        <a:defRPr sz="320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1pPr>
      <a:lvl2pPr marL="742863" indent="-285717" algn="l" defTabSz="914293" rtl="0" eaLnBrk="1" latinLnBrk="0" hangingPunct="1">
        <a:spcBef>
          <a:spcPts val="0"/>
        </a:spcBef>
        <a:spcAft>
          <a:spcPts val="600"/>
        </a:spcAft>
        <a:buClr>
          <a:schemeClr val="bg1"/>
        </a:buClr>
        <a:buSzPct val="90000"/>
        <a:buFont typeface="Arial" pitchFamily="34" charset="0"/>
        <a:buChar char="–"/>
        <a:defRPr sz="280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2pPr>
      <a:lvl3pPr marL="1142867" indent="-228573" algn="l" defTabSz="914293" rtl="0" eaLnBrk="1" latinLnBrk="0" hangingPunct="1">
        <a:spcBef>
          <a:spcPts val="0"/>
        </a:spcBef>
        <a:spcAft>
          <a:spcPts val="600"/>
        </a:spcAft>
        <a:buClr>
          <a:schemeClr val="bg1"/>
        </a:buClr>
        <a:buSzPct val="90000"/>
        <a:buFont typeface="Wingdings" pitchFamily="2" charset="2"/>
        <a:buChar char="§"/>
        <a:defRPr sz="240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3pPr>
      <a:lvl4pPr marL="1600013" indent="-228573" algn="l" defTabSz="914293" rtl="0" eaLnBrk="1" latinLnBrk="0" hangingPunct="1">
        <a:spcBef>
          <a:spcPts val="0"/>
        </a:spcBef>
        <a:spcAft>
          <a:spcPts val="600"/>
        </a:spcAft>
        <a:buClr>
          <a:schemeClr val="bg1"/>
        </a:buClr>
        <a:buSzPct val="90000"/>
        <a:buFont typeface="Arial" pitchFamily="34" charset="0"/>
        <a:buChar char="♦"/>
        <a:defRPr sz="200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4pPr>
      <a:lvl5pPr marL="2057159" indent="-228573" algn="l" defTabSz="914293" rtl="0" eaLnBrk="1" latinLnBrk="0" hangingPunct="1">
        <a:spcBef>
          <a:spcPts val="0"/>
        </a:spcBef>
        <a:spcAft>
          <a:spcPts val="600"/>
        </a:spcAft>
        <a:buClr>
          <a:schemeClr val="bg1"/>
        </a:buClr>
        <a:buSzPct val="90000"/>
        <a:buFont typeface="Arial" pitchFamily="34" charset="0"/>
        <a:buChar char="»"/>
        <a:defRPr sz="200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5pPr>
      <a:lvl6pPr marL="2514306" indent="-228573" algn="l" defTabSz="91429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53" indent="-228573" algn="l" defTabSz="91429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99" indent="-228573" algn="l" defTabSz="91429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46" indent="-228573" algn="l" defTabSz="91429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6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93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40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86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33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79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26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72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471489" y="1202530"/>
            <a:ext cx="8672512" cy="64007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 defTabSz="914293" fontAlgn="base">
              <a:spcBef>
                <a:spcPct val="0"/>
              </a:spcBef>
              <a:spcAft>
                <a:spcPct val="0"/>
              </a:spcAft>
            </a:pPr>
            <a:endParaRPr lang="en-US" sz="2200" b="1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" y="1202530"/>
            <a:ext cx="442913" cy="6400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 defTabSz="914293" fontAlgn="base">
              <a:spcBef>
                <a:spcPct val="0"/>
              </a:spcBef>
              <a:spcAft>
                <a:spcPct val="0"/>
              </a:spcAft>
            </a:pPr>
            <a:endParaRPr lang="en-US" sz="2200" b="1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466437"/>
            <a:ext cx="8229600" cy="676564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24000"/>
            <a:ext cx="8229600" cy="46482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5" name="Date Placeholder 3"/>
          <p:cNvSpPr>
            <a:spLocks noGrp="1"/>
          </p:cNvSpPr>
          <p:nvPr>
            <p:ph type="dt" sz="half" idx="2"/>
          </p:nvPr>
        </p:nvSpPr>
        <p:spPr>
          <a:xfrm>
            <a:off x="4648200" y="6537327"/>
            <a:ext cx="609600" cy="16827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 defTabSz="914293" fontAlgn="base">
              <a:spcBef>
                <a:spcPct val="0"/>
              </a:spcBef>
              <a:spcAft>
                <a:spcPct val="0"/>
              </a:spcAft>
            </a:pPr>
            <a:fld id="{A7A2B3B8-E6F5-41A9-BBCD-31FB41464D3C}" type="datetime1">
              <a:rPr lang="en-US" b="1" smtClean="0">
                <a:solidFill>
                  <a:prstClr val="black"/>
                </a:solidFill>
                <a:cs typeface="Arial" panose="020B0604020202020204" pitchFamily="34" charset="0"/>
              </a:rPr>
              <a:pPr defTabSz="914293" fontAlgn="base">
                <a:spcBef>
                  <a:spcPct val="0"/>
                </a:spcBef>
                <a:spcAft>
                  <a:spcPct val="0"/>
                </a:spcAft>
              </a:pPr>
              <a:t>3/24/2023</a:t>
            </a:fld>
            <a:endParaRPr lang="en-US" b="1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2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0" y="6537325"/>
            <a:ext cx="3048000" cy="164592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 defTabSz="914293"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prstClr val="black"/>
                </a:solidFill>
                <a:cs typeface="Arial" panose="020B0604020202020204" pitchFamily="34" charset="0"/>
              </a:rPr>
              <a:t>Author’s Last Name, Conference Name, Year, Presentation #</a:t>
            </a:r>
            <a:endParaRPr lang="en-US" b="1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784291" y="6579681"/>
            <a:ext cx="323850" cy="24447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defTabSz="91429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fld id="{CFA6C72B-6813-4FFC-AA44-773A6E202CBD}" type="slidenum">
              <a:rPr lang="en-US" sz="800">
                <a:solidFill>
                  <a:prstClr val="black"/>
                </a:solidFill>
                <a:cs typeface="Arial" panose="020B0604020202020204" pitchFamily="34" charset="0"/>
              </a:rPr>
              <a:pPr defTabSz="914293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8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9" name="Text Box 18"/>
          <p:cNvSpPr txBox="1">
            <a:spLocks noChangeArrowheads="1"/>
          </p:cNvSpPr>
          <p:nvPr userDrawn="1"/>
        </p:nvSpPr>
        <p:spPr bwMode="auto">
          <a:xfrm>
            <a:off x="8788401" y="-2225"/>
            <a:ext cx="306388" cy="461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 anchor="ctr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293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0" dirty="0">
                <a:solidFill>
                  <a:srgbClr val="CC0000"/>
                </a:solidFill>
                <a:cs typeface="Arial" panose="020B0604020202020204" pitchFamily="34" charset="0"/>
              </a:rPr>
              <a:t>‡</a:t>
            </a:r>
          </a:p>
        </p:txBody>
      </p:sp>
    </p:spTree>
    <p:extLst>
      <p:ext uri="{BB962C8B-B14F-4D97-AF65-F5344CB8AC3E}">
        <p14:creationId xmlns:p14="http://schemas.microsoft.com/office/powerpoint/2010/main" val="17496526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  <p:sldLayoutId id="2147483816" r:id="rId4"/>
    <p:sldLayoutId id="2147483817" r:id="rId5"/>
    <p:sldLayoutId id="2147483818" r:id="rId6"/>
    <p:sldLayoutId id="2147483819" r:id="rId7"/>
    <p:sldLayoutId id="2147483820" r:id="rId8"/>
    <p:sldLayoutId id="2147483821" r:id="rId9"/>
    <p:sldLayoutId id="2147483822" r:id="rId10"/>
    <p:sldLayoutId id="2147483823" r:id="rId11"/>
    <p:sldLayoutId id="2147483824" r:id="rId12"/>
    <p:sldLayoutId id="2147483825" r:id="rId13"/>
    <p:sldLayoutId id="2147483826" r:id="rId14"/>
    <p:sldLayoutId id="2147483827" r:id="rId15"/>
    <p:sldLayoutId id="2147483828" r:id="rId16"/>
    <p:sldLayoutId id="2147483829" r:id="rId17"/>
    <p:sldLayoutId id="2147483830" r:id="rId18"/>
    <p:sldLayoutId id="2147483831" r:id="rId19"/>
    <p:sldLayoutId id="2147483832" r:id="rId20"/>
    <p:sldLayoutId id="2147483833" r:id="rId21"/>
    <p:sldLayoutId id="2147483834" r:id="rId22"/>
    <p:sldLayoutId id="2147483835" r:id="rId23"/>
    <p:sldLayoutId id="2147483836" r:id="rId24"/>
    <p:sldLayoutId id="2147483837" r:id="rId25"/>
    <p:sldLayoutId id="2147483838" r:id="rId26"/>
    <p:sldLayoutId id="2147483839" r:id="rId27"/>
    <p:sldLayoutId id="2147483840" r:id="rId28"/>
    <p:sldLayoutId id="2147483841" r:id="rId29"/>
    <p:sldLayoutId id="2147483842" r:id="rId30"/>
    <p:sldLayoutId id="2147483843" r:id="rId31"/>
    <p:sldLayoutId id="2147483844" r:id="rId32"/>
    <p:sldLayoutId id="2147483845" r:id="rId33"/>
    <p:sldLayoutId id="2147483846" r:id="rId34"/>
    <p:sldLayoutId id="2147483847" r:id="rId35"/>
    <p:sldLayoutId id="2147483848" r:id="rId36"/>
    <p:sldLayoutId id="2147483849" r:id="rId37"/>
    <p:sldLayoutId id="2147483850" r:id="rId38"/>
    <p:sldLayoutId id="2147483852" r:id="rId39"/>
  </p:sldLayoutIdLst>
  <p:hf hdr="0" dt="0"/>
  <p:txStyles>
    <p:titleStyle>
      <a:lvl1pPr algn="l" defTabSz="914293" rtl="0" eaLnBrk="1" latinLnBrk="0" hangingPunct="1">
        <a:lnSpc>
          <a:spcPct val="90000"/>
        </a:lnSpc>
        <a:spcBef>
          <a:spcPct val="0"/>
        </a:spcBef>
        <a:buNone/>
        <a:defRPr sz="2400" b="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573" indent="-228573" algn="l" defTabSz="914293" rtl="0" eaLnBrk="1" latinLnBrk="0" hangingPunct="1">
        <a:lnSpc>
          <a:spcPct val="90000"/>
        </a:lnSpc>
        <a:spcBef>
          <a:spcPts val="1200"/>
        </a:spcBef>
        <a:buClr>
          <a:schemeClr val="bg2">
            <a:lumMod val="75000"/>
          </a:schemeClr>
        </a:buClr>
        <a:buSzPct val="90000"/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2861" indent="-228573" algn="l" defTabSz="914293" rtl="0" eaLnBrk="1" latinLnBrk="0" hangingPunct="1">
        <a:lnSpc>
          <a:spcPct val="90000"/>
        </a:lnSpc>
        <a:spcBef>
          <a:spcPts val="800"/>
        </a:spcBef>
        <a:buClr>
          <a:schemeClr val="bg2">
            <a:lumMod val="75000"/>
          </a:schemeClr>
        </a:buClr>
        <a:buSzPct val="90000"/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435" indent="-182859" algn="l" defTabSz="914293" rtl="0" eaLnBrk="1" latinLnBrk="0" hangingPunct="1">
        <a:lnSpc>
          <a:spcPct val="90000"/>
        </a:lnSpc>
        <a:spcBef>
          <a:spcPts val="600"/>
        </a:spcBef>
        <a:buClr>
          <a:schemeClr val="bg2">
            <a:lumMod val="75000"/>
          </a:schemeClr>
        </a:buClr>
        <a:buSzPct val="90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60008" indent="-182859" algn="l" defTabSz="914293" rtl="0" eaLnBrk="1" latinLnBrk="0" hangingPunct="1">
        <a:lnSpc>
          <a:spcPct val="90000"/>
        </a:lnSpc>
        <a:spcBef>
          <a:spcPts val="600"/>
        </a:spcBef>
        <a:buClr>
          <a:schemeClr val="bg2">
            <a:lumMod val="75000"/>
          </a:schemeClr>
        </a:buClr>
        <a:buSzPct val="90000"/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581" indent="-182859" algn="l" defTabSz="914293" rtl="0" eaLnBrk="1" latinLnBrk="0" hangingPunct="1">
        <a:lnSpc>
          <a:spcPct val="90000"/>
        </a:lnSpc>
        <a:spcBef>
          <a:spcPts val="600"/>
        </a:spcBef>
        <a:buClr>
          <a:schemeClr val="bg2">
            <a:lumMod val="75000"/>
          </a:schemeClr>
        </a:buClr>
        <a:buSzPct val="9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417154" indent="-182859" algn="l" defTabSz="914293" rtl="0" eaLnBrk="1" latinLnBrk="0" hangingPunct="1">
        <a:lnSpc>
          <a:spcPct val="90000"/>
        </a:lnSpc>
        <a:spcBef>
          <a:spcPts val="600"/>
        </a:spcBef>
        <a:buClr>
          <a:schemeClr val="bg2">
            <a:lumMod val="75000"/>
          </a:schemeClr>
        </a:buClr>
        <a:buSzPct val="90000"/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45728" indent="-182859" algn="l" defTabSz="914293" rtl="0" eaLnBrk="1" latinLnBrk="0" hangingPunct="1">
        <a:lnSpc>
          <a:spcPct val="90000"/>
        </a:lnSpc>
        <a:spcBef>
          <a:spcPts val="600"/>
        </a:spcBef>
        <a:buClr>
          <a:schemeClr val="bg2">
            <a:lumMod val="75000"/>
          </a:schemeClr>
        </a:buClr>
        <a:buSzPct val="9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74301" indent="-182859" algn="l" defTabSz="914293" rtl="0" eaLnBrk="1" latinLnBrk="0" hangingPunct="1">
        <a:lnSpc>
          <a:spcPct val="90000"/>
        </a:lnSpc>
        <a:spcBef>
          <a:spcPts val="600"/>
        </a:spcBef>
        <a:buClr>
          <a:schemeClr val="bg2">
            <a:lumMod val="75000"/>
          </a:schemeClr>
        </a:buClr>
        <a:buSzPct val="90000"/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102874" indent="-182859" algn="l" defTabSz="914293" rtl="0" eaLnBrk="1" latinLnBrk="0" hangingPunct="1">
        <a:lnSpc>
          <a:spcPct val="90000"/>
        </a:lnSpc>
        <a:spcBef>
          <a:spcPts val="600"/>
        </a:spcBef>
        <a:buClr>
          <a:schemeClr val="bg2">
            <a:lumMod val="75000"/>
          </a:schemeClr>
        </a:buClr>
        <a:buSzPct val="9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6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93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40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86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33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79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26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72" algn="l" defTabSz="9142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239" b="5919"/>
          <a:stretch/>
        </p:blipFill>
        <p:spPr>
          <a:xfrm>
            <a:off x="309753" y="6218508"/>
            <a:ext cx="1084593" cy="457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94115" y="6218508"/>
            <a:ext cx="946542" cy="45720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095510A-0528-714F-8A87-B34AFA402FF0}"/>
              </a:ext>
            </a:extLst>
          </p:cNvPr>
          <p:cNvCxnSpPr>
            <a:cxnSpLocks/>
          </p:cNvCxnSpPr>
          <p:nvPr userDrawn="1"/>
        </p:nvCxnSpPr>
        <p:spPr>
          <a:xfrm>
            <a:off x="309753" y="6039629"/>
            <a:ext cx="8524494" cy="0"/>
          </a:xfrm>
          <a:prstGeom prst="line">
            <a:avLst/>
          </a:prstGeom>
          <a:ln w="12700">
            <a:solidFill>
              <a:srgbClr val="0068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19858D90-38FE-9A4B-A906-D3ED9C9BE3ED}"/>
              </a:ext>
            </a:extLst>
          </p:cNvPr>
          <p:cNvSpPr txBox="1"/>
          <p:nvPr userDrawn="1"/>
        </p:nvSpPr>
        <p:spPr>
          <a:xfrm>
            <a:off x="1" y="6456954"/>
            <a:ext cx="914399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dirty="0">
                <a:solidFill>
                  <a:srgbClr val="006847"/>
                </a:solidFill>
                <a:latin typeface="+mn-lt"/>
                <a:cs typeface="Arial" panose="020B0604020202020204" pitchFamily="34" charset="0"/>
              </a:rPr>
              <a:t>© 2018 American Association for the Study of Liver Diseases. Not for Commercial Use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956F558-EB65-4A27-B832-07013BD5FB8C}"/>
              </a:ext>
            </a:extLst>
          </p:cNvPr>
          <p:cNvSpPr txBox="1"/>
          <p:nvPr userDrawn="1"/>
        </p:nvSpPr>
        <p:spPr>
          <a:xfrm>
            <a:off x="0" y="6203358"/>
            <a:ext cx="91440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/>
              <a:t>THE BEST OF THE LIVER MEETING® 2018  </a:t>
            </a:r>
            <a:r>
              <a:rPr lang="en-US" sz="1050" dirty="0">
                <a:solidFill>
                  <a:schemeClr val="bg1">
                    <a:lumMod val="75000"/>
                  </a:schemeClr>
                </a:solidFill>
              </a:rPr>
              <a:t>|</a:t>
            </a:r>
            <a:r>
              <a:rPr lang="en-US" sz="1050" dirty="0"/>
              <a:t>  </a:t>
            </a:r>
            <a:r>
              <a:rPr lang="en-US" sz="1050" b="1" dirty="0"/>
              <a:t>VIRAL HEPATITIS  </a:t>
            </a:r>
            <a:r>
              <a:rPr lang="en-US" sz="1050" dirty="0">
                <a:solidFill>
                  <a:schemeClr val="bg1">
                    <a:lumMod val="75000"/>
                  </a:schemeClr>
                </a:solidFill>
              </a:rPr>
              <a:t>|</a:t>
            </a:r>
            <a:r>
              <a:rPr lang="en-US" sz="1050" dirty="0"/>
              <a:t>  </a:t>
            </a:r>
            <a:fld id="{0DFAD30F-64CC-457A-888E-FD2A04300CFD}" type="slidenum">
              <a:rPr lang="en-US" sz="1050" smtClean="0"/>
              <a:t>‹#›</a:t>
            </a:fld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1691596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</p:sldLayoutIdLst>
  <p:hf sldNum="0"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00801"/>
            <a:ext cx="7772400" cy="147002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Summary of PHC Day 2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035214"/>
            <a:ext cx="6400800" cy="17526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Michael W. Fried, M.D., FAASLD</a:t>
            </a:r>
          </a:p>
          <a:p>
            <a:r>
              <a:rPr lang="en-US" dirty="0"/>
              <a:t>Professor of Medicine</a:t>
            </a:r>
          </a:p>
          <a:p>
            <a:r>
              <a:rPr lang="en-US" dirty="0"/>
              <a:t>Division of GI and Hepatology</a:t>
            </a:r>
          </a:p>
          <a:p>
            <a:r>
              <a:rPr lang="en-US" dirty="0"/>
              <a:t>University of North Carolina at Chapel Hill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8748" y="5787214"/>
            <a:ext cx="3223260" cy="9067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5800" y="6240604"/>
            <a:ext cx="1091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PHC 2023</a:t>
            </a:r>
          </a:p>
        </p:txBody>
      </p:sp>
    </p:spTree>
    <p:extLst>
      <p:ext uri="{BB962C8B-B14F-4D97-AF65-F5344CB8AC3E}">
        <p14:creationId xmlns:p14="http://schemas.microsoft.com/office/powerpoint/2010/main" val="2034651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7F982C-79A0-B483-6A1A-145DFE12DC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Caring for Patients During War in Ukraine</a:t>
            </a:r>
            <a:br>
              <a:rPr lang="en-US" dirty="0"/>
            </a:br>
            <a:r>
              <a:rPr lang="en-US" dirty="0"/>
              <a:t>Prof. E. </a:t>
            </a:r>
            <a:r>
              <a:rPr lang="en-US" dirty="0" err="1"/>
              <a:t>Manzahalii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4D135D-9CB8-7A9B-9102-EE3DF34004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Routine medical care severely disrupted</a:t>
            </a:r>
          </a:p>
          <a:p>
            <a:pPr lvl="1"/>
            <a:r>
              <a:rPr lang="en-US" dirty="0"/>
              <a:t>Healthcare facilities/Pharmacies damaged or destroyed</a:t>
            </a:r>
          </a:p>
          <a:p>
            <a:r>
              <a:rPr lang="en-US" dirty="0"/>
              <a:t>Care for patients with chronic liver diseases is especially challenging</a:t>
            </a:r>
          </a:p>
          <a:p>
            <a:r>
              <a:rPr lang="en-US" dirty="0"/>
              <a:t>Cancers are likely undiagnosed due to other more pressing immediate needs</a:t>
            </a:r>
          </a:p>
          <a:p>
            <a:r>
              <a:rPr lang="en-US" dirty="0"/>
              <a:t>Despite this, ~400 kidney/liver/heart transplants were performed in 2022 during the war</a:t>
            </a:r>
          </a:p>
          <a:p>
            <a:r>
              <a:rPr lang="en-US" dirty="0"/>
              <a:t>Aid and support for Ukrainian medical personnel remains of critical importance</a:t>
            </a:r>
          </a:p>
        </p:txBody>
      </p:sp>
    </p:spTree>
    <p:extLst>
      <p:ext uri="{BB962C8B-B14F-4D97-AF65-F5344CB8AC3E}">
        <p14:creationId xmlns:p14="http://schemas.microsoft.com/office/powerpoint/2010/main" val="3186199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6B1F716-B555-8DEA-EF36-90677056EF3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HCC: Evolving Concepts </a:t>
            </a:r>
            <a:br>
              <a:rPr lang="en-US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in Therapy</a:t>
            </a:r>
          </a:p>
        </p:txBody>
      </p:sp>
    </p:spTree>
    <p:extLst>
      <p:ext uri="{BB962C8B-B14F-4D97-AF65-F5344CB8AC3E}">
        <p14:creationId xmlns:p14="http://schemas.microsoft.com/office/powerpoint/2010/main" val="31533064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CFDAB8-69E0-0C69-E301-7C0868A5B5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HCC Stage Migration and Untreatable Progression: Prof. M </a:t>
            </a:r>
            <a:r>
              <a:rPr lang="en-US" dirty="0" err="1"/>
              <a:t>Reig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2A63F69-2D54-6010-E591-B8D0AE8D9E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001" y="1922791"/>
            <a:ext cx="7466448" cy="475488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44C4111-2F2E-E8B8-5E2D-066F26F5E826}"/>
              </a:ext>
            </a:extLst>
          </p:cNvPr>
          <p:cNvSpPr txBox="1"/>
          <p:nvPr/>
        </p:nvSpPr>
        <p:spPr>
          <a:xfrm>
            <a:off x="3335475" y="1167266"/>
            <a:ext cx="25054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BCLC Staging 2022</a:t>
            </a:r>
          </a:p>
        </p:txBody>
      </p:sp>
    </p:spTree>
    <p:extLst>
      <p:ext uri="{BB962C8B-B14F-4D97-AF65-F5344CB8AC3E}">
        <p14:creationId xmlns:p14="http://schemas.microsoft.com/office/powerpoint/2010/main" val="33644033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CFDAB8-69E0-0C69-E301-7C0868A5B5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HCC Stage Migration and Untreatable Progression: Prof. M </a:t>
            </a:r>
            <a:r>
              <a:rPr lang="en-US" dirty="0" err="1"/>
              <a:t>Reig</a:t>
            </a:r>
            <a:endParaRPr lang="en-US" dirty="0"/>
          </a:p>
        </p:txBody>
      </p:sp>
      <p:grpSp>
        <p:nvGrpSpPr>
          <p:cNvPr id="6" name="Grupo 1">
            <a:extLst>
              <a:ext uri="{FF2B5EF4-FFF2-40B4-BE49-F238E27FC236}">
                <a16:creationId xmlns:a16="http://schemas.microsoft.com/office/drawing/2014/main" id="{40BA9B0A-7628-F189-A8F9-67850120C826}"/>
              </a:ext>
            </a:extLst>
          </p:cNvPr>
          <p:cNvGrpSpPr/>
          <p:nvPr/>
        </p:nvGrpSpPr>
        <p:grpSpPr>
          <a:xfrm>
            <a:off x="579822" y="3244861"/>
            <a:ext cx="7766745" cy="3683349"/>
            <a:chOff x="0" y="1339406"/>
            <a:chExt cx="4386020" cy="1929258"/>
          </a:xfrm>
        </p:grpSpPr>
        <p:pic>
          <p:nvPicPr>
            <p:cNvPr id="7" name="Imagen 1">
              <a:extLst>
                <a:ext uri="{FF2B5EF4-FFF2-40B4-BE49-F238E27FC236}">
                  <a16:creationId xmlns:a16="http://schemas.microsoft.com/office/drawing/2014/main" id="{388055E8-4B36-C985-AE23-38B5880D3B9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37" t="69206" r="80729"/>
            <a:stretch/>
          </p:blipFill>
          <p:spPr bwMode="auto">
            <a:xfrm>
              <a:off x="0" y="1339406"/>
              <a:ext cx="1661375" cy="1929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Rectángulo 17">
              <a:extLst>
                <a:ext uri="{FF2B5EF4-FFF2-40B4-BE49-F238E27FC236}">
                  <a16:creationId xmlns:a16="http://schemas.microsoft.com/office/drawing/2014/main" id="{1C7021FC-101A-A7F5-B901-39CCDF8AE516}"/>
                </a:ext>
              </a:extLst>
            </p:cNvPr>
            <p:cNvSpPr/>
            <p:nvPr/>
          </p:nvSpPr>
          <p:spPr>
            <a:xfrm>
              <a:off x="1731873" y="1500926"/>
              <a:ext cx="2654147" cy="146698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57168" indent="-257168" defTabSz="685222">
                <a:buFont typeface="Arial" panose="020B0604020202020204" pitchFamily="34" charset="0"/>
                <a:buChar char="•"/>
                <a:defRPr/>
              </a:pPr>
              <a:r>
                <a:rPr lang="en-US" altLang="es-ES" sz="2000" dirty="0">
                  <a:solidFill>
                    <a:prstClr val="black"/>
                  </a:solidFill>
                  <a:ea typeface="ＭＳ Ｐゴシック" panose="020B0600070205080204" pitchFamily="34" charset="-128"/>
                </a:rPr>
                <a:t>Age</a:t>
              </a:r>
            </a:p>
            <a:p>
              <a:pPr marL="257168" indent="-257168" defTabSz="685222">
                <a:buFont typeface="Arial" panose="020B0604020202020204" pitchFamily="34" charset="0"/>
                <a:buChar char="•"/>
                <a:defRPr/>
              </a:pPr>
              <a:r>
                <a:rPr lang="en-US" altLang="es-ES" sz="2000" dirty="0">
                  <a:solidFill>
                    <a:prstClr val="black"/>
                  </a:solidFill>
                  <a:ea typeface="ＭＳ Ｐゴシック" panose="020B0600070205080204" pitchFamily="34" charset="-128"/>
                </a:rPr>
                <a:t>Comorbidities</a:t>
              </a:r>
            </a:p>
            <a:p>
              <a:pPr marL="257168" indent="-257168" defTabSz="685222">
                <a:buFont typeface="Arial" panose="020B0604020202020204" pitchFamily="34" charset="0"/>
                <a:buChar char="•"/>
                <a:defRPr/>
              </a:pPr>
              <a:r>
                <a:rPr lang="en-US" altLang="es-ES" sz="2000" dirty="0">
                  <a:solidFill>
                    <a:prstClr val="black"/>
                  </a:solidFill>
                  <a:ea typeface="ＭＳ Ｐゴシック" panose="020B0600070205080204" pitchFamily="34" charset="-128"/>
                </a:rPr>
                <a:t>Patient values</a:t>
              </a:r>
            </a:p>
            <a:p>
              <a:pPr marL="257168" indent="-257168" defTabSz="685222">
                <a:buFont typeface="Arial" panose="020B0604020202020204" pitchFamily="34" charset="0"/>
                <a:buChar char="•"/>
                <a:defRPr/>
              </a:pPr>
              <a:r>
                <a:rPr lang="en-US" altLang="es-ES" sz="2000" dirty="0">
                  <a:solidFill>
                    <a:prstClr val="black"/>
                  </a:solidFill>
                  <a:ea typeface="ＭＳ Ｐゴシック" panose="020B0600070205080204" pitchFamily="34" charset="-128"/>
                </a:rPr>
                <a:t>Treatment availability</a:t>
              </a:r>
            </a:p>
            <a:p>
              <a:pPr marL="257168" indent="-257168" defTabSz="685222">
                <a:buFont typeface="Arial" panose="020B0604020202020204" pitchFamily="34" charset="0"/>
                <a:buChar char="•"/>
                <a:defRPr/>
              </a:pPr>
              <a:r>
                <a:rPr lang="en-US" sz="2000" dirty="0">
                  <a:solidFill>
                    <a:prstClr val="black"/>
                  </a:solidFill>
                  <a:ea typeface="ＭＳ Ｐゴシック" panose="020B0600070205080204" pitchFamily="34" charset="-128"/>
                </a:rPr>
                <a:t>HCC location</a:t>
              </a:r>
            </a:p>
            <a:p>
              <a:pPr marL="257168" indent="-257168" defTabSz="685222">
                <a:buFont typeface="Arial" panose="020B0604020202020204" pitchFamily="34" charset="0"/>
                <a:buChar char="•"/>
                <a:defRPr/>
              </a:pPr>
              <a:r>
                <a:rPr lang="en-US" sz="2000" dirty="0">
                  <a:solidFill>
                    <a:prstClr val="black"/>
                  </a:solidFill>
                  <a:ea typeface="ＭＳ Ｐゴシック" panose="020B0600070205080204" pitchFamily="34" charset="-128"/>
                </a:rPr>
                <a:t>Techniques </a:t>
              </a:r>
              <a:r>
                <a:rPr lang="en-US" sz="1600" dirty="0">
                  <a:solidFill>
                    <a:prstClr val="black"/>
                  </a:solidFill>
                  <a:ea typeface="ＭＳ Ｐゴシック" panose="020B0600070205080204" pitchFamily="34" charset="-128"/>
                </a:rPr>
                <a:t>(type of ablation, surgery or </a:t>
              </a:r>
            </a:p>
            <a:p>
              <a:pPr defTabSz="685222">
                <a:defRPr/>
              </a:pPr>
              <a:r>
                <a:rPr lang="en-US" sz="1600" dirty="0">
                  <a:solidFill>
                    <a:prstClr val="black"/>
                  </a:solidFill>
                  <a:ea typeface="ＭＳ Ｐゴシック" panose="020B0600070205080204" pitchFamily="34" charset="-128"/>
                </a:rPr>
                <a:t>      material for loco-regional treatments)</a:t>
              </a:r>
            </a:p>
            <a:p>
              <a:pPr marL="257168" indent="-257168" defTabSz="685222">
                <a:buFont typeface="Arial" panose="020B0604020202020204" pitchFamily="34" charset="0"/>
                <a:buChar char="•"/>
                <a:defRPr/>
              </a:pPr>
              <a:r>
                <a:rPr lang="en-US" sz="2000" dirty="0">
                  <a:solidFill>
                    <a:prstClr val="black"/>
                  </a:solidFill>
                  <a:ea typeface="ＭＳ Ｐゴシック" panose="020B0600070205080204" pitchFamily="34" charset="-128"/>
                </a:rPr>
                <a:t>Type of systemic treatments </a:t>
              </a:r>
            </a:p>
            <a:p>
              <a:pPr marL="257168" indent="-257168" defTabSz="685222">
                <a:buFont typeface="Arial" panose="020B0604020202020204" pitchFamily="34" charset="0"/>
                <a:buChar char="•"/>
                <a:defRPr/>
              </a:pPr>
              <a:r>
                <a:rPr lang="en-US" sz="2000" dirty="0">
                  <a:solidFill>
                    <a:prstClr val="black"/>
                  </a:solidFill>
                  <a:ea typeface="ＭＳ Ｐゴシック" panose="020B0600070205080204" pitchFamily="34" charset="-128"/>
                </a:rPr>
                <a:t>Etc.</a:t>
              </a:r>
              <a:endParaRPr lang="en-GB" sz="2000" dirty="0">
                <a:solidFill>
                  <a:prstClr val="black"/>
                </a:solidFill>
                <a:ea typeface="MS PGothic" panose="020B0600070205080204" pitchFamily="34" charset="-128"/>
              </a:endParaRPr>
            </a:p>
          </p:txBody>
        </p:sp>
      </p:grpSp>
      <p:sp>
        <p:nvSpPr>
          <p:cNvPr id="9" name="CuadroTexto 3">
            <a:extLst>
              <a:ext uri="{FF2B5EF4-FFF2-40B4-BE49-F238E27FC236}">
                <a16:creationId xmlns:a16="http://schemas.microsoft.com/office/drawing/2014/main" id="{3159BD57-3A69-E006-E93D-07A0BAA67716}"/>
              </a:ext>
            </a:extLst>
          </p:cNvPr>
          <p:cNvSpPr txBox="1"/>
          <p:nvPr/>
        </p:nvSpPr>
        <p:spPr>
          <a:xfrm>
            <a:off x="1277429" y="2528720"/>
            <a:ext cx="6327426" cy="646331"/>
          </a:xfrm>
          <a:prstGeom prst="rect">
            <a:avLst/>
          </a:prstGeom>
          <a:solidFill>
            <a:srgbClr val="FFC000">
              <a:lumMod val="20000"/>
              <a:lumOff val="80000"/>
            </a:srgbClr>
          </a:solidFill>
          <a:ln w="57150">
            <a:solidFill>
              <a:srgbClr val="FF8631"/>
            </a:solidFill>
          </a:ln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en-GB" kern="0" dirty="0">
                <a:solidFill>
                  <a:prstClr val="black"/>
                </a:solidFill>
                <a:ea typeface="MS PGothic" panose="020B0600070205080204" pitchFamily="34" charset="-128"/>
              </a:rPr>
              <a:t>Physician – Multidisciplinary Team --&gt;  RESPONSIBILITY </a:t>
            </a:r>
          </a:p>
          <a:p>
            <a:pPr algn="ctr" defTabSz="914400">
              <a:defRPr/>
            </a:pPr>
            <a:r>
              <a:rPr lang="en-GB" b="1" kern="0" dirty="0">
                <a:solidFill>
                  <a:srgbClr val="002060"/>
                </a:solidFill>
                <a:ea typeface="MS PGothic" panose="020B0600070205080204" pitchFamily="34" charset="-128"/>
              </a:rPr>
              <a:t>‘Shared-Decision Making’  and ‘Value-Based H</a:t>
            </a:r>
            <a:r>
              <a:rPr lang="en-GB" b="1" kern="0" dirty="0" err="1">
                <a:solidFill>
                  <a:srgbClr val="002060"/>
                </a:solidFill>
                <a:ea typeface="MS PGothic" panose="020B0600070205080204" pitchFamily="34" charset="-128"/>
              </a:rPr>
              <a:t>ealthcare</a:t>
            </a:r>
            <a:r>
              <a:rPr lang="en-GB" b="1" kern="0" dirty="0">
                <a:solidFill>
                  <a:srgbClr val="002060"/>
                </a:solidFill>
                <a:ea typeface="MS PGothic" panose="020B0600070205080204" pitchFamily="34" charset="-128"/>
              </a:rPr>
              <a:t>’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4C937CF-9278-7CF6-EF6E-73CD3C895A48}"/>
              </a:ext>
            </a:extLst>
          </p:cNvPr>
          <p:cNvSpPr txBox="1"/>
          <p:nvPr/>
        </p:nvSpPr>
        <p:spPr>
          <a:xfrm>
            <a:off x="1085554" y="1251590"/>
            <a:ext cx="7261013" cy="10156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/>
              <a:t>Optimal treatment for advanced HCC (and those with Treatment Stage Migration after initial therapy) requires a multidisciplinary team and commitment to shared decision-making</a:t>
            </a:r>
          </a:p>
        </p:txBody>
      </p:sp>
    </p:spTree>
    <p:extLst>
      <p:ext uri="{BB962C8B-B14F-4D97-AF65-F5344CB8AC3E}">
        <p14:creationId xmlns:p14="http://schemas.microsoft.com/office/powerpoint/2010/main" val="1789753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sz="2800" dirty="0" err="1">
                <a:latin typeface="Arial" panose="020B0604020202020204" pitchFamily="34" charset="0"/>
                <a:cs typeface="Arial" panose="020B0604020202020204" pitchFamily="34" charset="0"/>
              </a:rPr>
              <a:t>Systemic</a:t>
            </a:r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800" dirty="0" err="1">
                <a:latin typeface="Arial" panose="020B0604020202020204" pitchFamily="34" charset="0"/>
                <a:cs typeface="Arial" panose="020B0604020202020204" pitchFamily="34" charset="0"/>
              </a:rPr>
              <a:t>Therapies</a:t>
            </a:r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 for HCC</a:t>
            </a:r>
            <a:b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Prof. J. </a:t>
            </a:r>
            <a:r>
              <a:rPr lang="fr-FR" sz="2800" dirty="0" err="1">
                <a:latin typeface="Arial" panose="020B0604020202020204" pitchFamily="34" charset="0"/>
                <a:cs typeface="Arial" panose="020B0604020202020204" pitchFamily="34" charset="0"/>
              </a:rPr>
              <a:t>Edeline</a:t>
            </a:r>
            <a:endParaRPr lang="fr-F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4294967295"/>
          </p:nvPr>
        </p:nvSpPr>
        <p:spPr>
          <a:xfrm>
            <a:off x="5373688" y="2227263"/>
            <a:ext cx="3770312" cy="3262312"/>
          </a:xfrm>
        </p:spPr>
        <p:txBody>
          <a:bodyPr>
            <a:normAutofit fontScale="92500" lnSpcReduction="20000"/>
          </a:bodyPr>
          <a:lstStyle/>
          <a:p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Improved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OS: 19.2 vs 13.4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months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Improved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PFS: 6.9 vs 4.3</a:t>
            </a:r>
          </a:p>
          <a:p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Improved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ORR: 30% vs 11%</a:t>
            </a:r>
          </a:p>
          <a:p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Improved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tolerability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Improved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quality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of life</a:t>
            </a:r>
          </a:p>
          <a:p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=&gt; Real </a:t>
            </a:r>
            <a:r>
              <a:rPr lang="fr-FR" dirty="0" err="1">
                <a:latin typeface="Arial" panose="020B0604020202020204" pitchFamily="34" charset="0"/>
                <a:cs typeface="Arial" panose="020B0604020202020204" pitchFamily="34" charset="0"/>
              </a:rPr>
              <a:t>revolution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5777566" y="5489972"/>
            <a:ext cx="299152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50" i="1" dirty="0"/>
              <a:t>Finn, NEJM 2020 and Cheng, J Hep 2022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969" y="2019954"/>
            <a:ext cx="4527149" cy="2122419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/>
          <a:srcRect l="5528"/>
          <a:stretch/>
        </p:blipFill>
        <p:spPr>
          <a:xfrm>
            <a:off x="628650" y="4142373"/>
            <a:ext cx="4209357" cy="1738915"/>
          </a:xfrm>
          <a:prstGeom prst="rect">
            <a:avLst/>
          </a:prstGeom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id="{FD798B56-91E2-A38C-C6F7-B03A43BD323E}"/>
              </a:ext>
            </a:extLst>
          </p:cNvPr>
          <p:cNvSpPr txBox="1">
            <a:spLocks/>
          </p:cNvSpPr>
          <p:nvPr/>
        </p:nvSpPr>
        <p:spPr>
          <a:xfrm>
            <a:off x="423114" y="1185242"/>
            <a:ext cx="8229600" cy="773112"/>
          </a:xfrm>
          <a:prstGeom prst="rect">
            <a:avLst/>
          </a:prstGeom>
        </p:spPr>
        <p:txBody>
          <a:bodyPr vert="horz" lIns="91429" tIns="45714" rIns="91429" bIns="45714" rtlCol="0" anchor="ctr">
            <a:normAutofit/>
          </a:bodyPr>
          <a:lstStyle>
            <a:lvl1pPr algn="l" defTabSz="457146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"/>
                <a:ea typeface="+mj-ea"/>
                <a:cs typeface="Arial"/>
              </a:defRPr>
            </a:lvl1pPr>
          </a:lstStyle>
          <a:p>
            <a:r>
              <a:rPr lang="fr-FR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Current standard of care: Atezolizumab-bevacizumab</a:t>
            </a:r>
            <a:endParaRPr lang="fr-FR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25790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B9D13A-34DC-F694-AC05-3CB7F59928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Towards Adjuvant Therapies in HCC</a:t>
            </a:r>
            <a:br>
              <a:rPr lang="en-US" dirty="0"/>
            </a:br>
            <a:r>
              <a:rPr lang="en-US" dirty="0"/>
              <a:t>Prof. P. </a:t>
            </a:r>
            <a:r>
              <a:rPr lang="en-US" dirty="0" err="1"/>
              <a:t>Nahon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631E53-78DA-2B60-B5AD-BCD5655C15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284" y="1655180"/>
            <a:ext cx="4530841" cy="3867192"/>
          </a:xfrm>
          <a:prstGeom prst="rect">
            <a:avLst/>
          </a:prstGeom>
        </p:spPr>
      </p:pic>
      <p:sp>
        <p:nvSpPr>
          <p:cNvPr id="6" name="ZoneTexte 4">
            <a:extLst>
              <a:ext uri="{FF2B5EF4-FFF2-40B4-BE49-F238E27FC236}">
                <a16:creationId xmlns:a16="http://schemas.microsoft.com/office/drawing/2014/main" id="{26B2DE0D-23F1-EC62-C4DB-1093C4AF77D7}"/>
              </a:ext>
            </a:extLst>
          </p:cNvPr>
          <p:cNvSpPr txBox="1"/>
          <p:nvPr/>
        </p:nvSpPr>
        <p:spPr>
          <a:xfrm>
            <a:off x="4380370" y="2207763"/>
            <a:ext cx="4581346" cy="1546575"/>
          </a:xfrm>
          <a:prstGeom prst="rect">
            <a:avLst/>
          </a:prstGeom>
          <a:noFill/>
        </p:spPr>
        <p:txBody>
          <a:bodyPr wrap="square" lIns="68571" tIns="34289" rIns="68571" bIns="34289" rtlCol="0">
            <a:spAutoFit/>
          </a:bodyPr>
          <a:lstStyle/>
          <a:p>
            <a:pPr marL="342900" marR="0" lvl="0" indent="-342900" defTabSz="91426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</a:rPr>
              <a:t>But </a:t>
            </a:r>
            <a:r>
              <a:rPr kumimoji="0" lang="fr-FR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</a:rPr>
              <a:t>with</a:t>
            </a: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</a:rPr>
              <a:t> the right agents can </a:t>
            </a:r>
            <a:r>
              <a:rPr kumimoji="0" lang="fr-FR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</a:rPr>
              <a:t>it</a:t>
            </a: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</a:rPr>
              <a:t>:</a:t>
            </a:r>
          </a:p>
          <a:p>
            <a:pPr marL="800046" lvl="1" indent="-342900" defTabSz="914265">
              <a:buFont typeface="Arial" panose="020B0604020202020204" pitchFamily="34" charset="0"/>
              <a:buChar char="•"/>
            </a:pPr>
            <a:r>
              <a:rPr kumimoji="0" lang="fr-FR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</a:rPr>
              <a:t>Decrease</a:t>
            </a: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</a:rPr>
              <a:t> local </a:t>
            </a:r>
            <a:r>
              <a:rPr kumimoji="0" lang="fr-FR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</a:rPr>
              <a:t>recurrence</a:t>
            </a: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</a:rPr>
              <a:t> (</a:t>
            </a:r>
            <a:r>
              <a:rPr kumimoji="0" lang="fr-FR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</a:rPr>
              <a:t>synergy</a:t>
            </a: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</a:rPr>
              <a:t> </a:t>
            </a:r>
            <a:r>
              <a:rPr kumimoji="0" lang="fr-FR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</a:rPr>
              <a:t>with</a:t>
            </a: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</a:rPr>
              <a:t> </a:t>
            </a:r>
            <a:r>
              <a:rPr kumimoji="0" lang="fr-FR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</a:rPr>
              <a:t>procedure</a:t>
            </a: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</a:rPr>
              <a:t>)?</a:t>
            </a:r>
          </a:p>
          <a:p>
            <a:pPr marL="800046" lvl="1" indent="-342900" defTabSz="914265">
              <a:buFont typeface="Arial" panose="020B0604020202020204" pitchFamily="34" charset="0"/>
              <a:buChar char="•"/>
            </a:pPr>
            <a:r>
              <a:rPr kumimoji="0" lang="fr-FR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</a:rPr>
              <a:t>Treat</a:t>
            </a:r>
            <a:r>
              <a:rPr lang="fr-FR" sz="2400" b="1" kern="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</a:rPr>
              <a:t>micro-</a:t>
            </a:r>
            <a:r>
              <a:rPr kumimoji="0" lang="fr-FR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</a:rPr>
              <a:t>metastases</a:t>
            </a: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EADEE9A-4E96-1C8D-4DDC-129DB17069CC}"/>
              </a:ext>
            </a:extLst>
          </p:cNvPr>
          <p:cNvSpPr txBox="1"/>
          <p:nvPr/>
        </p:nvSpPr>
        <p:spPr>
          <a:xfrm>
            <a:off x="439650" y="1171252"/>
            <a:ext cx="49561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~70% risk of recurrence in early-stage treated HCC</a:t>
            </a:r>
          </a:p>
        </p:txBody>
      </p:sp>
    </p:spTree>
    <p:extLst>
      <p:ext uri="{BB962C8B-B14F-4D97-AF65-F5344CB8AC3E}">
        <p14:creationId xmlns:p14="http://schemas.microsoft.com/office/powerpoint/2010/main" val="2511277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73B5DC6-B9AC-F0F1-E7C3-DB7EAECD0E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55572"/>
            <a:ext cx="9132600" cy="4535817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956FF56C-6B62-A6FC-C479-C906C2E188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284" y="100293"/>
            <a:ext cx="8229600" cy="773112"/>
          </a:xfrm>
        </p:spPr>
        <p:txBody>
          <a:bodyPr>
            <a:normAutofit fontScale="90000"/>
          </a:bodyPr>
          <a:lstStyle/>
          <a:p>
            <a:r>
              <a:rPr lang="en-US" dirty="0"/>
              <a:t>Towards Adjuvant Therapies in HCC</a:t>
            </a:r>
            <a:br>
              <a:rPr lang="en-US" dirty="0"/>
            </a:br>
            <a:r>
              <a:rPr lang="en-US" dirty="0"/>
              <a:t>Prof. P. </a:t>
            </a:r>
            <a:r>
              <a:rPr lang="en-US" dirty="0" err="1"/>
              <a:t>Nahon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2E2C04E-0D39-D9D3-23F8-7F44AA89F78E}"/>
              </a:ext>
            </a:extLst>
          </p:cNvPr>
          <p:cNvSpPr txBox="1"/>
          <p:nvPr/>
        </p:nvSpPr>
        <p:spPr>
          <a:xfrm>
            <a:off x="652151" y="1192193"/>
            <a:ext cx="7972439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/>
              <a:t>Recurrence Free Survival improved in high-risk patients after ablation or resection</a:t>
            </a:r>
          </a:p>
        </p:txBody>
      </p:sp>
    </p:spTree>
    <p:extLst>
      <p:ext uri="{BB962C8B-B14F-4D97-AF65-F5344CB8AC3E}">
        <p14:creationId xmlns:p14="http://schemas.microsoft.com/office/powerpoint/2010/main" val="9933189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6B1F716-B555-8DEA-EF36-90677056EF3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End-Stage Liver Disease and Transplantation</a:t>
            </a:r>
          </a:p>
        </p:txBody>
      </p:sp>
    </p:spTree>
    <p:extLst>
      <p:ext uri="{BB962C8B-B14F-4D97-AF65-F5344CB8AC3E}">
        <p14:creationId xmlns:p14="http://schemas.microsoft.com/office/powerpoint/2010/main" val="18839064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effectLst/>
              </a:rPr>
              <a:t>COVID-19 and ESLD</a:t>
            </a:r>
            <a:br>
              <a:rPr lang="en-US" dirty="0">
                <a:effectLst/>
              </a:rPr>
            </a:br>
            <a:r>
              <a:rPr lang="en-US" sz="2700" dirty="0">
                <a:effectLst/>
              </a:rPr>
              <a:t>Prof. D. Samuel and I. </a:t>
            </a:r>
            <a:r>
              <a:rPr lang="en-US" sz="2700" dirty="0" err="1">
                <a:effectLst/>
              </a:rPr>
              <a:t>Kounis</a:t>
            </a:r>
            <a:endParaRPr lang="en-US" dirty="0">
              <a:effectLst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747EA0-CF02-5C41-A14D-EEB4AA2548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9397" y="1657351"/>
            <a:ext cx="8025205" cy="4606744"/>
          </a:xfrm>
        </p:spPr>
        <p:txBody>
          <a:bodyPr>
            <a:normAutofit/>
          </a:bodyPr>
          <a:lstStyle/>
          <a:p>
            <a:pPr marL="257175" indent="-257175" defTabSz="685800">
              <a:buClr>
                <a:srgbClr val="4F91CD"/>
              </a:buClr>
            </a:pPr>
            <a:r>
              <a:rPr lang="fr-FR" dirty="0"/>
              <a:t>COVID – 19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related</a:t>
            </a:r>
            <a:r>
              <a:rPr lang="fr-FR" dirty="0"/>
              <a:t> to </a:t>
            </a:r>
            <a:r>
              <a:rPr lang="fr-FR" dirty="0" err="1"/>
              <a:t>increased</a:t>
            </a:r>
            <a:r>
              <a:rPr lang="fr-FR" dirty="0"/>
              <a:t> </a:t>
            </a:r>
            <a:r>
              <a:rPr lang="fr-FR" dirty="0" err="1"/>
              <a:t>mortality</a:t>
            </a:r>
            <a:r>
              <a:rPr lang="fr-FR" dirty="0"/>
              <a:t> and </a:t>
            </a:r>
            <a:r>
              <a:rPr lang="fr-FR" dirty="0" err="1"/>
              <a:t>morbidity</a:t>
            </a:r>
            <a:r>
              <a:rPr lang="fr-FR" dirty="0"/>
              <a:t> in patients </a:t>
            </a:r>
            <a:r>
              <a:rPr lang="fr-FR" dirty="0" err="1"/>
              <a:t>with</a:t>
            </a:r>
            <a:r>
              <a:rPr lang="fr-FR" dirty="0"/>
              <a:t> end stage </a:t>
            </a:r>
            <a:r>
              <a:rPr lang="fr-FR" dirty="0" err="1"/>
              <a:t>liver</a:t>
            </a:r>
            <a:r>
              <a:rPr lang="fr-FR" dirty="0"/>
              <a:t> </a:t>
            </a:r>
            <a:r>
              <a:rPr lang="fr-FR" dirty="0" err="1"/>
              <a:t>disease</a:t>
            </a:r>
            <a:endParaRPr lang="en-US" dirty="0"/>
          </a:p>
          <a:p>
            <a:pPr marL="257175" indent="-257175" defTabSz="685800">
              <a:buClr>
                <a:srgbClr val="4F91CD"/>
              </a:buClr>
            </a:pPr>
            <a:r>
              <a:rPr lang="fr-FR" dirty="0"/>
              <a:t>ACLF </a:t>
            </a:r>
            <a:r>
              <a:rPr lang="fr-FR" dirty="0" err="1"/>
              <a:t>is</a:t>
            </a:r>
            <a:r>
              <a:rPr lang="fr-FR" dirty="0"/>
              <a:t> the main driver of </a:t>
            </a:r>
            <a:r>
              <a:rPr lang="fr-FR" dirty="0" err="1"/>
              <a:t>mortality</a:t>
            </a:r>
            <a:r>
              <a:rPr lang="fr-FR" dirty="0"/>
              <a:t> in </a:t>
            </a:r>
            <a:r>
              <a:rPr lang="fr-FR" dirty="0" err="1"/>
              <a:t>cirrhotic</a:t>
            </a:r>
            <a:r>
              <a:rPr lang="fr-FR" dirty="0"/>
              <a:t> patients </a:t>
            </a:r>
            <a:r>
              <a:rPr lang="fr-FR" dirty="0" err="1"/>
              <a:t>infected</a:t>
            </a:r>
            <a:r>
              <a:rPr lang="fr-FR" dirty="0"/>
              <a:t> by SARS COV 2</a:t>
            </a:r>
            <a:endParaRPr lang="en-US" dirty="0"/>
          </a:p>
          <a:p>
            <a:pPr marL="257175" indent="-257175" defTabSz="685800">
              <a:buClr>
                <a:srgbClr val="4F91CD"/>
              </a:buClr>
            </a:pPr>
            <a:r>
              <a:rPr lang="fr-FR" dirty="0"/>
              <a:t>Vaccination in end stage </a:t>
            </a:r>
            <a:r>
              <a:rPr lang="fr-FR" dirty="0" err="1"/>
              <a:t>cirrhotic</a:t>
            </a:r>
            <a:r>
              <a:rPr lang="fr-FR" dirty="0"/>
              <a:t> patients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recommended</a:t>
            </a:r>
            <a:r>
              <a:rPr lang="fr-FR" dirty="0"/>
              <a:t> to </a:t>
            </a:r>
            <a:r>
              <a:rPr lang="fr-FR" dirty="0" err="1"/>
              <a:t>prevent</a:t>
            </a:r>
            <a:r>
              <a:rPr lang="fr-FR" dirty="0"/>
              <a:t> </a:t>
            </a:r>
            <a:r>
              <a:rPr lang="fr-FR" dirty="0" err="1"/>
              <a:t>severe</a:t>
            </a:r>
            <a:r>
              <a:rPr lang="fr-FR" dirty="0"/>
              <a:t> </a:t>
            </a:r>
            <a:r>
              <a:rPr lang="fr-FR" dirty="0" err="1"/>
              <a:t>disease</a:t>
            </a:r>
            <a:endParaRPr lang="fr-FR" dirty="0"/>
          </a:p>
          <a:p>
            <a:pPr marL="657178" lvl="1" indent="-257175" defTabSz="685800">
              <a:buClr>
                <a:srgbClr val="4F91CD"/>
              </a:buClr>
            </a:pPr>
            <a:r>
              <a:rPr lang="fr-FR" dirty="0" err="1"/>
              <a:t>Reduces</a:t>
            </a:r>
            <a:r>
              <a:rPr lang="fr-FR" dirty="0"/>
              <a:t> </a:t>
            </a:r>
            <a:r>
              <a:rPr lang="fr-FR" dirty="0" err="1"/>
              <a:t>hospitalization</a:t>
            </a:r>
            <a:r>
              <a:rPr lang="fr-FR" dirty="0"/>
              <a:t> and </a:t>
            </a:r>
            <a:r>
              <a:rPr lang="fr-FR" dirty="0" err="1"/>
              <a:t>deaths</a:t>
            </a:r>
            <a:endParaRPr lang="en-US" dirty="0"/>
          </a:p>
          <a:p>
            <a:pPr marL="257175" indent="-257175" defTabSz="685800">
              <a:buClr>
                <a:srgbClr val="4F91CD"/>
              </a:buClr>
            </a:pPr>
            <a:r>
              <a:rPr lang="fr-FR" dirty="0"/>
              <a:t>Clinical trials </a:t>
            </a:r>
            <a:r>
              <a:rPr lang="fr-FR" dirty="0" err="1"/>
              <a:t>should</a:t>
            </a:r>
            <a:r>
              <a:rPr lang="fr-FR" dirty="0"/>
              <a:t>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dirty="0" err="1"/>
              <a:t>performed</a:t>
            </a:r>
            <a:r>
              <a:rPr lang="fr-FR" dirty="0"/>
              <a:t> to test </a:t>
            </a:r>
            <a:r>
              <a:rPr lang="fr-FR" dirty="0" err="1"/>
              <a:t>efficacy</a:t>
            </a:r>
            <a:r>
              <a:rPr lang="fr-FR" dirty="0"/>
              <a:t> and </a:t>
            </a:r>
            <a:r>
              <a:rPr lang="fr-FR" dirty="0" err="1"/>
              <a:t>tolerance</a:t>
            </a:r>
            <a:r>
              <a:rPr lang="fr-FR" dirty="0"/>
              <a:t> of COVID </a:t>
            </a:r>
            <a:r>
              <a:rPr lang="fr-FR" dirty="0" err="1"/>
              <a:t>treatments</a:t>
            </a:r>
            <a:r>
              <a:rPr lang="fr-FR" dirty="0"/>
              <a:t> for patients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advanced</a:t>
            </a:r>
            <a:r>
              <a:rPr lang="fr-FR" dirty="0"/>
              <a:t> </a:t>
            </a:r>
            <a:r>
              <a:rPr lang="fr-FR" dirty="0" err="1"/>
              <a:t>liver</a:t>
            </a:r>
            <a:r>
              <a:rPr lang="fr-FR" dirty="0"/>
              <a:t> </a:t>
            </a:r>
            <a:r>
              <a:rPr lang="fr-FR" dirty="0" err="1"/>
              <a:t>disease</a:t>
            </a:r>
            <a:r>
              <a:rPr lang="fr-FR" dirty="0"/>
              <a:t> </a:t>
            </a:r>
            <a:endParaRPr lang="en-US" dirty="0"/>
          </a:p>
          <a:p>
            <a:pPr marL="257175" lvl="0" indent="-257175" defTabSz="685800">
              <a:lnSpc>
                <a:spcPct val="100000"/>
              </a:lnSpc>
              <a:spcBef>
                <a:spcPct val="20000"/>
              </a:spcBef>
              <a:buClr>
                <a:srgbClr val="4F91CD"/>
              </a:buClr>
            </a:pPr>
            <a:endParaRPr lang="en-GB" dirty="0">
              <a:solidFill>
                <a:srgbClr val="7266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8845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829EB-BB49-8B33-2313-1E93FD9F7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Liver Transplantation for ACLF</a:t>
            </a:r>
            <a:br>
              <a:rPr lang="en-US" dirty="0"/>
            </a:br>
            <a:r>
              <a:rPr lang="en-US" dirty="0"/>
              <a:t>Prof. M. </a:t>
            </a:r>
            <a:r>
              <a:rPr lang="en-US" dirty="0" err="1"/>
              <a:t>Berenguer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6E123C-5B14-094E-2333-CE807042B4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" y="1497374"/>
            <a:ext cx="89408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1958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2847" y="131496"/>
            <a:ext cx="8229600" cy="773112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>
                <a:solidFill>
                  <a:srgbClr val="FFFFFF"/>
                </a:solidFill>
                <a:effectLst/>
              </a:rPr>
              <a:t>Disclosures</a:t>
            </a:r>
            <a:br>
              <a:rPr lang="en-US" dirty="0">
                <a:solidFill>
                  <a:srgbClr val="FFFFFF"/>
                </a:solidFill>
                <a:effectLst/>
              </a:rPr>
            </a:br>
            <a:r>
              <a:rPr lang="en-US" dirty="0">
                <a:solidFill>
                  <a:srgbClr val="FFFFFF"/>
                </a:solidFill>
                <a:effectLst/>
              </a:rPr>
              <a:t>Michael W. Fried, M.D.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2"/>
            <a:ext cx="8595380" cy="3529738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000" dirty="0">
                <a:ea typeface="ＭＳ Ｐゴシック" pitchFamily="34" charset="-128"/>
              </a:rPr>
              <a:t>Grants/Research Support (Paid to Institution)              </a:t>
            </a:r>
          </a:p>
          <a:p>
            <a:pPr lvl="1"/>
            <a:r>
              <a:rPr lang="en-US" sz="2000" dirty="0">
                <a:ea typeface="ＭＳ Ｐゴシック" pitchFamily="34" charset="-128"/>
              </a:rPr>
              <a:t>University of Florida, NIH</a:t>
            </a:r>
          </a:p>
          <a:p>
            <a:pPr eaLnBrk="1" hangingPunct="1"/>
            <a:r>
              <a:rPr lang="en-US" sz="2000" dirty="0">
                <a:ea typeface="ＭＳ Ｐゴシック" pitchFamily="34" charset="-128"/>
              </a:rPr>
              <a:t>Consultant:</a:t>
            </a:r>
          </a:p>
          <a:p>
            <a:pPr lvl="1" eaLnBrk="1" hangingPunct="1"/>
            <a:r>
              <a:rPr lang="en-US" sz="2000" dirty="0">
                <a:ea typeface="ＭＳ Ｐゴシック" pitchFamily="34" charset="-128"/>
              </a:rPr>
              <a:t>Roche</a:t>
            </a:r>
          </a:p>
          <a:p>
            <a:pPr marL="342860" lvl="1" indent="-342860">
              <a:buFont typeface="Arial"/>
              <a:buChar char="•"/>
            </a:pPr>
            <a:r>
              <a:rPr lang="en-US" sz="2000" dirty="0">
                <a:ea typeface="ＭＳ Ｐゴシック" pitchFamily="34" charset="-128"/>
              </a:rPr>
              <a:t>Stock/Shareholder/Employee: 		</a:t>
            </a:r>
          </a:p>
          <a:p>
            <a:pPr marL="742864" lvl="2" indent="-342860"/>
            <a:r>
              <a:rPr lang="en-US" sz="2000" dirty="0">
                <a:ea typeface="ＭＳ Ｐゴシック" pitchFamily="34" charset="-128"/>
              </a:rPr>
              <a:t>Target RWE</a:t>
            </a:r>
          </a:p>
          <a:p>
            <a:pPr eaLnBrk="1" hangingPunct="1"/>
            <a:r>
              <a:rPr lang="en-US" sz="2000" dirty="0">
                <a:ea typeface="ＭＳ Ｐゴシック" pitchFamily="34" charset="-128"/>
              </a:rPr>
              <a:t>Speakers</a:t>
            </a:r>
            <a:r>
              <a:rPr lang="en-US" altLang="ja-JP" sz="2000" dirty="0">
                <a:ea typeface="ＭＳ Ｐゴシック" pitchFamily="34" charset="-128"/>
              </a:rPr>
              <a:t> Bureau:			None</a:t>
            </a:r>
          </a:p>
          <a:p>
            <a:pPr eaLnBrk="1" hangingPunct="1"/>
            <a:r>
              <a:rPr lang="en-US" sz="2000" dirty="0">
                <a:ea typeface="ＭＳ Ｐゴシック" pitchFamily="34" charset="-128"/>
              </a:rPr>
              <a:t>Other Financial Support:	None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9320" y="5918221"/>
            <a:ext cx="3223260" cy="9067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08AF7DA-8C75-2649-B7AF-2F9324C6FA78}"/>
              </a:ext>
            </a:extLst>
          </p:cNvPr>
          <p:cNvSpPr txBox="1"/>
          <p:nvPr/>
        </p:nvSpPr>
        <p:spPr>
          <a:xfrm>
            <a:off x="976184" y="5257798"/>
            <a:ext cx="7262566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Thanks to all authors who shared slides for this summary</a:t>
            </a:r>
          </a:p>
        </p:txBody>
      </p:sp>
    </p:spTree>
    <p:extLst>
      <p:ext uri="{BB962C8B-B14F-4D97-AF65-F5344CB8AC3E}">
        <p14:creationId xmlns:p14="http://schemas.microsoft.com/office/powerpoint/2010/main" val="679417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829EB-BB49-8B33-2313-1E93FD9F7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Liver Transplantation for ACLF</a:t>
            </a:r>
            <a:br>
              <a:rPr lang="en-US" dirty="0"/>
            </a:br>
            <a:r>
              <a:rPr lang="en-US" dirty="0"/>
              <a:t>Prof. M. </a:t>
            </a:r>
            <a:r>
              <a:rPr lang="en-US" dirty="0" err="1"/>
              <a:t>Berenguer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1558C1C-A6F8-4D66-BEF9-E7CD6B5F9C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11650"/>
            <a:ext cx="9144000" cy="4500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3815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829EB-BB49-8B33-2313-1E93FD9F7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Liver Transplantation for ACLF</a:t>
            </a:r>
            <a:br>
              <a:rPr lang="en-US" dirty="0"/>
            </a:br>
            <a:r>
              <a:rPr lang="en-US" dirty="0"/>
              <a:t>Prof. M. </a:t>
            </a:r>
            <a:r>
              <a:rPr lang="en-US" dirty="0" err="1"/>
              <a:t>Berenguer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357E264-B454-AC28-741F-10DAAF7B04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54987"/>
            <a:ext cx="9144000" cy="4748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4565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A57696-77F3-D4AA-1826-14C21C5932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TIPS in Decompensated Cirrhosis</a:t>
            </a:r>
            <a:br>
              <a:rPr lang="en-US" dirty="0"/>
            </a:br>
            <a:r>
              <a:rPr lang="en-US" dirty="0"/>
              <a:t>Prof. C. Moreno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73DBD1-0C25-87B8-A8EC-8C81E5B7E8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TIPS has demonstrated benefit in controlling complications of portal HTN (Ascites, Variceal hemorrhage) but it is not without complications</a:t>
            </a:r>
          </a:p>
          <a:p>
            <a:r>
              <a:rPr lang="en-US" dirty="0"/>
              <a:t>Careful selection of candidates for TIPS can optimize its utilization: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43AB35-8100-C1D4-FFF6-EE5517F8CF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3080" y="3521566"/>
            <a:ext cx="5577840" cy="3141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8399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99B11E-CE0D-359F-F174-E363430788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Acutely Decompensated Cirrhosis</a:t>
            </a:r>
            <a:br>
              <a:rPr lang="en-US" dirty="0"/>
            </a:br>
            <a:r>
              <a:rPr lang="en-US" dirty="0"/>
              <a:t>Prof. A. </a:t>
            </a:r>
            <a:r>
              <a:rPr lang="en-US" dirty="0" err="1"/>
              <a:t>Gadano</a:t>
            </a:r>
            <a:r>
              <a:rPr lang="en-US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F182ED-5484-9EA7-8109-D144A2435D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66018"/>
            <a:ext cx="8500188" cy="5591689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Decompensated cirrhosis covers a heterogeneous universe of patients with different underlying pathophysiological basis and outcomes.</a:t>
            </a:r>
          </a:p>
          <a:p>
            <a:r>
              <a:rPr lang="en-US" dirty="0"/>
              <a:t>Important to distinguish acute decompensation (HE, Ascites, GI bleeding) from ACLF</a:t>
            </a:r>
          </a:p>
          <a:p>
            <a:r>
              <a:rPr lang="es-AR" sz="2400" dirty="0"/>
              <a:t>ACLF </a:t>
            </a:r>
            <a:r>
              <a:rPr lang="es-AR" sz="2400" dirty="0" err="1"/>
              <a:t>is</a:t>
            </a:r>
            <a:r>
              <a:rPr lang="es-AR" sz="2400" dirty="0"/>
              <a:t> </a:t>
            </a:r>
            <a:r>
              <a:rPr lang="es-AR" sz="2400" dirty="0" err="1"/>
              <a:t>an</a:t>
            </a:r>
            <a:r>
              <a:rPr lang="es-AR" sz="2400" dirty="0"/>
              <a:t> </a:t>
            </a:r>
            <a:r>
              <a:rPr lang="es-AR" sz="2400" dirty="0" err="1"/>
              <a:t>established</a:t>
            </a:r>
            <a:r>
              <a:rPr lang="es-AR" sz="2400" dirty="0"/>
              <a:t> </a:t>
            </a:r>
            <a:r>
              <a:rPr lang="es-AR" sz="2400" dirty="0" err="1"/>
              <a:t>phenotype</a:t>
            </a:r>
            <a:r>
              <a:rPr lang="es-AR" sz="2400" dirty="0"/>
              <a:t> of </a:t>
            </a:r>
            <a:r>
              <a:rPr lang="es-AR" sz="2400" dirty="0" err="1"/>
              <a:t>acutely</a:t>
            </a:r>
            <a:r>
              <a:rPr lang="es-AR" sz="2400" dirty="0"/>
              <a:t> </a:t>
            </a:r>
            <a:r>
              <a:rPr lang="es-AR" sz="2400" dirty="0" err="1"/>
              <a:t>decompensated</a:t>
            </a:r>
            <a:r>
              <a:rPr lang="es-AR" sz="2400" dirty="0"/>
              <a:t> </a:t>
            </a:r>
            <a:r>
              <a:rPr lang="es-AR" sz="2400" dirty="0" err="1"/>
              <a:t>cirrhosis</a:t>
            </a:r>
            <a:r>
              <a:rPr lang="es-AR" sz="2400" dirty="0"/>
              <a:t> </a:t>
            </a:r>
            <a:r>
              <a:rPr lang="es-AR" dirty="0" err="1"/>
              <a:t>associated</a:t>
            </a:r>
            <a:r>
              <a:rPr lang="es-AR" dirty="0"/>
              <a:t> </a:t>
            </a:r>
            <a:r>
              <a:rPr lang="es-AR" dirty="0" err="1"/>
              <a:t>with</a:t>
            </a:r>
            <a:r>
              <a:rPr lang="es-AR" dirty="0"/>
              <a:t> </a:t>
            </a:r>
            <a:r>
              <a:rPr lang="es-AR" dirty="0" err="1"/>
              <a:t>systemic</a:t>
            </a:r>
            <a:r>
              <a:rPr lang="es-AR" dirty="0"/>
              <a:t> </a:t>
            </a:r>
            <a:r>
              <a:rPr lang="es-AR" dirty="0" err="1"/>
              <a:t>inflammation</a:t>
            </a:r>
            <a:r>
              <a:rPr lang="es-AR" dirty="0"/>
              <a:t>, </a:t>
            </a:r>
            <a:r>
              <a:rPr lang="es-AR" dirty="0" err="1"/>
              <a:t>multiorgan</a:t>
            </a:r>
            <a:r>
              <a:rPr lang="es-AR" dirty="0"/>
              <a:t> </a:t>
            </a:r>
            <a:r>
              <a:rPr lang="es-AR" dirty="0" err="1"/>
              <a:t>injury</a:t>
            </a:r>
            <a:r>
              <a:rPr lang="es-AR" dirty="0"/>
              <a:t> and </a:t>
            </a:r>
            <a:r>
              <a:rPr lang="es-AR" dirty="0" err="1"/>
              <a:t>increased</a:t>
            </a:r>
            <a:r>
              <a:rPr lang="es-AR" dirty="0"/>
              <a:t> short-</a:t>
            </a:r>
            <a:r>
              <a:rPr lang="es-AR" dirty="0" err="1"/>
              <a:t>term</a:t>
            </a:r>
            <a:r>
              <a:rPr lang="es-AR" dirty="0"/>
              <a:t> </a:t>
            </a:r>
            <a:r>
              <a:rPr lang="es-AR" dirty="0" err="1"/>
              <a:t>mortality</a:t>
            </a:r>
            <a:r>
              <a:rPr lang="es-AR" dirty="0"/>
              <a:t>.</a:t>
            </a:r>
          </a:p>
          <a:p>
            <a:r>
              <a:rPr lang="es-AR" dirty="0"/>
              <a:t>1-year </a:t>
            </a:r>
            <a:r>
              <a:rPr lang="es-AR" dirty="0" err="1"/>
              <a:t>Mortality</a:t>
            </a:r>
            <a:r>
              <a:rPr lang="es-AR" dirty="0"/>
              <a:t> varies:</a:t>
            </a:r>
          </a:p>
          <a:p>
            <a:pPr lvl="1"/>
            <a:r>
              <a:rPr lang="es-AR" dirty="0" err="1"/>
              <a:t>Stable</a:t>
            </a:r>
            <a:r>
              <a:rPr lang="es-AR" dirty="0"/>
              <a:t> </a:t>
            </a:r>
            <a:r>
              <a:rPr lang="es-AR" dirty="0" err="1"/>
              <a:t>decompensated</a:t>
            </a:r>
            <a:r>
              <a:rPr lang="es-AR" dirty="0"/>
              <a:t> </a:t>
            </a:r>
            <a:r>
              <a:rPr lang="es-AR" dirty="0" err="1"/>
              <a:t>cirrhosis</a:t>
            </a:r>
            <a:r>
              <a:rPr lang="es-AR" dirty="0"/>
              <a:t>: ~10%</a:t>
            </a:r>
          </a:p>
          <a:p>
            <a:pPr lvl="1"/>
            <a:r>
              <a:rPr lang="es-AR" dirty="0" err="1"/>
              <a:t>Unstable</a:t>
            </a:r>
            <a:r>
              <a:rPr lang="es-AR" dirty="0"/>
              <a:t> </a:t>
            </a:r>
            <a:r>
              <a:rPr lang="es-AR" dirty="0" err="1"/>
              <a:t>decompensated</a:t>
            </a:r>
            <a:r>
              <a:rPr lang="es-AR" dirty="0"/>
              <a:t> </a:t>
            </a:r>
            <a:r>
              <a:rPr lang="es-AR" dirty="0" err="1"/>
              <a:t>cirrhosis</a:t>
            </a:r>
            <a:r>
              <a:rPr lang="es-AR" dirty="0"/>
              <a:t>: ~36%</a:t>
            </a:r>
          </a:p>
          <a:p>
            <a:pPr lvl="1"/>
            <a:r>
              <a:rPr lang="es-AR" dirty="0">
                <a:solidFill>
                  <a:srgbClr val="FF0000"/>
                </a:solidFill>
              </a:rPr>
              <a:t>Pre-ACLF (</a:t>
            </a:r>
            <a:r>
              <a:rPr lang="es-AR" dirty="0" err="1">
                <a:solidFill>
                  <a:srgbClr val="FF0000"/>
                </a:solidFill>
              </a:rPr>
              <a:t>Developed</a:t>
            </a:r>
            <a:r>
              <a:rPr lang="es-AR" dirty="0">
                <a:solidFill>
                  <a:srgbClr val="FF0000"/>
                </a:solidFill>
              </a:rPr>
              <a:t> ACLF </a:t>
            </a:r>
            <a:r>
              <a:rPr lang="es-AR" dirty="0" err="1">
                <a:solidFill>
                  <a:srgbClr val="FF0000"/>
                </a:solidFill>
              </a:rPr>
              <a:t>within</a:t>
            </a:r>
            <a:r>
              <a:rPr lang="es-AR" dirty="0">
                <a:solidFill>
                  <a:srgbClr val="FF0000"/>
                </a:solidFill>
              </a:rPr>
              <a:t> 3 </a:t>
            </a:r>
            <a:r>
              <a:rPr lang="es-AR" dirty="0" err="1">
                <a:solidFill>
                  <a:srgbClr val="FF0000"/>
                </a:solidFill>
              </a:rPr>
              <a:t>months</a:t>
            </a:r>
            <a:r>
              <a:rPr lang="es-AR" dirty="0">
                <a:solidFill>
                  <a:srgbClr val="FF0000"/>
                </a:solidFill>
              </a:rPr>
              <a:t> of </a:t>
            </a:r>
            <a:r>
              <a:rPr lang="es-AR" dirty="0" err="1">
                <a:solidFill>
                  <a:srgbClr val="FF0000"/>
                </a:solidFill>
              </a:rPr>
              <a:t>index</a:t>
            </a:r>
            <a:r>
              <a:rPr lang="es-AR" dirty="0">
                <a:solidFill>
                  <a:srgbClr val="FF0000"/>
                </a:solidFill>
              </a:rPr>
              <a:t> </a:t>
            </a:r>
            <a:r>
              <a:rPr lang="es-AR" dirty="0" err="1">
                <a:solidFill>
                  <a:srgbClr val="FF0000"/>
                </a:solidFill>
              </a:rPr>
              <a:t>admission</a:t>
            </a:r>
            <a:r>
              <a:rPr lang="es-AR" dirty="0">
                <a:solidFill>
                  <a:srgbClr val="FF0000"/>
                </a:solidFill>
              </a:rPr>
              <a:t>): 67%</a:t>
            </a:r>
          </a:p>
          <a:p>
            <a:r>
              <a:rPr lang="es-AR" dirty="0" err="1">
                <a:solidFill>
                  <a:schemeClr val="tx1"/>
                </a:solidFill>
              </a:rPr>
              <a:t>Better</a:t>
            </a:r>
            <a:r>
              <a:rPr lang="es-AR" dirty="0">
                <a:solidFill>
                  <a:schemeClr val="tx1"/>
                </a:solidFill>
              </a:rPr>
              <a:t> predictive </a:t>
            </a:r>
            <a:r>
              <a:rPr lang="es-AR" dirty="0" err="1">
                <a:solidFill>
                  <a:schemeClr val="tx1"/>
                </a:solidFill>
              </a:rPr>
              <a:t>tools</a:t>
            </a:r>
            <a:r>
              <a:rPr lang="es-AR" dirty="0">
                <a:solidFill>
                  <a:schemeClr val="tx1"/>
                </a:solidFill>
              </a:rPr>
              <a:t> and </a:t>
            </a:r>
            <a:r>
              <a:rPr lang="es-AR" dirty="0" err="1">
                <a:solidFill>
                  <a:schemeClr val="tx1"/>
                </a:solidFill>
              </a:rPr>
              <a:t>treatments</a:t>
            </a:r>
            <a:r>
              <a:rPr lang="es-AR" dirty="0">
                <a:solidFill>
                  <a:schemeClr val="tx1"/>
                </a:solidFill>
              </a:rPr>
              <a:t> </a:t>
            </a:r>
            <a:r>
              <a:rPr lang="es-AR" dirty="0" err="1">
                <a:solidFill>
                  <a:schemeClr val="tx1"/>
                </a:solidFill>
              </a:rPr>
              <a:t>needed</a:t>
            </a:r>
            <a:r>
              <a:rPr lang="es-AR" dirty="0">
                <a:solidFill>
                  <a:schemeClr val="tx1"/>
                </a:solidFill>
              </a:rPr>
              <a:t> </a:t>
            </a:r>
            <a:r>
              <a:rPr lang="es-AR" dirty="0" err="1">
                <a:solidFill>
                  <a:schemeClr val="tx1"/>
                </a:solidFill>
              </a:rPr>
              <a:t>for</a:t>
            </a:r>
            <a:r>
              <a:rPr lang="es-AR" dirty="0">
                <a:solidFill>
                  <a:schemeClr val="tx1"/>
                </a:solidFill>
              </a:rPr>
              <a:t> </a:t>
            </a:r>
            <a:r>
              <a:rPr lang="es-AR" dirty="0" err="1">
                <a:solidFill>
                  <a:schemeClr val="tx1"/>
                </a:solidFill>
              </a:rPr>
              <a:t>these</a:t>
            </a:r>
            <a:r>
              <a:rPr lang="es-AR" dirty="0">
                <a:solidFill>
                  <a:schemeClr val="tx1"/>
                </a:solidFill>
              </a:rPr>
              <a:t> </a:t>
            </a:r>
            <a:r>
              <a:rPr lang="es-AR" dirty="0" err="1">
                <a:solidFill>
                  <a:schemeClr val="tx1"/>
                </a:solidFill>
              </a:rPr>
              <a:t>patients</a:t>
            </a:r>
            <a:endParaRPr lang="es-AR" dirty="0">
              <a:solidFill>
                <a:schemeClr val="tx1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9174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6B1F716-B555-8DEA-EF36-90677056EF3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State of the Art Lecture:</a:t>
            </a:r>
            <a:br>
              <a:rPr lang="en-US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Gut Microbiota </a:t>
            </a:r>
            <a:br>
              <a:rPr lang="en-US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and Alcoholic Liver Disease</a:t>
            </a:r>
          </a:p>
        </p:txBody>
      </p:sp>
    </p:spTree>
    <p:extLst>
      <p:ext uri="{BB962C8B-B14F-4D97-AF65-F5344CB8AC3E}">
        <p14:creationId xmlns:p14="http://schemas.microsoft.com/office/powerpoint/2010/main" val="11674595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31D543-F107-1AE4-12AA-628B05DE84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Gut Microbiota and Alcoholic Liver Disease: Prof. J. Bajaj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3AC09C-3DCB-D85E-C919-0A425B3D6E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695" y="1489625"/>
            <a:ext cx="9144000" cy="513792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DAC35C0-3458-A039-70A1-431DD13808EA}"/>
              </a:ext>
            </a:extLst>
          </p:cNvPr>
          <p:cNvSpPr txBox="1"/>
          <p:nvPr/>
        </p:nvSpPr>
        <p:spPr>
          <a:xfrm>
            <a:off x="359764" y="1489625"/>
            <a:ext cx="36725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tx2">
                    <a:lumMod val="75000"/>
                  </a:schemeClr>
                </a:solidFill>
              </a:rPr>
              <a:t>Numerous factors that affect Gut Microbiota</a:t>
            </a:r>
          </a:p>
        </p:txBody>
      </p:sp>
    </p:spTree>
    <p:extLst>
      <p:ext uri="{BB962C8B-B14F-4D97-AF65-F5344CB8AC3E}">
        <p14:creationId xmlns:p14="http://schemas.microsoft.com/office/powerpoint/2010/main" val="20743613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31D543-F107-1AE4-12AA-628B05DE84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Gut Microbiota and Alcoholic Liver Disease: Prof. J. Bajaj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6C968B9-F537-20BA-E177-C19BD10C65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92969"/>
            <a:ext cx="9144000" cy="4183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277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5C43036-DED7-E141-A138-667E3715DE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0" y="0"/>
            <a:ext cx="4572000" cy="3429000"/>
          </a:xfrm>
          <a:prstGeom prst="rect">
            <a:avLst/>
          </a:pr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22C6C9C9-83BF-4A6C-A1BF-C1735C61B4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72393" y="1"/>
            <a:ext cx="5471607" cy="6853457"/>
          </a:xfrm>
          <a:custGeom>
            <a:avLst/>
            <a:gdLst>
              <a:gd name="connsiteX0" fmla="*/ 2113864 w 7295477"/>
              <a:gd name="connsiteY0" fmla="*/ 0 h 6853457"/>
              <a:gd name="connsiteX1" fmla="*/ 5731689 w 7295477"/>
              <a:gd name="connsiteY1" fmla="*/ 0 h 6853457"/>
              <a:gd name="connsiteX2" fmla="*/ 5792604 w 7295477"/>
              <a:gd name="connsiteY2" fmla="*/ 31199 h 6853457"/>
              <a:gd name="connsiteX3" fmla="*/ 7277638 w 7295477"/>
              <a:gd name="connsiteY3" fmla="*/ 1446415 h 6853457"/>
              <a:gd name="connsiteX4" fmla="*/ 7295477 w 7295477"/>
              <a:gd name="connsiteY4" fmla="*/ 1478103 h 6853457"/>
              <a:gd name="connsiteX5" fmla="*/ 7295477 w 7295477"/>
              <a:gd name="connsiteY5" fmla="*/ 5482224 h 6853457"/>
              <a:gd name="connsiteX6" fmla="*/ 7195301 w 7295477"/>
              <a:gd name="connsiteY6" fmla="*/ 5644337 h 6853457"/>
              <a:gd name="connsiteX7" fmla="*/ 5956878 w 7295477"/>
              <a:gd name="connsiteY7" fmla="*/ 6835380 h 6853457"/>
              <a:gd name="connsiteX8" fmla="*/ 5925438 w 7295477"/>
              <a:gd name="connsiteY8" fmla="*/ 6853457 h 6853457"/>
              <a:gd name="connsiteX9" fmla="*/ 1920114 w 7295477"/>
              <a:gd name="connsiteY9" fmla="*/ 6853457 h 6853457"/>
              <a:gd name="connsiteX10" fmla="*/ 1888674 w 7295477"/>
              <a:gd name="connsiteY10" fmla="*/ 6835380 h 6853457"/>
              <a:gd name="connsiteX11" fmla="*/ 0 w 7295477"/>
              <a:gd name="connsiteY11" fmla="*/ 3480517 h 6853457"/>
              <a:gd name="connsiteX12" fmla="*/ 2052949 w 7295477"/>
              <a:gd name="connsiteY12" fmla="*/ 31199 h 6853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295477" h="6853457">
                <a:moveTo>
                  <a:pt x="2113864" y="0"/>
                </a:moveTo>
                <a:lnTo>
                  <a:pt x="5731689" y="0"/>
                </a:lnTo>
                <a:lnTo>
                  <a:pt x="5792604" y="31199"/>
                </a:lnTo>
                <a:cubicBezTo>
                  <a:pt x="6404018" y="363339"/>
                  <a:pt x="6917255" y="853303"/>
                  <a:pt x="7277638" y="1446415"/>
                </a:cubicBezTo>
                <a:lnTo>
                  <a:pt x="7295477" y="1478103"/>
                </a:lnTo>
                <a:lnTo>
                  <a:pt x="7295477" y="5482224"/>
                </a:lnTo>
                <a:lnTo>
                  <a:pt x="7195301" y="5644337"/>
                </a:lnTo>
                <a:cubicBezTo>
                  <a:pt x="6875688" y="6126745"/>
                  <a:pt x="6452261" y="6534378"/>
                  <a:pt x="5956878" y="6835380"/>
                </a:cubicBezTo>
                <a:lnTo>
                  <a:pt x="5925438" y="6853457"/>
                </a:lnTo>
                <a:lnTo>
                  <a:pt x="1920114" y="6853457"/>
                </a:lnTo>
                <a:lnTo>
                  <a:pt x="1888674" y="6835380"/>
                </a:lnTo>
                <a:cubicBezTo>
                  <a:pt x="756370" y="6147375"/>
                  <a:pt x="0" y="4902276"/>
                  <a:pt x="0" y="3480517"/>
                </a:cubicBezTo>
                <a:cubicBezTo>
                  <a:pt x="0" y="1991056"/>
                  <a:pt x="830121" y="695479"/>
                  <a:pt x="2052949" y="31199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4A6F05-E919-034F-9B16-02A1A9484B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311" r="30178" b="1"/>
          <a:stretch/>
        </p:blipFill>
        <p:spPr>
          <a:xfrm>
            <a:off x="3797316" y="1"/>
            <a:ext cx="5346685" cy="6853457"/>
          </a:xfrm>
          <a:custGeom>
            <a:avLst/>
            <a:gdLst>
              <a:gd name="connsiteX0" fmla="*/ 2343548 w 7128913"/>
              <a:gd name="connsiteY0" fmla="*/ 0 h 6853457"/>
              <a:gd name="connsiteX1" fmla="*/ 5168877 w 7128913"/>
              <a:gd name="connsiteY1" fmla="*/ 0 h 6853457"/>
              <a:gd name="connsiteX2" fmla="*/ 5218299 w 7128913"/>
              <a:gd name="connsiteY2" fmla="*/ 19487 h 6853457"/>
              <a:gd name="connsiteX3" fmla="*/ 7014769 w 7128913"/>
              <a:gd name="connsiteY3" fmla="*/ 1610837 h 6853457"/>
              <a:gd name="connsiteX4" fmla="*/ 7128913 w 7128913"/>
              <a:gd name="connsiteY4" fmla="*/ 1827198 h 6853457"/>
              <a:gd name="connsiteX5" fmla="*/ 7128913 w 7128913"/>
              <a:gd name="connsiteY5" fmla="*/ 5131581 h 6853457"/>
              <a:gd name="connsiteX6" fmla="*/ 7091067 w 7128913"/>
              <a:gd name="connsiteY6" fmla="*/ 5210750 h 6853457"/>
              <a:gd name="connsiteX7" fmla="*/ 5546646 w 7128913"/>
              <a:gd name="connsiteY7" fmla="*/ 6783375 h 6853457"/>
              <a:gd name="connsiteX8" fmla="*/ 5409811 w 7128913"/>
              <a:gd name="connsiteY8" fmla="*/ 6853457 h 6853457"/>
              <a:gd name="connsiteX9" fmla="*/ 2102613 w 7128913"/>
              <a:gd name="connsiteY9" fmla="*/ 6853457 h 6853457"/>
              <a:gd name="connsiteX10" fmla="*/ 1965779 w 7128913"/>
              <a:gd name="connsiteY10" fmla="*/ 6783375 h 6853457"/>
              <a:gd name="connsiteX11" fmla="*/ 0 w 7128913"/>
              <a:gd name="connsiteY11" fmla="*/ 3480517 h 6853457"/>
              <a:gd name="connsiteX12" fmla="*/ 2294125 w 7128913"/>
              <a:gd name="connsiteY12" fmla="*/ 19487 h 6853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128913" h="6853457">
                <a:moveTo>
                  <a:pt x="2343548" y="0"/>
                </a:moveTo>
                <a:lnTo>
                  <a:pt x="5168877" y="0"/>
                </a:lnTo>
                <a:lnTo>
                  <a:pt x="5218299" y="19487"/>
                </a:lnTo>
                <a:cubicBezTo>
                  <a:pt x="5976640" y="340238"/>
                  <a:pt x="6607722" y="902948"/>
                  <a:pt x="7014769" y="1610837"/>
                </a:cubicBezTo>
                <a:lnTo>
                  <a:pt x="7128913" y="1827198"/>
                </a:lnTo>
                <a:lnTo>
                  <a:pt x="7128913" y="5131581"/>
                </a:lnTo>
                <a:lnTo>
                  <a:pt x="7091067" y="5210750"/>
                </a:lnTo>
                <a:cubicBezTo>
                  <a:pt x="6744936" y="5876527"/>
                  <a:pt x="6205281" y="6425584"/>
                  <a:pt x="5546646" y="6783375"/>
                </a:cubicBezTo>
                <a:lnTo>
                  <a:pt x="5409811" y="6853457"/>
                </a:lnTo>
                <a:lnTo>
                  <a:pt x="2102613" y="6853457"/>
                </a:lnTo>
                <a:lnTo>
                  <a:pt x="1965779" y="6783375"/>
                </a:lnTo>
                <a:cubicBezTo>
                  <a:pt x="794873" y="6147301"/>
                  <a:pt x="0" y="4906735"/>
                  <a:pt x="0" y="3480517"/>
                </a:cubicBezTo>
                <a:cubicBezTo>
                  <a:pt x="0" y="1924643"/>
                  <a:pt x="945964" y="589711"/>
                  <a:pt x="2294125" y="19487"/>
                </a:cubicBezTo>
                <a:close/>
              </a:path>
            </a:pathLst>
          </a:cu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CF42E61-31C5-1B41-B4AB-6E77A4CA0EE3}"/>
              </a:ext>
            </a:extLst>
          </p:cNvPr>
          <p:cNvSpPr txBox="1"/>
          <p:nvPr/>
        </p:nvSpPr>
        <p:spPr>
          <a:xfrm>
            <a:off x="808152" y="4038600"/>
            <a:ext cx="21452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Until Next Year!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3A3BFC3-EC8B-2848-9213-438FDC3A8DB8}"/>
              </a:ext>
            </a:extLst>
          </p:cNvPr>
          <p:cNvSpPr txBox="1"/>
          <p:nvPr/>
        </p:nvSpPr>
        <p:spPr>
          <a:xfrm>
            <a:off x="286547" y="4648200"/>
            <a:ext cx="35107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/>
              <a:t>Jusqu'à l'année prochaine!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0436074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6B1F716-B555-8DEA-EF36-90677056EF3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HCC Diagnosis, Staging </a:t>
            </a:r>
            <a:br>
              <a:rPr lang="en-US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and Prognosis</a:t>
            </a:r>
          </a:p>
        </p:txBody>
      </p:sp>
    </p:spTree>
    <p:extLst>
      <p:ext uri="{BB962C8B-B14F-4D97-AF65-F5344CB8AC3E}">
        <p14:creationId xmlns:p14="http://schemas.microsoft.com/office/powerpoint/2010/main" val="25932256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9E0497-1BBE-1B04-7581-55513B7315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New Tools for HCC Screening</a:t>
            </a:r>
            <a:br>
              <a:rPr lang="en-US" dirty="0"/>
            </a:br>
            <a:r>
              <a:rPr lang="en-US" dirty="0"/>
              <a:t>Prof. A. </a:t>
            </a:r>
            <a:r>
              <a:rPr lang="en-US" dirty="0" err="1"/>
              <a:t>Singal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630FA9-F870-0F73-AD37-0D21651008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HCC surveillance improves survival in patients with cirrhosis</a:t>
            </a:r>
          </a:p>
          <a:p>
            <a:r>
              <a:rPr lang="en-US" dirty="0"/>
              <a:t>Liver ultrasound + AFP currently best population-based strategy</a:t>
            </a:r>
          </a:p>
          <a:p>
            <a:r>
              <a:rPr lang="en-US" dirty="0"/>
              <a:t>Novel technologies being evaluated: Goal to improve early detection/patient acceptance/cost effectiveness</a:t>
            </a:r>
          </a:p>
          <a:p>
            <a:pPr lvl="1"/>
            <a:r>
              <a:rPr lang="en-US" dirty="0"/>
              <a:t>GALAD: Combines several serum biomarkers, age, sex</a:t>
            </a:r>
          </a:p>
          <a:p>
            <a:pPr lvl="1"/>
            <a:r>
              <a:rPr lang="en-US" dirty="0"/>
              <a:t>Liquid biopsy</a:t>
            </a:r>
          </a:p>
          <a:p>
            <a:pPr lvl="1"/>
            <a:r>
              <a:rPr lang="en-US" dirty="0"/>
              <a:t>Methylated DNA panels</a:t>
            </a:r>
          </a:p>
          <a:p>
            <a:pPr lvl="1"/>
            <a:r>
              <a:rPr lang="en-US" dirty="0"/>
              <a:t>Abbreviated MRI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57149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46D881-D929-03A9-A799-432E86515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HCC Stratification After HCV SVR</a:t>
            </a:r>
            <a:br>
              <a:rPr lang="en-US" dirty="0"/>
            </a:br>
            <a:r>
              <a:rPr lang="en-US" dirty="0"/>
              <a:t>Prof. R. </a:t>
            </a:r>
            <a:r>
              <a:rPr lang="en-US" dirty="0" err="1"/>
              <a:t>D’Ambrosio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3DCB67-7903-E191-8ACF-C32B5F643C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54243"/>
            <a:ext cx="8229600" cy="5381468"/>
          </a:xfrm>
        </p:spPr>
        <p:txBody>
          <a:bodyPr>
            <a:normAutofit lnSpcReduction="10000"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it-IT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Life-long HCC surveillance is mandatory in SVR patients with pre-DAA cirrhosis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8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it-IT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In Europe, CPGs definitively endorse HCC surveillance in F3 and compensated advanced liver disease (cACLD) patients with an SVR, independently of other clinical features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8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it-IT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Several factors may influence the residual risk of HCC in SVR patients</a:t>
            </a:r>
          </a:p>
          <a:p>
            <a:pPr marL="685753" lvl="1" indent="-285750" defTabSz="9144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  <a:defRPr/>
            </a:pPr>
            <a:r>
              <a:rPr lang="it-IT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Older age, males, diabetes, liver stiffness, others</a:t>
            </a:r>
          </a:p>
          <a:p>
            <a:pPr marL="685753" lvl="1" indent="-285750" defTabSz="9144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  <a:defRPr/>
            </a:pPr>
            <a:r>
              <a:rPr kumimoji="0" lang="it-IT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Portal hypertension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8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it-IT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Personalized surveillance strategies based on HCC risk stratification are warranted in order to optimize patients’ management and to reduce costs</a:t>
            </a:r>
          </a:p>
          <a:p>
            <a:endParaRPr lang="en-US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16099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DB5E45-E22F-4A1A-7910-6140D547E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607" y="45477"/>
            <a:ext cx="8856785" cy="686359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br>
              <a:rPr lang="en-US" dirty="0"/>
            </a:br>
            <a:r>
              <a:rPr lang="en-US" dirty="0"/>
              <a:t>HCC Risk Stratification in NUC Suppressed HBV: Prof. G. </a:t>
            </a:r>
            <a:r>
              <a:rPr lang="el-GR" sz="3600" b="1" dirty="0"/>
              <a:t>Papatheodoridis</a:t>
            </a:r>
            <a:r>
              <a:rPr lang="en-US" dirty="0"/>
              <a:t> 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C59B43-E368-DB45-A2C3-9030300898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HCC risk stratification should be based on HCC risk scores</a:t>
            </a:r>
          </a:p>
          <a:p>
            <a:r>
              <a:rPr lang="en-US" dirty="0"/>
              <a:t>PAGE-B score (age, sex, platelets) simple and well-validated</a:t>
            </a:r>
          </a:p>
          <a:p>
            <a:r>
              <a:rPr lang="en-US" dirty="0"/>
              <a:t>HCC risk continues even after HBsAg clearance and ongoing HCC surveillance recommended </a:t>
            </a:r>
          </a:p>
          <a:p>
            <a:pPr lvl="1"/>
            <a:r>
              <a:rPr lang="en-US" dirty="0"/>
              <a:t>HCC incidence post-treatment HBsAg loss: 1.86% </a:t>
            </a:r>
          </a:p>
          <a:p>
            <a:pPr lvl="1"/>
            <a:r>
              <a:rPr lang="en-US" dirty="0"/>
              <a:t>HCC incidence spontaneous HBsAg loss: 3.23%</a:t>
            </a:r>
          </a:p>
          <a:p>
            <a:r>
              <a:rPr lang="en-US" dirty="0"/>
              <a:t>Machine learning models may further refine risk scores</a:t>
            </a:r>
          </a:p>
        </p:txBody>
      </p:sp>
    </p:spTree>
    <p:extLst>
      <p:ext uri="{BB962C8B-B14F-4D97-AF65-F5344CB8AC3E}">
        <p14:creationId xmlns:p14="http://schemas.microsoft.com/office/powerpoint/2010/main" val="37059948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33DB66F-B606-03B0-597D-5E4CFE59C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284" y="100293"/>
            <a:ext cx="8229600" cy="773112"/>
          </a:xfrm>
        </p:spPr>
        <p:txBody>
          <a:bodyPr>
            <a:normAutofit fontScale="90000"/>
          </a:bodyPr>
          <a:lstStyle/>
          <a:p>
            <a:r>
              <a:rPr lang="en-US" dirty="0"/>
              <a:t>HCC Risk in HBV Inactive Carriers: YES</a:t>
            </a:r>
            <a:br>
              <a:rPr lang="en-US" dirty="0"/>
            </a:br>
            <a:r>
              <a:rPr lang="en-US" dirty="0"/>
              <a:t>Prof. J. Jia</a:t>
            </a:r>
          </a:p>
        </p:txBody>
      </p:sp>
      <p:sp>
        <p:nvSpPr>
          <p:cNvPr id="5" name="内容占位符 2">
            <a:extLst>
              <a:ext uri="{FF2B5EF4-FFF2-40B4-BE49-F238E27FC236}">
                <a16:creationId xmlns:a16="http://schemas.microsoft.com/office/drawing/2014/main" id="{A3B7BF9A-4B3C-54E4-31E8-6E03ED3E09E6}"/>
              </a:ext>
            </a:extLst>
          </p:cNvPr>
          <p:cNvSpPr>
            <a:spLocks noGrp="1"/>
          </p:cNvSpPr>
          <p:nvPr/>
        </p:nvSpPr>
        <p:spPr>
          <a:xfrm>
            <a:off x="628650" y="1824352"/>
            <a:ext cx="7886700" cy="45144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buClr>
                <a:srgbClr val="FF0000"/>
              </a:buClr>
            </a:pPr>
            <a:r>
              <a:rPr lang="en-US" altLang="zh-CN" sz="2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 ‘Inactive carrier’ is a historical term</a:t>
            </a:r>
            <a:r>
              <a:rPr lang="en-US" altLang="zh-CN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for those with </a:t>
            </a:r>
            <a:r>
              <a:rPr lang="en-US" altLang="zh-CN" sz="2000" b="1" dirty="0">
                <a:solidFill>
                  <a:srgbClr val="01189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low HBV DNA, normal ALT </a:t>
            </a:r>
            <a:r>
              <a:rPr lang="en-US" altLang="zh-CN" sz="2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and no or minimal fibrosis</a:t>
            </a:r>
          </a:p>
          <a:p>
            <a:pPr>
              <a:lnSpc>
                <a:spcPct val="110000"/>
              </a:lnSpc>
              <a:buClr>
                <a:srgbClr val="FF0000"/>
              </a:buClr>
            </a:pPr>
            <a:r>
              <a:rPr lang="en-US" altLang="zh-CN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However, </a:t>
            </a:r>
            <a:r>
              <a:rPr lang="en-US" altLang="zh-CN" sz="2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there remains </a:t>
            </a:r>
            <a:r>
              <a:rPr lang="en-US" altLang="zh-CN" sz="20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 small but </a:t>
            </a:r>
            <a:r>
              <a:rPr lang="en-US" altLang="zh-CN" sz="2000" b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persistent risk for cirrhosis and HCC</a:t>
            </a:r>
            <a:r>
              <a:rPr lang="en-US" altLang="zh-CN" sz="2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due to </a:t>
            </a:r>
            <a:r>
              <a:rPr lang="en-US" altLang="zh-CN" sz="2000" b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HBV </a:t>
            </a:r>
            <a:r>
              <a:rPr lang="en-US" altLang="zh-CN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DNA integration</a:t>
            </a:r>
            <a:endParaRPr lang="en-US" altLang="zh-CN" sz="2000" b="1" dirty="0">
              <a:solidFill>
                <a:srgbClr val="FF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  <a:buClr>
                <a:srgbClr val="FF0000"/>
              </a:buClr>
            </a:pPr>
            <a:r>
              <a:rPr lang="en-US" altLang="zh-CN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</a:t>
            </a:r>
            <a:r>
              <a:rPr lang="en-US" altLang="zh-CN" sz="2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oncept of “inactive carriage’ leads </a:t>
            </a:r>
            <a:r>
              <a:rPr lang="en-US" altLang="zh-CN" sz="2000" b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 a false sense of security</a:t>
            </a:r>
          </a:p>
          <a:p>
            <a:pPr>
              <a:lnSpc>
                <a:spcPct val="110000"/>
              </a:lnSpc>
              <a:buClr>
                <a:srgbClr val="FF0000"/>
              </a:buClr>
            </a:pPr>
            <a:r>
              <a:rPr lang="en-US" altLang="zh-CN" sz="2000" b="1" dirty="0" err="1">
                <a:solidFill>
                  <a:srgbClr val="01189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HBeAg</a:t>
            </a:r>
            <a:r>
              <a:rPr lang="en-US" altLang="zh-CN" sz="2000" b="1" dirty="0">
                <a:solidFill>
                  <a:srgbClr val="01189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-negative chronic HBV infection </a:t>
            </a:r>
            <a:r>
              <a:rPr lang="en-US" altLang="zh-CN" sz="2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is a better term for our understanding of HBV disease phases and in preparation for novel HBV therapies</a:t>
            </a:r>
          </a:p>
          <a:p>
            <a:pPr>
              <a:lnSpc>
                <a:spcPct val="110000"/>
              </a:lnSpc>
              <a:buClr>
                <a:srgbClr val="FF0000"/>
              </a:buClr>
            </a:pP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09449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BC8EF4-1E1E-DF9C-AFB8-84E9854E5A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HCC Risk in HBV Inactive </a:t>
            </a:r>
            <a:r>
              <a:rPr lang="en-US" dirty="0" err="1"/>
              <a:t>Carriers:No</a:t>
            </a:r>
            <a:br>
              <a:rPr lang="en-US" dirty="0"/>
            </a:br>
            <a:r>
              <a:rPr lang="en-US" dirty="0"/>
              <a:t>Prof. A. Lok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54B9C99-6A58-5455-2B73-8699A0584B2D}"/>
              </a:ext>
            </a:extLst>
          </p:cNvPr>
          <p:cNvSpPr txBox="1">
            <a:spLocks/>
          </p:cNvSpPr>
          <p:nvPr/>
        </p:nvSpPr>
        <p:spPr>
          <a:xfrm>
            <a:off x="838200" y="1210001"/>
            <a:ext cx="8011332" cy="533755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Are HBV inactive carriers at risk of HCC?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Yes, but risk is very low (&lt;1% after &gt;10 year follow-u) if truly in inactive carrier phase at presentation.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Risk is lower in those with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qHBsAg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&lt;1000 IU/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mL.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Risk likely even lower in those who remain in inactive carrier phase during long-term follow-up.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Risk of true inactive carriers too low to justify HCC surveillance unless presence of cirrhosis or family history of HCC or other risk factors.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Can HCC risk be mitigated by antiviral therapy? 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 comparing HCC risk in treated and untreated inactive carriers are lacking.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 comparing untreated inactive carriers and patients with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HBeAg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-negative chronic hepatitis receiving antiviral therapy showed lower risk in untreated inactive carriers.</a:t>
            </a:r>
          </a:p>
        </p:txBody>
      </p:sp>
    </p:spTree>
    <p:extLst>
      <p:ext uri="{BB962C8B-B14F-4D97-AF65-F5344CB8AC3E}">
        <p14:creationId xmlns:p14="http://schemas.microsoft.com/office/powerpoint/2010/main" val="3151240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6B1F716-B555-8DEA-EF36-90677056EF3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Special Lecture: Caring for Patients in </a:t>
            </a:r>
            <a:br>
              <a:rPr lang="en-US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War-Torn Ukraine</a:t>
            </a:r>
          </a:p>
        </p:txBody>
      </p:sp>
    </p:spTree>
    <p:extLst>
      <p:ext uri="{BB962C8B-B14F-4D97-AF65-F5344CB8AC3E}">
        <p14:creationId xmlns:p14="http://schemas.microsoft.com/office/powerpoint/2010/main" val="29400343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Vindico Template">
  <a:themeElements>
    <a:clrScheme name="Vindico">
      <a:dk1>
        <a:sysClr val="windowText" lastClr="000000"/>
      </a:dk1>
      <a:lt1>
        <a:sysClr val="window" lastClr="FFFFFF"/>
      </a:lt1>
      <a:dk2>
        <a:srgbClr val="021941"/>
      </a:dk2>
      <a:lt2>
        <a:srgbClr val="EEECE1"/>
      </a:lt2>
      <a:accent1>
        <a:srgbClr val="021941"/>
      </a:accent1>
      <a:accent2>
        <a:srgbClr val="F8D162"/>
      </a:accent2>
      <a:accent3>
        <a:srgbClr val="F68222"/>
      </a:accent3>
      <a:accent4>
        <a:srgbClr val="3366CC"/>
      </a:accent4>
      <a:accent5>
        <a:srgbClr val="92D050"/>
      </a:accent5>
      <a:accent6>
        <a:srgbClr val="FF0000"/>
      </a:accent6>
      <a:hlink>
        <a:srgbClr val="F8D162"/>
      </a:hlink>
      <a:folHlink>
        <a:srgbClr val="F6822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2_Gilead Hepatitis Template New Blue">
  <a:themeElements>
    <a:clrScheme name="Hepatitis C">
      <a:dk1>
        <a:sysClr val="windowText" lastClr="000000"/>
      </a:dk1>
      <a:lt1>
        <a:sysClr val="window" lastClr="FFFFFF"/>
      </a:lt1>
      <a:dk2>
        <a:srgbClr val="CC0000"/>
      </a:dk2>
      <a:lt2>
        <a:srgbClr val="E2E2E2"/>
      </a:lt2>
      <a:accent1>
        <a:srgbClr val="A72121"/>
      </a:accent1>
      <a:accent2>
        <a:srgbClr val="90A1E8"/>
      </a:accent2>
      <a:accent3>
        <a:srgbClr val="7A3DBD"/>
      </a:accent3>
      <a:accent4>
        <a:srgbClr val="FF6600"/>
      </a:accent4>
      <a:accent5>
        <a:srgbClr val="FEC00F"/>
      </a:accent5>
      <a:accent6>
        <a:srgbClr val="2C820A"/>
      </a:accent6>
      <a:hlink>
        <a:srgbClr val="755E98"/>
      </a:hlink>
      <a:folHlink>
        <a:srgbClr val="969696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9050">
          <a:solidFill>
            <a:schemeClr val="accent1"/>
          </a:solidFill>
          <a:miter lim="800000"/>
        </a:ln>
      </a:spPr>
      <a:bodyPr rtlCol="0" anchor="ctr"/>
      <a:lstStyle>
        <a:defPPr algn="ctr">
          <a:lnSpc>
            <a:spcPct val="90000"/>
          </a:lnSpc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bg2">
              <a:lumMod val="50000"/>
            </a:schemeClr>
          </a:solidFill>
          <a:miter lim="800000"/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>
          <a:lnSpc>
            <a:spcPct val="90000"/>
          </a:lnSpc>
          <a:defRPr dirty="0" smtClean="0"/>
        </a:defPPr>
      </a:lstStyle>
    </a:txDef>
  </a:objectDefaults>
  <a:extraClrSchemeLst/>
  <a:custClrLst>
    <a:custClr name="R94 G186 B32">
      <a:srgbClr val="5EBA20"/>
    </a:custClr>
    <a:custClr name="R252 G138 B44">
      <a:srgbClr val="FC8A2C"/>
    </a:custClr>
    <a:custClr name="R148 G100 B29">
      <a:srgbClr val="94641D"/>
    </a:custClr>
    <a:custClr name="R99 G56 B162">
      <a:srgbClr val="6338A2"/>
    </a:custClr>
    <a:custClr name="R202 G32 B85">
      <a:srgbClr val="CA2055"/>
    </a:custClr>
    <a:custClr name="R41 G96 B4">
      <a:srgbClr val="296004"/>
    </a:custClr>
    <a:custClr name="R167 G164 B97">
      <a:srgbClr val="A7A461"/>
    </a:custClr>
    <a:custClr name="R109 G107 B4">
      <a:srgbClr val="6D6B04"/>
    </a:custClr>
    <a:custClr name="R14 G172 B108">
      <a:srgbClr val="0EAC6C"/>
    </a:custClr>
    <a:custClr name="R224 G82 B82">
      <a:srgbClr val="E05252"/>
    </a:custClr>
  </a:custClrLst>
  <a:extLst>
    <a:ext uri="{05A4C25C-085E-4340-85A3-A5531E510DB2}">
      <thm15:themeFamily xmlns:thm15="http://schemas.microsoft.com/office/thememl/2012/main" name="Gilead Hepatitis Template New Blue.potx" id="{140BE2A5-A127-4461-A7AD-2AF7DDB625DB}" vid="{BC5CAE74-2B23-4565-8D39-111EFDDFD00C}"/>
    </a:ext>
  </a:extLst>
</a:theme>
</file>

<file path=ppt/theme/theme4.xml><?xml version="1.0" encoding="utf-8"?>
<a:theme xmlns:a="http://schemas.openxmlformats.org/drawingml/2006/main" name="5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1885</TotalTime>
  <Words>1183</Words>
  <Application>Microsoft Office PowerPoint</Application>
  <PresentationFormat>On-screen Show (4:3)</PresentationFormat>
  <Paragraphs>126</Paragraphs>
  <Slides>27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27</vt:i4>
      </vt:variant>
    </vt:vector>
  </HeadingPairs>
  <TitlesOfParts>
    <vt:vector size="35" baseType="lpstr">
      <vt:lpstr>Arial</vt:lpstr>
      <vt:lpstr>Calibri</vt:lpstr>
      <vt:lpstr>Symbol</vt:lpstr>
      <vt:lpstr>Wingdings</vt:lpstr>
      <vt:lpstr>Office Theme</vt:lpstr>
      <vt:lpstr>Vindico Template</vt:lpstr>
      <vt:lpstr>22_Gilead Hepatitis Template New Blue</vt:lpstr>
      <vt:lpstr>5_Office Theme</vt:lpstr>
      <vt:lpstr>Summary of PHC Day 2</vt:lpstr>
      <vt:lpstr>Disclosures Michael W. Fried, M.D.</vt:lpstr>
      <vt:lpstr>HCC Diagnosis, Staging  and Prognosis</vt:lpstr>
      <vt:lpstr>New Tools for HCC Screening Prof. A. Singal</vt:lpstr>
      <vt:lpstr>HCC Stratification After HCV SVR Prof. R. D’Ambrosio</vt:lpstr>
      <vt:lpstr>  HCC Risk Stratification in NUC Suppressed HBV: Prof. G. Papatheodoridis  </vt:lpstr>
      <vt:lpstr>HCC Risk in HBV Inactive Carriers: YES Prof. J. Jia</vt:lpstr>
      <vt:lpstr>HCC Risk in HBV Inactive Carriers:No Prof. A. Lok</vt:lpstr>
      <vt:lpstr>Special Lecture: Caring for Patients in  War-Torn Ukraine</vt:lpstr>
      <vt:lpstr>Caring for Patients During War in Ukraine Prof. E. Manzahalii</vt:lpstr>
      <vt:lpstr>HCC: Evolving Concepts  in Therapy</vt:lpstr>
      <vt:lpstr>HCC Stage Migration and Untreatable Progression: Prof. M Reig</vt:lpstr>
      <vt:lpstr>HCC Stage Migration and Untreatable Progression: Prof. M Reig</vt:lpstr>
      <vt:lpstr>Systemic Therapies for HCC Prof. J. Edeline</vt:lpstr>
      <vt:lpstr>Towards Adjuvant Therapies in HCC Prof. P. Nahon</vt:lpstr>
      <vt:lpstr>Towards Adjuvant Therapies in HCC Prof. P. Nahon</vt:lpstr>
      <vt:lpstr>End-Stage Liver Disease and Transplantation</vt:lpstr>
      <vt:lpstr>COVID-19 and ESLD Prof. D. Samuel and I. Kounis</vt:lpstr>
      <vt:lpstr>Liver Transplantation for ACLF Prof. M. Berenguer</vt:lpstr>
      <vt:lpstr>Liver Transplantation for ACLF Prof. M. Berenguer</vt:lpstr>
      <vt:lpstr>Liver Transplantation for ACLF Prof. M. Berenguer</vt:lpstr>
      <vt:lpstr>TIPS in Decompensated Cirrhosis Prof. C. Moreno</vt:lpstr>
      <vt:lpstr>Acutely Decompensated Cirrhosis Prof. A. Gadano </vt:lpstr>
      <vt:lpstr>State of the Art Lecture: Gut Microbiota  and Alcoholic Liver Disease</vt:lpstr>
      <vt:lpstr>Gut Microbiota and Alcoholic Liver Disease: Prof. J. Bajaj</vt:lpstr>
      <vt:lpstr>Gut Microbiota and Alcoholic Liver Disease: Prof. J. Bajaj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Summary of PHC Day 2</dc:title>
  <dc:creator>Fried, Michael W</dc:creator>
  <cp:lastModifiedBy>Michael Fried</cp:lastModifiedBy>
  <cp:revision>47</cp:revision>
  <dcterms:created xsi:type="dcterms:W3CDTF">2019-01-15T09:29:09Z</dcterms:created>
  <dcterms:modified xsi:type="dcterms:W3CDTF">2023-03-24T13:26:12Z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c0edc1ed-6247-4f4d-ab96-0264ff4df0f9_Enabled">
    <vt:lpwstr>true</vt:lpwstr>
  </property>
  <property fmtid="{D5CDD505-2E9C-101B-9397-08002B2CF9AE}" pid="3" name="MSIP_Label_c0edc1ed-6247-4f4d-ab96-0264ff4df0f9_SetDate">
    <vt:lpwstr>2023-03-22T23:37:34Z</vt:lpwstr>
  </property>
  <property fmtid="{D5CDD505-2E9C-101B-9397-08002B2CF9AE}" pid="4" name="MSIP_Label_c0edc1ed-6247-4f4d-ab96-0264ff4df0f9_Method">
    <vt:lpwstr>Standard</vt:lpwstr>
  </property>
  <property fmtid="{D5CDD505-2E9C-101B-9397-08002B2CF9AE}" pid="5" name="MSIP_Label_c0edc1ed-6247-4f4d-ab96-0264ff4df0f9_Name">
    <vt:lpwstr>General</vt:lpwstr>
  </property>
  <property fmtid="{D5CDD505-2E9C-101B-9397-08002B2CF9AE}" pid="6" name="MSIP_Label_c0edc1ed-6247-4f4d-ab96-0264ff4df0f9_SiteId">
    <vt:lpwstr>d09f6c48-46d2-41f3-8099-3e0f7df7a48e</vt:lpwstr>
  </property>
  <property fmtid="{D5CDD505-2E9C-101B-9397-08002B2CF9AE}" pid="7" name="MSIP_Label_c0edc1ed-6247-4f4d-ab96-0264ff4df0f9_ActionId">
    <vt:lpwstr>436b7cec-56b1-4002-b124-7941ae06a141</vt:lpwstr>
  </property>
  <property fmtid="{D5CDD505-2E9C-101B-9397-08002B2CF9AE}" pid="8" name="MSIP_Label_c0edc1ed-6247-4f4d-ab96-0264ff4df0f9_ContentBits">
    <vt:lpwstr>0</vt:lpwstr>
  </property>
</Properties>
</file>